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78" r:id="rId1"/>
  </p:sldMasterIdLst>
  <p:notesMasterIdLst>
    <p:notesMasterId r:id="rId2"/>
  </p:notesMasterIdLst>
  <p:sldIdLst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8" r:id="rId13"/>
    <p:sldId id="31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1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20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9/19/2024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21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22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23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5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5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5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5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71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72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73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74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75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76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77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78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79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8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81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82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83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8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07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8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1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1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7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9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1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1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1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1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1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9/19/2024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  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Algerian" pitchFamily="82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1990723" y="3427510"/>
            <a:ext cx="8610599" cy="1920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STUDENT NAME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: </a:t>
            </a:r>
            <a:r>
              <a:rPr altLang="en-GB" baseline="0" b="0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N</a:t>
            </a:r>
            <a:r>
              <a:rPr altLang="en-GB" baseline="0" b="0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a</a:t>
            </a:r>
            <a:r>
              <a:rPr altLang="en-GB" baseline="0" b="0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n</a:t>
            </a:r>
            <a:r>
              <a:rPr altLang="en-GB" baseline="0" b="0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d</a:t>
            </a:r>
            <a:r>
              <a:rPr altLang="en-GB" baseline="0" b="0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h</a:t>
            </a:r>
            <a:r>
              <a:rPr altLang="en-GB" baseline="0" b="0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a</a:t>
            </a:r>
            <a:r>
              <a:rPr altLang="en-GB" baseline="0" b="0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k</a:t>
            </a:r>
            <a:r>
              <a:rPr altLang="en-GB" baseline="0" b="0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u</a:t>
            </a:r>
            <a:r>
              <a:rPr altLang="en-GB" baseline="0" b="0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m</a:t>
            </a:r>
            <a:r>
              <a:rPr altLang="en-GB" baseline="0" b="0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a</a:t>
            </a:r>
            <a:r>
              <a:rPr altLang="en-GB" baseline="0" b="0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r</a:t>
            </a:r>
            <a:r>
              <a:rPr altLang="en-GB" baseline="0" b="0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.</a:t>
            </a:r>
            <a:r>
              <a:rPr altLang="en-GB" baseline="0" b="0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S</a:t>
            </a:r>
            <a:endParaRPr altLang="zh-CN" baseline="0" b="1" cap="none" sz="2000" i="0" kern="1200" lang="en-US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REGISTER NUMBER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: 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31221</a:t>
            </a:r>
            <a:r>
              <a:rPr altLang="en-GB" baseline="0" b="1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9</a:t>
            </a:r>
            <a:r>
              <a:rPr altLang="en-GB" baseline="0" b="1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1</a:t>
            </a:r>
            <a:r>
              <a:rPr altLang="en-GB" baseline="0" b="1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0</a:t>
            </a:r>
            <a:r>
              <a:rPr altLang="en-GB" baseline="0" b="1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3</a:t>
            </a:r>
            <a:endParaRPr altLang="zh-CN" baseline="0" b="1" cap="none" sz="2000" i="0" kern="1200" lang="en-US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DEPARTMENT: 3rd 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B.com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 General </a:t>
            </a:r>
            <a:endParaRPr altLang="zh-CN" baseline="0" b="1" cap="none" sz="700" i="0" kern="1200" lang="en-US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COLLEGE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: 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Aksheyaa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 college of arts and 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science,Puludivakkam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.</a:t>
            </a:r>
            <a:endParaRPr altLang="zh-CN" baseline="0" b="1" cap="none" sz="2000" i="0" kern="1200" lang="en-US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EMAIL ID: </a:t>
            </a:r>
            <a:r>
              <a:rPr altLang="en-GB" baseline="0" b="1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n</a:t>
            </a:r>
            <a:r>
              <a:rPr altLang="en-GB" baseline="0" b="1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k</a:t>
            </a:r>
            <a:r>
              <a:rPr altLang="en-GB" baseline="0" b="1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8</a:t>
            </a:r>
            <a:r>
              <a:rPr altLang="en-GB" baseline="0" b="1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1</a:t>
            </a:r>
            <a:r>
              <a:rPr altLang="en-GB" baseline="0" b="1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24388@gmail.com</a:t>
            </a:r>
            <a:endParaRPr altLang="zh-CN" baseline="0" b="1" cap="none" sz="2000" i="0" kern="1200" lang="en-US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PHONE NUMBER: </a:t>
            </a:r>
            <a:r>
              <a:rPr altLang="en-GB" baseline="0" b="1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8</a:t>
            </a:r>
            <a:r>
              <a:rPr altLang="en-GB" baseline="0" b="1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6</a:t>
            </a:r>
            <a:r>
              <a:rPr altLang="en-GB" baseline="0" b="1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6</a:t>
            </a:r>
            <a:r>
              <a:rPr altLang="en-GB" baseline="0" b="1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7</a:t>
            </a:r>
            <a:r>
              <a:rPr altLang="en-GB" baseline="0" b="1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0</a:t>
            </a:r>
            <a:r>
              <a:rPr altLang="en-GB" baseline="0" b="1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8</a:t>
            </a:r>
            <a:r>
              <a:rPr altLang="en-GB" baseline="0" b="1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2</a:t>
            </a:r>
            <a:r>
              <a:rPr altLang="en-GB" baseline="0" b="1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5</a:t>
            </a:r>
            <a:r>
              <a:rPr altLang="en-GB" baseline="0" b="1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7</a:t>
            </a:r>
            <a:r>
              <a:rPr altLang="en-GB" baseline="0" b="1" cap="none" sz="2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Calibri" pitchFamily="0" charset="0"/>
              </a:rPr>
              <a:t>4</a:t>
            </a:r>
            <a:endParaRPr altLang="en-US" baseline="0" b="1" cap="none" sz="2000" i="0" kern="1200" lang="zh-CN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9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40" name="矩形"/>
          <p:cNvSpPr/>
          <p:nvPr/>
        </p:nvSpPr>
        <p:spPr>
          <a:xfrm rot="0">
            <a:off x="739774" y="291147"/>
            <a:ext cx="3303904" cy="62901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1200" lang="en-US" spc="1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000" i="0" kern="120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000" i="0" kern="1200" lang="en-US" spc="-1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000" i="0" kern="1200" lang="en-US" spc="-3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000" i="0" kern="1200" lang="en-US" spc="-3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000" i="0" kern="1200" lang="en-US" spc="-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000" i="0" kern="1200" lang="en-US" spc="3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000" i="0" kern="1200" lang="en-US" spc="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000" i="0" kern="1200" lang="zh-CN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41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42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229600" cy="6136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altLang="zh-CN" baseline="0" b="0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Data collection:  Identify data sources from </a:t>
            </a:r>
            <a:r>
              <a:rPr altLang="zh-CN" baseline="0" b="0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kaggle</a:t>
            </a:r>
            <a:r>
              <a:rPr altLang="zh-CN" baseline="0" b="0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 and collect the data in a row format ( e.g., excel) </a:t>
            </a:r>
            <a:endParaRPr altLang="zh-CN" baseline="0" b="0" cap="none" sz="24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altLang="zh-CN" baseline="0" b="0" cap="none" sz="24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altLang="zh-CN" baseline="0" b="0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  <a:endParaRPr altLang="zh-CN" baseline="0" b="0" cap="none" sz="24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altLang="zh-CN" baseline="0" b="0" cap="none" sz="24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altLang="zh-CN" baseline="0" b="0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Pivot table creation : select the data range and create a pivot table . Choose relevant fields for rows ,columns and values . Apply filters and aggregation (sum ,average ,count )</a:t>
            </a:r>
            <a:endParaRPr altLang="zh-CN" baseline="0" b="0" cap="none" sz="24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altLang="zh-CN" baseline="0" b="0" cap="none" sz="24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altLang="zh-CN" baseline="0" b="0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Data visualization in a graph: Select the pivot data and create a graph (graph ,</a:t>
            </a:r>
            <a:r>
              <a:rPr altLang="zh-CN" baseline="0" b="0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barchat</a:t>
            </a:r>
            <a:r>
              <a:rPr altLang="zh-CN" baseline="0" b="0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 ,line graph)</a:t>
            </a:r>
            <a:endParaRPr altLang="zh-CN" baseline="0" b="0" cap="none" sz="24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altLang="zh-CN" baseline="0" b="0" cap="none" sz="24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altLang="en-US" baseline="0" b="0" cap="none" sz="2400" i="0" kern="0" lang="zh-CN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47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48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4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10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000" i="0" kern="0" lang="en-US" spc="-4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000" i="0" kern="0" lang="en-US" spc="1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000" i="0" kern="0" lang="en-US" spc="-3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000" i="0" kern="0" lang="en-US" spc="-40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000" i="0" kern="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000" i="0" kern="0" lang="zh-CN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50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743950" cy="42697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altLang="zh-CN" baseline="0" b="0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Cheeper</a:t>
            </a:r>
            <a:r>
              <a:rPr altLang="zh-CN" baseline="0" b="0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: Highest total salary in the search engine department and no salary recorded for AI and sales </a:t>
            </a:r>
            <a:endParaRPr altLang="zh-CN" baseline="0" b="0" cap="none" sz="24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altLang="zh-CN" baseline="0" b="0" cap="none" sz="24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altLang="zh-CN" baseline="0" b="0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Glasses : The largest salary is in the design department with notable amounts in with </a:t>
            </a:r>
            <a:r>
              <a:rPr altLang="zh-CN" baseline="0" b="0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bigdata</a:t>
            </a:r>
            <a:r>
              <a:rPr altLang="zh-CN" baseline="0" b="0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 and searching engine and smaller amount in AI and support </a:t>
            </a:r>
            <a:endParaRPr altLang="zh-CN" baseline="0" b="0" cap="none" sz="24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altLang="zh-CN" baseline="0" b="0" cap="none" sz="24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altLang="zh-CN" baseline="0" b="0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 Pear: Most salary are concentrated in he design department and sales department with no recorded salary in AI and support</a:t>
            </a:r>
            <a:endParaRPr altLang="zh-CN" baseline="0" b="0" cap="none" sz="24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altLang="zh-CN" baseline="0" b="0" cap="none" sz="24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0" lang="zh-CN" spc="0" strike="noStrike" u="none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751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883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000" i="0" kern="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Conclusion </a:t>
            </a:r>
            <a:endParaRPr altLang="en-US" baseline="0" b="1" cap="none" sz="4000" i="0" kern="0" lang="zh-CN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56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534400" cy="4003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High performing employees and teams and opportunities to recognize and rewards their achievements </a:t>
            </a:r>
            <a:endParaRPr altLang="zh-CN" baseline="0" b="0" cap="none" sz="24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altLang="zh-CN" baseline="0" b="0" cap="none" sz="24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 Development and implement targeted training and programs to address pivot table and graph its indicate that design and search engine and departments </a:t>
            </a:r>
            <a:endParaRPr altLang="zh-CN" baseline="0" b="0" cap="none" sz="24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altLang="zh-CN" baseline="0" b="0" cap="none" sz="24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 Glasses as the most balanced distribution of </a:t>
            </a:r>
            <a:r>
              <a:rPr altLang="zh-CN" baseline="0" b="0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salarys</a:t>
            </a:r>
            <a:r>
              <a:rPr altLang="zh-CN" baseline="0" b="0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 across the multiple </a:t>
            </a:r>
            <a:r>
              <a:rPr altLang="zh-CN" baseline="0" b="0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departmets</a:t>
            </a:r>
            <a:r>
              <a:rPr altLang="zh-CN" baseline="0" b="0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cheeper</a:t>
            </a:r>
            <a:r>
              <a:rPr altLang="zh-CN" baseline="0" b="0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 shows significant investment search engine </a:t>
            </a:r>
            <a:r>
              <a:rPr altLang="zh-CN" baseline="0" b="0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and support .</a:t>
            </a:r>
            <a:endParaRPr altLang="zh-CN" baseline="0" b="0" cap="none" sz="24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400" i="0" kern="0" lang="zh-CN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6" name="组合"/>
          <p:cNvGrpSpPr/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5594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3600" i="0" kern="0" lang="en-US" spc="-8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7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036577" y="2642393"/>
            <a:ext cx="8593228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Company 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Baskerville Old Face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1" name="组合"/>
          <p:cNvGrpSpPr/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2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6134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0" lang="en-US" spc="2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000" i="0" kern="0" lang="en-US" spc="-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000" i="0" kern="0" lang="en-US" spc="-3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000" i="0" kern="0" lang="en-US" spc="1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000" i="0" kern="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000" i="0" kern="0" lang="zh-CN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5400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3200" i="0" kern="1200" lang="en-US" spc="0" strike="noStrike" u="none">
              <a:solidFill>
                <a:srgbClr val="0D0D0D"/>
              </a:solidFill>
              <a:latin typeface="Baskerville Old Face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3200" i="0" kern="1200" lang="en-US" spc="0" strike="noStrike" u="none">
                <a:solidFill>
                  <a:srgbClr val="0D0D0D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3200" i="0" kern="1200" lang="en-US" spc="0" strike="noStrike" u="none">
              <a:solidFill>
                <a:srgbClr val="0D0D0D"/>
              </a:solidFill>
              <a:latin typeface="Baskerville Old Face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3200" i="0" kern="1200" lang="en-US" spc="0" strike="noStrike" u="none">
                <a:solidFill>
                  <a:srgbClr val="0D0D0D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3200" i="0" kern="1200" lang="en-US" spc="0" strike="noStrike" u="none">
              <a:solidFill>
                <a:srgbClr val="0D0D0D"/>
              </a:solidFill>
              <a:latin typeface="Baskerville Old Face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3200" i="0" kern="1200" lang="en-US" spc="0" strike="noStrike" u="none">
                <a:solidFill>
                  <a:srgbClr val="0D0D0D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3200" i="0" kern="1200" lang="en-US" spc="0" strike="noStrike" u="none">
              <a:solidFill>
                <a:srgbClr val="0D0D0D"/>
              </a:solidFill>
              <a:latin typeface="Baskerville Old Face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3200" i="0" kern="1200" lang="en-US" spc="0" strike="noStrike" u="none">
                <a:solidFill>
                  <a:srgbClr val="0D0D0D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3200" i="0" kern="1200" lang="en-US" spc="0" strike="noStrike" u="none">
              <a:solidFill>
                <a:srgbClr val="0D0D0D"/>
              </a:solidFill>
              <a:latin typeface="Baskerville Old Face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3200" i="0" kern="1200" lang="en-US" spc="0" strike="noStrike" u="none">
                <a:solidFill>
                  <a:srgbClr val="0D0D0D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3200" i="0" kern="1200" lang="en-US" spc="0" strike="noStrike" u="none">
              <a:solidFill>
                <a:srgbClr val="0D0D0D"/>
              </a:solidFill>
              <a:latin typeface="Baskerville Old Face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3200" i="0" kern="1200" lang="en-US" spc="0" strike="noStrike" u="none">
                <a:solidFill>
                  <a:srgbClr val="0D0D0D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3200" i="0" kern="1200" lang="en-US" spc="0" strike="noStrike" u="none">
              <a:solidFill>
                <a:srgbClr val="0D0D0D"/>
              </a:solidFill>
              <a:latin typeface="Baskerville Old Face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3200" i="0" kern="1200" lang="en-US" spc="0" strike="noStrike" u="none">
                <a:solidFill>
                  <a:srgbClr val="0D0D0D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3200" i="0" kern="1200" lang="en-US" spc="0" strike="noStrike" u="none">
                <a:solidFill>
                  <a:srgbClr val="0D0D0D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3200" i="0" kern="1200" lang="en-US" spc="0" strike="noStrike" u="none">
              <a:solidFill>
                <a:srgbClr val="0D0D0D"/>
              </a:solidFill>
              <a:latin typeface="Baskerville Old Face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3200" i="0" kern="1200" lang="en-US" spc="0" strike="noStrike" u="none">
                <a:solidFill>
                  <a:srgbClr val="0D0D0D"/>
                </a:solidFill>
                <a:latin typeface="Baskerville Old Face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3200" i="0" kern="1200" lang="en-US" spc="0" strike="noStrike" u="none">
              <a:solidFill>
                <a:srgbClr val="0D0D0D"/>
              </a:solidFill>
              <a:latin typeface="Baskerville Old Face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3200" i="0" kern="1200" lang="zh-CN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85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6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7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11023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3600" i="0" kern="0" lang="en-US" spc="-2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     </a:t>
            </a:r>
            <a:r>
              <a:rPr altLang="zh-CN" baseline="0" b="1" cap="none" sz="3600" i="0" kern="0" lang="en-US" spc="-2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3600" i="0" kern="0" lang="en-US" spc="5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3600" i="0" kern="0" lang="en-US" spc="-2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2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7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7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1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1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2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NT</a:t>
            </a:r>
            <a:br>
              <a:rPr altLang="en-US" baseline="0" b="1" cap="none" sz="3600" i="0" kern="0" lang="zh-CN" spc="1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</a:b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9" name="文本框"/>
          <p:cNvSpPr>
            <a:spLocks noGrp="1"/>
          </p:cNvSpPr>
          <p:nvPr>
            <p:ph type="body" idx="1"/>
          </p:nvPr>
        </p:nvSpPr>
        <p:spPr>
          <a:xfrm rot="0">
            <a:off x="533400" y="1234980"/>
            <a:ext cx="8458200" cy="6492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Problem Statement :</a:t>
            </a:r>
            <a:endParaRPr altLang="zh-CN" baseline="0" b="1" cap="none" sz="20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	“our company’s employees performance evaluation process is currently  manual, time-consuming, and lacks data – driven insights making it challenging to:</a:t>
            </a:r>
            <a:endParaRPr altLang="zh-CN" baseline="0" b="0" cap="none" sz="1800" i="0" kern="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algn="l" indent="-342900" lvl="3" marL="1714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Accurately assess individual and team performance </a:t>
            </a:r>
            <a:endParaRPr altLang="zh-CN" baseline="0" b="1" cap="none" sz="2000" i="0" kern="0" lang="en-US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lvl="3" marL="1714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Identify areas for improvement and development needs</a:t>
            </a:r>
            <a:endParaRPr altLang="zh-CN" baseline="0" b="1" cap="none" sz="2000" i="0" kern="0" lang="en-US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lvl="3" marL="1714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Inform data – driven decisions for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promotins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 , training , and resources allocation.                                                                 </a:t>
            </a:r>
            <a:endParaRPr altLang="zh-CN" baseline="0" b="1" cap="none" sz="2000" i="0" kern="0" lang="en-US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0" lvl="2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We need a robust and scalable solution to collect, analyze, and visualize employee performance data, enabling us to :</a:t>
            </a:r>
            <a:endParaRPr altLang="zh-CN" baseline="0" b="1" cap="none" sz="2000" i="0" kern="0" lang="en-US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lvl="3" marL="1714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Streamline the evaluation process </a:t>
            </a:r>
            <a:endParaRPr altLang="zh-CN" baseline="0" b="1" cap="none" sz="2000" i="0" kern="0" lang="en-US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lvl="3" marL="1714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Gain actionable insights into employees strengths and weaknesses </a:t>
            </a:r>
            <a:endParaRPr altLang="zh-CN" baseline="0" b="1" cap="none" sz="2000" i="0" kern="0" lang="en-US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lvl="3" marL="1714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Enhance employee growth and development</a:t>
            </a:r>
            <a:endParaRPr altLang="zh-CN" baseline="0" b="1" cap="none" sz="2000" i="0" kern="0" lang="en-US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lvl="3" marL="1714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Drive business outcomes through data – informed decision- making”</a:t>
            </a:r>
            <a:endParaRPr altLang="zh-CN" baseline="0" b="1" cap="none" sz="2000" i="0" kern="0" lang="en-US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0" lvl="2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  <a:endParaRPr altLang="zh-CN" baseline="0" b="1" cap="none" sz="2000" i="0" kern="0" lang="en-US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0" lvl="3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1" cap="none" sz="2000" i="0" kern="0" lang="zh-CN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6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4216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94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95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96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594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8" name="文本框"/>
          <p:cNvSpPr>
            <a:spLocks noGrp="1"/>
          </p:cNvSpPr>
          <p:nvPr>
            <p:ph type="body" idx="1"/>
          </p:nvPr>
        </p:nvSpPr>
        <p:spPr>
          <a:xfrm rot="0">
            <a:off x="451798" y="1659121"/>
            <a:ext cx="9372599" cy="5577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Project objective:</a:t>
            </a:r>
            <a:endParaRPr altLang="zh-CN" baseline="0" b="1" cap="none" sz="20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lvl="1" marL="800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altLang="zh-CN" baseline="0" b="1" cap="none" sz="20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Develop a data – driven approach to </a:t>
            </a:r>
            <a:r>
              <a:rPr altLang="zh-CN" baseline="0" b="1" cap="none" sz="20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analyse</a:t>
            </a:r>
            <a:r>
              <a:rPr altLang="zh-CN" baseline="0" b="1" cap="none" sz="20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 and evaluate employee performance </a:t>
            </a:r>
            <a:endParaRPr altLang="zh-CN" baseline="0" b="1" cap="none" sz="20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lvl="1" marL="800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altLang="zh-CN" baseline="0" b="1" cap="none" sz="20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Provide actionable insights to support informed decisions on employee development, promotions and resources allocation</a:t>
            </a:r>
            <a:endParaRPr altLang="zh-CN" baseline="0" b="1" cap="none" sz="20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lvl="1" marL="800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altLang="zh-CN" baseline="0" b="1" cap="none" sz="20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Enhance employee growth and business outcomes through data-informed strategies</a:t>
            </a:r>
            <a:endParaRPr altLang="zh-CN" baseline="0" b="1" cap="none" sz="20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Scope</a:t>
            </a:r>
            <a:endParaRPr altLang="zh-CN" baseline="0" b="1" cap="none" sz="20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lvl="1" marL="800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1" cap="none" sz="20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Collect and integrate relevant data from HR system ,performance reviews, and other sources</a:t>
            </a:r>
            <a:endParaRPr altLang="zh-CN" baseline="0" b="1" cap="none" sz="20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lvl="1" marL="800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1" cap="none" sz="20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Develop a performance analysis framework and merits (e.g., KPIs, benchmarks)</a:t>
            </a:r>
            <a:endParaRPr altLang="zh-CN" baseline="0" b="1" cap="none" sz="20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lvl="1" marL="800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1" cap="none" sz="20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 Design and implement data visualizations and reports for stakeholders</a:t>
            </a:r>
            <a:endParaRPr altLang="zh-CN" baseline="0" b="1" cap="none" sz="20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lvl="1" marL="800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1" cap="none" sz="20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Identify areas for improvement and data – driven solutions</a:t>
            </a:r>
            <a:endParaRPr altLang="zh-CN" baseline="0" b="1" cap="none" sz="20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1" cap="none" sz="20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altLang="zh-CN" baseline="0" b="1" cap="none" sz="20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requirments</a:t>
            </a:r>
            <a:r>
              <a:rPr altLang="zh-CN" baseline="0" b="1" cap="none" sz="20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 of the organization.</a:t>
            </a:r>
            <a:endParaRPr altLang="en-US" baseline="0" b="1" cap="none" sz="2000" i="0" kern="0" lang="zh-CN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69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0" name="矩形"/>
          <p:cNvSpPr/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05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06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7" name="文本框"/>
          <p:cNvSpPr>
            <a:spLocks noGrp="1"/>
          </p:cNvSpPr>
          <p:nvPr>
            <p:ph type="title"/>
          </p:nvPr>
        </p:nvSpPr>
        <p:spPr>
          <a:xfrm rot="0">
            <a:off x="609600" y="499110"/>
            <a:ext cx="10681335" cy="50228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8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924925" cy="4714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lvl="2" marL="1257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1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HR DEPARTMENT</a:t>
            </a:r>
            <a:endParaRPr altLang="zh-CN" baseline="0" b="1" cap="none" sz="24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lvl="2" marL="1257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1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MANAGERS AND SUPERVISORS</a:t>
            </a:r>
            <a:endParaRPr altLang="zh-CN" baseline="0" b="1" cap="none" sz="24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lvl="2" marL="1257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1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EMPLOYEES</a:t>
            </a:r>
            <a:endParaRPr altLang="zh-CN" baseline="0" b="1" cap="none" sz="24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lvl="2" marL="1257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1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SENIOR LEADERSHIP</a:t>
            </a:r>
            <a:endParaRPr altLang="zh-CN" baseline="0" b="1" cap="none" sz="24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lvl="2" marL="1257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1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TRAINING AND DEVELOPMENT TEAM</a:t>
            </a:r>
            <a:endParaRPr altLang="zh-CN" baseline="0" b="1" cap="none" sz="24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lvl="2" marL="1257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1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COMPENSATIONS AND BENEFITS TEAM</a:t>
            </a:r>
            <a:endParaRPr altLang="zh-CN" baseline="0" b="1" cap="none" sz="24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lvl="2" marL="1257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1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SUCCESSION PLANNING TEAM</a:t>
            </a:r>
            <a:endParaRPr altLang="zh-CN" baseline="0" b="1" cap="none" sz="24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0" lvl="1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1" cap="none" sz="24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0" lvl="1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  <a:endParaRPr altLang="zh-CN" baseline="0" b="1" cap="none" sz="24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lvl="2" marL="1257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altLang="en-US" baseline="0" b="1" cap="none" sz="2400" i="0" kern="0" lang="zh-CN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70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3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4959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3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-34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200" i="0" kern="0" lang="en-US" spc="-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3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3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6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9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6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200" i="0" kern="0" lang="en-US" spc="-3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3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3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>
          <a:xfrm rot="0">
            <a:off x="3276600" y="1476375"/>
            <a:ext cx="6076947" cy="4358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 pivot table : summarized and </a:t>
            </a:r>
            <a:r>
              <a:rPr altLang="zh-CN" baseline="0" b="1" cap="none" sz="20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organsizes</a:t>
            </a:r>
            <a:r>
              <a:rPr altLang="zh-CN" baseline="0" b="1" cap="none" sz="20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 data for easy comparison of salary distribution </a:t>
            </a:r>
            <a:endParaRPr altLang="zh-CN" baseline="0" b="1" cap="none" sz="20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1" cap="none" sz="20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Bold: The bold icon uses to make selected text thicker and more prominent .its represented by bold letter “B” or a bold font icon </a:t>
            </a:r>
            <a:endParaRPr altLang="zh-CN" baseline="0" b="1" cap="none" sz="20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1" cap="none" sz="20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Font: The design the characters example :Baskerville old font </a:t>
            </a:r>
            <a:endParaRPr altLang="zh-CN" baseline="0" b="1" cap="none" sz="20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1" cap="none" sz="20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Graph: Visualizes the summarized data ,high lighting the key trends and differences in salary allocation across departments and companies .</a:t>
            </a:r>
            <a:endParaRPr altLang="zh-CN" baseline="0" b="1" cap="none" sz="20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1" cap="none" sz="2000" i="0" kern="0" lang="zh-CN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71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839200" cy="3444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Each company salary totals are broken down by department ,with a grand total for each company and over all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 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The bar graph visually represents these salary sums by company ,using different color for each department 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The data high lights how salary distribution various across departments and company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 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That table shows total salary sums for different departments like (sales ,support, AI ,Design) across three company :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cheerper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Lucida Sans" pitchFamily="0" charset="0"/>
              </a:rPr>
              <a:t> ,glasses and pear </a:t>
            </a:r>
            <a:endParaRPr altLang="en-US" baseline="0" b="0" cap="none" sz="2000" i="0" kern="0" lang="zh-CN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1" name="文本框"/>
          <p:cNvSpPr>
            <a:spLocks noGrp="1"/>
          </p:cNvSpPr>
          <p:nvPr>
            <p:ph type="title"/>
          </p:nvPr>
        </p:nvSpPr>
        <p:spPr>
          <a:xfrm rot="0">
            <a:off x="824483" y="796050"/>
            <a:ext cx="10681335" cy="63222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000" i="0" kern="0" lang="en-US" spc="1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    </a:t>
            </a:r>
            <a:r>
              <a:rPr altLang="zh-CN" baseline="0" b="1" cap="none" sz="4000" i="0" kern="0" lang="en-US" spc="1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000" i="0" kern="0" lang="en-US" spc="2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000" i="0" kern="0" lang="en-US" spc="2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000" i="0" kern="0" lang="en-US" spc="1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000" i="0" kern="0" lang="en-US" spc="1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000" i="0" kern="0" lang="en-US" spc="8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000" i="0" kern="0" lang="en-US" spc="1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000" i="0" kern="0" lang="en-US" spc="-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000" i="0" kern="0" lang="en-US" spc="15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000" i="0" kern="0" lang="en-US" spc="-1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000" i="0" kern="0" lang="en-US" spc="20" strike="noStrike" u="none">
                <a:solidFill>
                  <a:schemeClr val="tx1"/>
                </a:solidFill>
                <a:latin typeface="Baskerville Old Face" pitchFamily="18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000" i="0" kern="0" lang="zh-CN" spc="0" strike="noStrike" u="none">
              <a:solidFill>
                <a:schemeClr val="tx1"/>
              </a:solidFill>
              <a:latin typeface="Baskerville Old Face" pitchFamily="18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2" name="文本框"/>
          <p:cNvSpPr>
            <a:spLocks noGrp="1"/>
          </p:cNvSpPr>
          <p:nvPr>
            <p:ph type="body" idx="1"/>
          </p:nvPr>
        </p:nvSpPr>
        <p:spPr>
          <a:xfrm rot="0">
            <a:off x="2286000" y="2348382"/>
            <a:ext cx="6858000" cy="3291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1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This project will help full to identify the AI technology uses </a:t>
            </a:r>
            <a:endParaRPr altLang="zh-CN" baseline="0" b="1" cap="none" sz="24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altLang="zh-CN" baseline="0" b="1" cap="none" sz="24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1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This will useful for communication skill development </a:t>
            </a:r>
            <a:endParaRPr altLang="zh-CN" baseline="0" b="1" cap="none" sz="24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altLang="zh-CN" baseline="0" b="1" cap="none" sz="2400" i="0" kern="0" lang="en-US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1" cap="none" sz="2400" i="0" kern="0" lang="en-US" spc="0" strike="noStrike" u="none">
                <a:latin typeface="Baskerville Old Face" pitchFamily="18" charset="0"/>
                <a:ea typeface="宋体" pitchFamily="0" charset="0"/>
                <a:cs typeface="Lucida Sans" pitchFamily="0" charset="0"/>
              </a:rPr>
              <a:t>The data science and Artificial intelligence will effectively help full to find solution for environment. </a:t>
            </a:r>
            <a:endParaRPr altLang="en-US" baseline="0" b="1" cap="none" sz="2400" i="0" kern="0" lang="zh-CN" spc="0" strike="noStrike" u="none">
              <a:latin typeface="Baskerville Old Face" pitchFamily="18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733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2778457" y="2769603"/>
            <a:ext cx="8534019" cy="95410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dcterms:created xsi:type="dcterms:W3CDTF">2024-03-28T17:07:22Z</dcterms:created>
  <dcterms:modified xsi:type="dcterms:W3CDTF">2024-09-26T04:32:49Z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e2e0ec6158884415bf569fde45043a60</vt:lpwstr>
  </property>
</Properties>
</file>