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79" r:id="rId1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26DB7"/>
    <a:srgbClr val="01B5EE"/>
    <a:srgbClr val="FFFFFF"/>
    <a:srgbClr val="086DB8"/>
    <a:srgbClr val="0297D8"/>
    <a:srgbClr val="0183C8"/>
    <a:srgbClr val="51C7F3"/>
    <a:srgbClr val="084B9D"/>
    <a:srgbClr val="164A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31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9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9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9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64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48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5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6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4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7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7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8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83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4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4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1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5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5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2034863" y="-1674253"/>
            <a:ext cx="5988677" cy="7546309"/>
          </a:xfrm>
          <a:prstGeom prst="rect"/>
        </p:spPr>
      </p:pic>
      <p:pic>
        <p:nvPicPr>
          <p:cNvPr id="2097153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flipV="1">
            <a:off x="9478944" y="-1152940"/>
            <a:ext cx="4829764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1048586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503200" y="2098901"/>
            <a:ext cx="5975744" cy="20472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-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O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M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MERCE 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LY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TICS </a:t>
            </a:r>
            <a:endParaRPr altLang="zh-CN" b="1" dirty="0" sz="6600" lang="en-US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206153" y="-10039"/>
            <a:ext cx="5771976" cy="6448526"/>
          </a:xfrm>
          <a:prstGeom prst="rect"/>
        </p:spPr>
      </p:pic>
      <p:sp>
        <p:nvSpPr>
          <p:cNvPr id="1048587" name=""/>
          <p:cNvSpPr txBox="1"/>
          <p:nvPr/>
        </p:nvSpPr>
        <p:spPr>
          <a:xfrm>
            <a:off x="5555530" y="837811"/>
            <a:ext cx="6636470" cy="929639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4292284" y="653904"/>
            <a:ext cx="7125885" cy="5539740"/>
          </a:xfrm>
          <a:prstGeom prst="rect"/>
          <a:solidFill>
            <a:srgbClr val="FFFFFF"/>
          </a:solidFill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m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: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.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m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i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n</a:t>
            </a:r>
            <a:endParaRPr sz="2800" lang="en-GB">
              <a:solidFill>
                <a:srgbClr val="000000"/>
              </a:solidFill>
              <a:latin typeface="Droid Sans Mono"/>
            </a:endParaRPr>
          </a:p>
          <a:p>
            <a:endParaRPr sz="2800" lang="en-GB">
              <a:solidFill>
                <a:srgbClr val="000000"/>
              </a:solidFill>
              <a:latin typeface="Droid Sans Mono"/>
            </a:endParaRPr>
          </a:p>
          <a:p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gister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u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mber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: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3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1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2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2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1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9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1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3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3</a:t>
            </a:r>
            <a:endParaRPr sz="2800" lang="en-GB">
              <a:solidFill>
                <a:srgbClr val="000000"/>
              </a:solidFill>
              <a:latin typeface="Droid Sans Mono"/>
            </a:endParaRPr>
          </a:p>
          <a:p>
            <a:endParaRPr sz="2800" lang="en-GB">
              <a:solidFill>
                <a:srgbClr val="000000"/>
              </a:solidFill>
              <a:latin typeface="Droid Sans Mono"/>
            </a:endParaRPr>
          </a:p>
          <a:p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p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tment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: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3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.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m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g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al</a:t>
            </a:r>
            <a:endParaRPr sz="2800" lang="en-GB">
              <a:solidFill>
                <a:srgbClr val="000000"/>
              </a:solidFill>
              <a:latin typeface="Droid Sans Mono"/>
            </a:endParaRPr>
          </a:p>
          <a:p>
            <a:endParaRPr sz="2800" lang="en-GB">
              <a:solidFill>
                <a:srgbClr val="000000"/>
              </a:solidFill>
              <a:latin typeface="Droid Sans Mono"/>
            </a:endParaRPr>
          </a:p>
          <a:p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ege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: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 Aksheyaa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ege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of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arts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and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science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,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p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u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u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i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v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k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k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m</a:t>
            </a:r>
            <a:endParaRPr sz="2800" lang="en-GB">
              <a:solidFill>
                <a:srgbClr val="000000"/>
              </a:solidFill>
              <a:latin typeface="Droid Sans Mono"/>
            </a:endParaRPr>
          </a:p>
          <a:p>
            <a:endParaRPr sz="2800" lang="en-GB">
              <a:solidFill>
                <a:srgbClr val="000000"/>
              </a:solidFill>
              <a:latin typeface="Droid Sans Mono"/>
            </a:endParaRPr>
          </a:p>
          <a:p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m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i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I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: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k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h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m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ilrvp@gmail.com</a:t>
            </a:r>
            <a:endParaRPr sz="2800" lang="en-GB">
              <a:solidFill>
                <a:srgbClr val="000000"/>
              </a:solidFill>
              <a:latin typeface="Droid Sans Mono"/>
            </a:endParaRPr>
          </a:p>
          <a:p>
            <a:endParaRPr sz="2800" lang="en-GB">
              <a:solidFill>
                <a:srgbClr val="000000"/>
              </a:solidFill>
              <a:latin typeface="Droid Sans Mono"/>
            </a:endParaRPr>
          </a:p>
          <a:p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P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h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ne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: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6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3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7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4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0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7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2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0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8</a:t>
            </a:r>
            <a:r>
              <a:rPr altLang="en-GB" sz="2800" lang="en-US">
                <a:solidFill>
                  <a:srgbClr val="000000"/>
                </a:solidFill>
                <a:latin typeface="Droid Sans Mono"/>
              </a:rPr>
              <a:t>6</a:t>
            </a:r>
            <a:endParaRPr sz="2800" lang="en-GB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0800000" flipH="1">
            <a:off x="-6611131" y="-2884987"/>
            <a:ext cx="9515641" cy="13858118"/>
          </a:xfrm>
          <a:custGeom>
            <a:avLst/>
            <a:gdLst>
              <a:gd name="connsiteX0" fmla="*/ 0 w 6486398"/>
              <a:gd name="connsiteY0" fmla="*/ 0 h 8173486"/>
              <a:gd name="connsiteX1" fmla="*/ 0 w 6486398"/>
              <a:gd name="connsiteY1" fmla="*/ 8173486 h 8173486"/>
              <a:gd name="connsiteX2" fmla="*/ 6486398 w 6486398"/>
              <a:gd name="connsiteY2" fmla="*/ 8173486 h 8173486"/>
              <a:gd name="connsiteX3" fmla="*/ 6486398 w 6486398"/>
              <a:gd name="connsiteY3" fmla="*/ 0 h 8173486"/>
              <a:gd name="connsiteX4" fmla="*/ 3806043 w 6486398"/>
              <a:gd name="connsiteY4" fmla="*/ 0 h 8173486"/>
              <a:gd name="connsiteX5" fmla="*/ 3830610 w 6486398"/>
              <a:gd name="connsiteY5" fmla="*/ 106676 h 8173486"/>
              <a:gd name="connsiteX6" fmla="*/ 3711072 w 6486398"/>
              <a:gd name="connsiteY6" fmla="*/ 559704 h 8173486"/>
              <a:gd name="connsiteX7" fmla="*/ 3106360 w 6486398"/>
              <a:gd name="connsiteY7" fmla="*/ 425461 h 8173486"/>
              <a:gd name="connsiteX8" fmla="*/ 3018719 w 6486398"/>
              <a:gd name="connsiteY8" fmla="*/ 351299 h 8173486"/>
              <a:gd name="connsiteX9" fmla="*/ 2993112 w 6486398"/>
              <a:gd name="connsiteY9" fmla="*/ 377260 h 8173486"/>
              <a:gd name="connsiteX10" fmla="*/ 2083281 w 6486398"/>
              <a:gd name="connsiteY10" fmla="*/ 641718 h 8173486"/>
              <a:gd name="connsiteX11" fmla="*/ 1048565 w 6486398"/>
              <a:gd name="connsiteY11" fmla="*/ 136391 h 8173486"/>
              <a:gd name="connsiteX12" fmla="*/ 1069586 w 6486398"/>
              <a:gd name="connsiteY12" fmla="*/ 34550 h 8173486"/>
              <a:gd name="connsiteX13" fmla="*/ 1087777 w 6486398"/>
              <a:gd name="connsiteY13" fmla="*/ 0 h 81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86398" h="8173486">
                <a:moveTo>
                  <a:pt x="0" y="0"/>
                </a:moveTo>
                <a:lnTo>
                  <a:pt x="0" y="8173486"/>
                </a:lnTo>
                <a:lnTo>
                  <a:pt x="6486398" y="8173486"/>
                </a:lnTo>
                <a:lnTo>
                  <a:pt x="6486398" y="0"/>
                </a:lnTo>
                <a:lnTo>
                  <a:pt x="3806043" y="0"/>
                </a:lnTo>
                <a:lnTo>
                  <a:pt x="3830610" y="106676"/>
                </a:lnTo>
                <a:cubicBezTo>
                  <a:pt x="3862799" y="312559"/>
                  <a:pt x="3825496" y="479835"/>
                  <a:pt x="3711072" y="559704"/>
                </a:cubicBezTo>
                <a:cubicBezTo>
                  <a:pt x="3568042" y="659541"/>
                  <a:pt x="3338361" y="599176"/>
                  <a:pt x="3106360" y="425461"/>
                </a:cubicBezTo>
                <a:lnTo>
                  <a:pt x="3018719" y="351299"/>
                </a:lnTo>
                <a:lnTo>
                  <a:pt x="2993112" y="377260"/>
                </a:lnTo>
                <a:cubicBezTo>
                  <a:pt x="2817894" y="534783"/>
                  <a:pt x="2476158" y="641718"/>
                  <a:pt x="2083281" y="641718"/>
                </a:cubicBezTo>
                <a:cubicBezTo>
                  <a:pt x="1511823" y="641718"/>
                  <a:pt x="1048565" y="415475"/>
                  <a:pt x="1048565" y="136391"/>
                </a:cubicBezTo>
                <a:cubicBezTo>
                  <a:pt x="1048565" y="101505"/>
                  <a:pt x="1055803" y="67445"/>
                  <a:pt x="1069586" y="34550"/>
                </a:cubicBezTo>
                <a:lnTo>
                  <a:pt x="1087777" y="0"/>
                </a:lnTo>
                <a:close/>
              </a:path>
            </a:pathLst>
          </a:custGeom>
        </p:spPr>
      </p:pic>
      <p:sp>
        <p:nvSpPr>
          <p:cNvPr id="1048589" name=""/>
          <p:cNvSpPr txBox="1"/>
          <p:nvPr/>
        </p:nvSpPr>
        <p:spPr>
          <a:xfrm>
            <a:off x="2404996" y="1585353"/>
            <a:ext cx="8760471" cy="4917439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charset="2"/>
              <a:buChar char="ü"/>
            </a:pP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-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erce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v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ty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of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nic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y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y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g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selling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f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p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duct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line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rvices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v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ternet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.</a:t>
            </a:r>
            <a:endParaRPr sz="36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endParaRPr sz="32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ectr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onic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ce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w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logies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ch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ile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ctronic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f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transfer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line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ansaction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p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ssing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ctronic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ta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g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)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v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tory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management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system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,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a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collection 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y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stem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32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6" name="图片 6"/>
          <p:cNvPicPr>
            <a:picLocks/>
          </p:cNvPicPr>
          <p:nvPr/>
        </p:nvPicPr>
        <p:blipFill rotWithShape="1">
          <a:blip xmlns:r="http://schemas.openxmlformats.org/officeDocument/2006/relationships" r:embed="rId2" cstate="print"/>
          <a:srcRect l="8133" r="5703" b="26169"/>
          <a:stretch>
            <a:fillRect/>
          </a:stretch>
        </p:blipFill>
        <p:spPr>
          <a:xfrm rot="16200000" flipV="1">
            <a:off x="9425282" y="-452633"/>
            <a:ext cx="9696776" cy="6934501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1048590" name="文本框 11"/>
          <p:cNvSpPr txBox="1"/>
          <p:nvPr/>
        </p:nvSpPr>
        <p:spPr>
          <a:xfrm>
            <a:off x="2626968" y="349705"/>
            <a:ext cx="5449872" cy="6883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B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O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UT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-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OMMERCE 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58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591" name="文本框 11"/>
          <p:cNvSpPr txBox="1"/>
          <p:nvPr/>
        </p:nvSpPr>
        <p:spPr>
          <a:xfrm>
            <a:off x="2357464" y="764229"/>
            <a:ext cx="7318197" cy="78993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V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T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I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CAL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S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O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F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-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C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vestan"/>
                <a:ea typeface="张海山锐线体2.0" panose="02000000000000000000" pitchFamily="2" charset="-122"/>
                <a:cs typeface="Arial" panose="020B0604020202020204" pitchFamily="34" charset="0"/>
              </a:rPr>
              <a:t>OMMERCE 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Noto Sans Avestan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592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3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065" name=""/>
          <p:cNvSpPr txBox="1"/>
          <p:nvPr/>
        </p:nvSpPr>
        <p:spPr>
          <a:xfrm>
            <a:off x="1431472" y="1961142"/>
            <a:ext cx="10456872" cy="4396739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ESS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SINESS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8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8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commerce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tronic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sactions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of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cted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ween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anies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NESS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-commerce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with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ctronic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siness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tionship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tween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nesses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UMERS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MER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Arial"/>
              </a:rPr>
              <a:t>This level of e-commerce encompasses all electronic transactions that take place between consumers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151919" y="-2379381"/>
            <a:ext cx="3441031" cy="3844364"/>
          </a:xfrm>
          <a:prstGeom prst="rect"/>
        </p:spPr>
      </p:pic>
      <p:pic>
        <p:nvPicPr>
          <p:cNvPr id="2097160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10111971" y="-3006105"/>
            <a:ext cx="4160057" cy="4647669"/>
          </a:xfrm>
          <a:prstGeom prst="rect"/>
        </p:spPr>
      </p:pic>
      <p:sp>
        <p:nvSpPr>
          <p:cNvPr id="1048597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8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067" name=""/>
          <p:cNvSpPr txBox="1"/>
          <p:nvPr/>
        </p:nvSpPr>
        <p:spPr>
          <a:xfrm>
            <a:off x="1431472" y="1141139"/>
            <a:ext cx="10194177" cy="52349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UMER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SINESS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pPr indent="-571500" marL="571500">
              <a:buFont typeface="Wingdings" charset="2"/>
              <a:buChar char="ü"/>
            </a:pP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GB">
                <a:solidFill>
                  <a:srgbClr val="000000"/>
                </a:solidFill>
                <a:latin typeface="Arial"/>
              </a:rPr>
              <a:t>C2B e-commerce is when a consumer makes their services or products available for companies to purchase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NESS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STRATION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B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pPr indent="-571500" marL="5715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Arial"/>
              </a:rPr>
              <a:t>This e-commerce category refers to all transactions between companies and public administration. This is an area that involves many service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U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E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T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O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M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N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STRATION 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(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C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2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A</a:t>
            </a:r>
            <a:r>
              <a:rPr altLang="en-GB" sz="4000" lang="en-US">
                <a:solidFill>
                  <a:srgbClr val="000000"/>
                </a:solidFill>
                <a:latin typeface="Arial"/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pPr indent="-571500" marL="5715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Arial"/>
              </a:rPr>
              <a:t>Another popular e-commerce category, C2A e-commerce encompasses all electronic transactions between individuals and public administration.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720514" y="-1719068"/>
            <a:ext cx="3441031" cy="3844364"/>
          </a:xfrm>
          <a:prstGeom prst="rect"/>
        </p:spPr>
      </p:pic>
      <p:pic>
        <p:nvPicPr>
          <p:cNvPr id="2097164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10550491" y="-2442720"/>
            <a:ext cx="4160057" cy="4647669"/>
          </a:xfrm>
          <a:prstGeom prst="rect"/>
        </p:spPr>
      </p:pic>
      <p:sp>
        <p:nvSpPr>
          <p:cNvPr id="1048641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2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2" name="文本框 35"/>
          <p:cNvSpPr txBox="1"/>
          <p:nvPr/>
        </p:nvSpPr>
        <p:spPr>
          <a:xfrm>
            <a:off x="1720516" y="983846"/>
            <a:ext cx="8875215" cy="7899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W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H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Y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LY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TICS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I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-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AnatoHiero"/>
                <a:ea typeface="张海山锐线体2.0" panose="02000000000000000000" pitchFamily="2" charset="-122"/>
                <a:cs typeface="Arial" panose="020B0604020202020204" pitchFamily="34" charset="0"/>
              </a:rPr>
              <a:t>COMMERCE 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Noto Sans AnatoHiero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9068" name=""/>
          <p:cNvSpPr txBox="1"/>
          <p:nvPr/>
        </p:nvSpPr>
        <p:spPr>
          <a:xfrm>
            <a:off x="729750" y="2125296"/>
            <a:ext cx="11462249" cy="4282439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Arial"/>
              </a:rPr>
              <a:t>Ecommerce analytics simply refers to any tool or strategy designed to analyze large amounts of data in order to produce actionable insights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Arial"/>
              </a:rPr>
              <a:t>Because it exists in an almost entirely virtual space, ecommerce generates complex,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GB">
                <a:solidFill>
                  <a:srgbClr val="000000"/>
                </a:solidFill>
                <a:latin typeface="Arial"/>
              </a:rPr>
              <a:t>comprehensive datasets particularly those related to</a:t>
            </a:r>
            <a:r>
              <a:rPr sz="2800" lang="en-GB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GB">
                <a:solidFill>
                  <a:srgbClr val="000000"/>
                </a:solidFill>
                <a:latin typeface="Arial"/>
              </a:rPr>
              <a:t>client behavior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Arial"/>
              </a:rPr>
              <a:t>More data was created in 2017 than was created during the previous 5,000 years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GB">
                <a:solidFill>
                  <a:srgbClr val="000000"/>
                </a:solidFill>
                <a:latin typeface="Arial"/>
              </a:rPr>
              <a:t>combine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GB">
                <a:solidFill>
                  <a:srgbClr val="000000"/>
                </a:solidFill>
                <a:latin typeface="Arial"/>
              </a:rPr>
              <a:t>That is a lot of data to measure, parse, and analyze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Arial"/>
              </a:rPr>
              <a:t>Hence to add value to business analytics is important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4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43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4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45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141035" cy="3509204"/>
          </a:xfrm>
          <a:prstGeom prst="rect"/>
        </p:spPr>
      </p:pic>
      <p:pic>
        <p:nvPicPr>
          <p:cNvPr id="2097162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10537148" y="-2746983"/>
            <a:ext cx="4160057" cy="4647669"/>
          </a:xfrm>
          <a:prstGeom prst="rect"/>
        </p:spPr>
      </p:pic>
      <p:sp>
        <p:nvSpPr>
          <p:cNvPr id="1048616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7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6" name="Freeform 23"/>
          <p:cNvSpPr>
            <a:spLocks noEditPoints="1"/>
          </p:cNvSpPr>
          <p:nvPr/>
        </p:nvSpPr>
        <p:spPr bwMode="auto">
          <a:xfrm>
            <a:off x="5862408" y="4597493"/>
            <a:ext cx="472462" cy="472462"/>
          </a:xfrm>
          <a:custGeom>
            <a:avLst/>
            <a:gdLst>
              <a:gd name="T0" fmla="*/ 2147483646 w 140"/>
              <a:gd name="T1" fmla="*/ 2147483646 h 140"/>
              <a:gd name="T2" fmla="*/ 2147483646 w 140"/>
              <a:gd name="T3" fmla="*/ 2147483646 h 140"/>
              <a:gd name="T4" fmla="*/ 2147483646 w 140"/>
              <a:gd name="T5" fmla="*/ 2147483646 h 140"/>
              <a:gd name="T6" fmla="*/ 2147483646 w 140"/>
              <a:gd name="T7" fmla="*/ 2147483646 h 140"/>
              <a:gd name="T8" fmla="*/ 2147483646 w 140"/>
              <a:gd name="T9" fmla="*/ 2147483646 h 140"/>
              <a:gd name="T10" fmla="*/ 0 w 140"/>
              <a:gd name="T11" fmla="*/ 2147483646 h 140"/>
              <a:gd name="T12" fmla="*/ 2147483646 w 140"/>
              <a:gd name="T13" fmla="*/ 2147483646 h 140"/>
              <a:gd name="T14" fmla="*/ 2147483646 w 140"/>
              <a:gd name="T15" fmla="*/ 2147483646 h 140"/>
              <a:gd name="T16" fmla="*/ 2147483646 w 140"/>
              <a:gd name="T17" fmla="*/ 2147483646 h 140"/>
              <a:gd name="T18" fmla="*/ 2147483646 w 140"/>
              <a:gd name="T19" fmla="*/ 2147483646 h 140"/>
              <a:gd name="T20" fmla="*/ 2147483646 w 140"/>
              <a:gd name="T21" fmla="*/ 0 h 140"/>
              <a:gd name="T22" fmla="*/ 2147483646 w 140"/>
              <a:gd name="T23" fmla="*/ 2147483646 h 140"/>
              <a:gd name="T24" fmla="*/ 2147483646 w 140"/>
              <a:gd name="T25" fmla="*/ 2147483646 h 140"/>
              <a:gd name="T26" fmla="*/ 2147483646 w 140"/>
              <a:gd name="T27" fmla="*/ 2147483646 h 140"/>
              <a:gd name="T28" fmla="*/ 2147483646 w 140"/>
              <a:gd name="T29" fmla="*/ 2147483646 h 140"/>
              <a:gd name="T30" fmla="*/ 2147483646 w 140"/>
              <a:gd name="T31" fmla="*/ 2147483646 h 140"/>
              <a:gd name="T32" fmla="*/ 2147483646 w 140"/>
              <a:gd name="T33" fmla="*/ 2147483646 h 140"/>
              <a:gd name="T34" fmla="*/ 2147483646 w 140"/>
              <a:gd name="T35" fmla="*/ 2147483646 h 140"/>
              <a:gd name="T36" fmla="*/ 2147483646 w 140"/>
              <a:gd name="T37" fmla="*/ 2147483646 h 140"/>
              <a:gd name="T38" fmla="*/ 2147483646 w 140"/>
              <a:gd name="T39" fmla="*/ 2147483646 h 140"/>
              <a:gd name="T40" fmla="*/ 2147483646 w 140"/>
              <a:gd name="T41" fmla="*/ 2147483646 h 140"/>
              <a:gd name="T42" fmla="*/ 2147483646 w 140"/>
              <a:gd name="T43" fmla="*/ 2147483646 h 140"/>
              <a:gd name="T44" fmla="*/ 2147483646 w 140"/>
              <a:gd name="T45" fmla="*/ 2147483646 h 140"/>
              <a:gd name="T46" fmla="*/ 2147483646 w 140"/>
              <a:gd name="T47" fmla="*/ 2147483646 h 140"/>
              <a:gd name="T48" fmla="*/ 2147483646 w 140"/>
              <a:gd name="T49" fmla="*/ 2147483646 h 140"/>
              <a:gd name="T50" fmla="*/ 2147483646 w 140"/>
              <a:gd name="T51" fmla="*/ 2147483646 h 140"/>
              <a:gd name="T52" fmla="*/ 2147483646 w 140"/>
              <a:gd name="T53" fmla="*/ 2147483646 h 140"/>
              <a:gd name="T54" fmla="*/ 2147483646 w 140"/>
              <a:gd name="T55" fmla="*/ 2147483646 h 140"/>
              <a:gd name="T56" fmla="*/ 2147483646 w 140"/>
              <a:gd name="T57" fmla="*/ 2147483646 h 140"/>
              <a:gd name="T58" fmla="*/ 2147483646 w 140"/>
              <a:gd name="T59" fmla="*/ 2147483646 h 140"/>
              <a:gd name="T60" fmla="*/ 2147483646 w 140"/>
              <a:gd name="T61" fmla="*/ 2147483646 h 140"/>
              <a:gd name="T62" fmla="*/ 2147483646 w 140"/>
              <a:gd name="T63" fmla="*/ 2147483646 h 140"/>
              <a:gd name="T64" fmla="*/ 2147483646 w 140"/>
              <a:gd name="T65" fmla="*/ 2147483646 h 140"/>
              <a:gd name="T66" fmla="*/ 2147483646 w 140"/>
              <a:gd name="T67" fmla="*/ 2147483646 h 140"/>
              <a:gd name="T68" fmla="*/ 2147483646 w 140"/>
              <a:gd name="T69" fmla="*/ 2147483646 h 140"/>
              <a:gd name="T70" fmla="*/ 2147483646 w 140"/>
              <a:gd name="T71" fmla="*/ 2147483646 h 140"/>
              <a:gd name="T72" fmla="*/ 2147483646 w 140"/>
              <a:gd name="T73" fmla="*/ 2147483646 h 140"/>
              <a:gd name="T74" fmla="*/ 2147483646 w 140"/>
              <a:gd name="T75" fmla="*/ 2147483646 h 140"/>
              <a:gd name="T76" fmla="*/ 2147483646 w 140"/>
              <a:gd name="T77" fmla="*/ 2147483646 h 140"/>
              <a:gd name="T78" fmla="*/ 2147483646 w 140"/>
              <a:gd name="T79" fmla="*/ 2147483646 h 140"/>
              <a:gd name="T80" fmla="*/ 2147483646 w 140"/>
              <a:gd name="T81" fmla="*/ 2147483646 h 140"/>
              <a:gd name="T82" fmla="*/ 2147483646 w 140"/>
              <a:gd name="T83" fmla="*/ 2147483646 h 140"/>
              <a:gd name="T84" fmla="*/ 2147483646 w 140"/>
              <a:gd name="T85" fmla="*/ 2147483646 h 140"/>
              <a:gd name="T86" fmla="*/ 2147483646 w 140"/>
              <a:gd name="T87" fmla="*/ 2147483646 h 140"/>
              <a:gd name="T88" fmla="*/ 2147483646 w 140"/>
              <a:gd name="T89" fmla="*/ 2147483646 h 140"/>
              <a:gd name="T90" fmla="*/ 2147483646 w 140"/>
              <a:gd name="T91" fmla="*/ 2147483646 h 140"/>
              <a:gd name="T92" fmla="*/ 2147483646 w 140"/>
              <a:gd name="T93" fmla="*/ 2147483646 h 140"/>
              <a:gd name="T94" fmla="*/ 2147483646 w 140"/>
              <a:gd name="T95" fmla="*/ 2147483646 h 140"/>
              <a:gd name="T96" fmla="*/ 2147483646 w 140"/>
              <a:gd name="T97" fmla="*/ 2147483646 h 140"/>
              <a:gd name="T98" fmla="*/ 2147483646 w 140"/>
              <a:gd name="T99" fmla="*/ 2147483646 h 1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40" h="140">
                <a:moveTo>
                  <a:pt x="77" y="140"/>
                </a:moveTo>
                <a:cubicBezTo>
                  <a:pt x="63" y="140"/>
                  <a:pt x="63" y="140"/>
                  <a:pt x="63" y="140"/>
                </a:cubicBezTo>
                <a:cubicBezTo>
                  <a:pt x="60" y="140"/>
                  <a:pt x="58" y="137"/>
                  <a:pt x="57" y="135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55" y="120"/>
                  <a:pt x="54" y="120"/>
                  <a:pt x="54" y="120"/>
                </a:cubicBezTo>
                <a:cubicBezTo>
                  <a:pt x="51" y="119"/>
                  <a:pt x="49" y="118"/>
                  <a:pt x="46" y="116"/>
                </a:cubicBezTo>
                <a:cubicBezTo>
                  <a:pt x="46" y="116"/>
                  <a:pt x="45" y="116"/>
                  <a:pt x="44" y="117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1" y="126"/>
                  <a:pt x="28" y="126"/>
                  <a:pt x="25" y="12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14" y="112"/>
                  <a:pt x="14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4" y="95"/>
                  <a:pt x="24" y="94"/>
                  <a:pt x="23" y="94"/>
                </a:cubicBezTo>
                <a:cubicBezTo>
                  <a:pt x="22" y="91"/>
                  <a:pt x="21" y="89"/>
                  <a:pt x="20" y="86"/>
                </a:cubicBezTo>
                <a:cubicBezTo>
                  <a:pt x="20" y="85"/>
                  <a:pt x="20" y="85"/>
                  <a:pt x="19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3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3" y="58"/>
                  <a:pt x="5" y="57"/>
                </a:cubicBezTo>
                <a:cubicBezTo>
                  <a:pt x="19" y="55"/>
                  <a:pt x="19" y="55"/>
                  <a:pt x="19" y="55"/>
                </a:cubicBezTo>
                <a:cubicBezTo>
                  <a:pt x="20" y="55"/>
                  <a:pt x="20" y="55"/>
                  <a:pt x="20" y="54"/>
                </a:cubicBezTo>
                <a:cubicBezTo>
                  <a:pt x="21" y="51"/>
                  <a:pt x="22" y="49"/>
                  <a:pt x="23" y="46"/>
                </a:cubicBezTo>
                <a:cubicBezTo>
                  <a:pt x="24" y="46"/>
                  <a:pt x="24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1"/>
                  <a:pt x="14" y="28"/>
                  <a:pt x="16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8" y="14"/>
                  <a:pt x="31" y="14"/>
                  <a:pt x="33" y="15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4"/>
                  <a:pt x="46" y="24"/>
                  <a:pt x="46" y="24"/>
                </a:cubicBezTo>
                <a:cubicBezTo>
                  <a:pt x="49" y="22"/>
                  <a:pt x="51" y="21"/>
                  <a:pt x="54" y="20"/>
                </a:cubicBezTo>
                <a:cubicBezTo>
                  <a:pt x="55" y="20"/>
                  <a:pt x="55" y="20"/>
                  <a:pt x="55" y="19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3"/>
                  <a:pt x="60" y="0"/>
                  <a:pt x="6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0" y="0"/>
                  <a:pt x="82" y="3"/>
                  <a:pt x="83" y="5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20"/>
                  <a:pt x="85" y="20"/>
                  <a:pt x="86" y="20"/>
                </a:cubicBezTo>
                <a:cubicBezTo>
                  <a:pt x="89" y="21"/>
                  <a:pt x="91" y="22"/>
                  <a:pt x="94" y="24"/>
                </a:cubicBezTo>
                <a:cubicBezTo>
                  <a:pt x="94" y="24"/>
                  <a:pt x="95" y="24"/>
                  <a:pt x="95" y="23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09" y="14"/>
                  <a:pt x="112" y="14"/>
                  <a:pt x="114" y="1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26" y="28"/>
                  <a:pt x="126" y="31"/>
                  <a:pt x="125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5"/>
                  <a:pt x="116" y="46"/>
                  <a:pt x="116" y="46"/>
                </a:cubicBezTo>
                <a:cubicBezTo>
                  <a:pt x="118" y="49"/>
                  <a:pt x="119" y="51"/>
                  <a:pt x="120" y="54"/>
                </a:cubicBezTo>
                <a:cubicBezTo>
                  <a:pt x="120" y="55"/>
                  <a:pt x="120" y="55"/>
                  <a:pt x="121" y="55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7" y="58"/>
                  <a:pt x="140" y="60"/>
                  <a:pt x="140" y="63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0" y="80"/>
                  <a:pt x="137" y="82"/>
                  <a:pt x="134" y="83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0" y="85"/>
                  <a:pt x="120" y="86"/>
                  <a:pt x="120" y="86"/>
                </a:cubicBezTo>
                <a:cubicBezTo>
                  <a:pt x="119" y="89"/>
                  <a:pt x="118" y="91"/>
                  <a:pt x="116" y="94"/>
                </a:cubicBezTo>
                <a:cubicBezTo>
                  <a:pt x="116" y="94"/>
                  <a:pt x="116" y="95"/>
                  <a:pt x="116" y="95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9"/>
                  <a:pt x="126" y="112"/>
                  <a:pt x="124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2" y="126"/>
                  <a:pt x="109" y="126"/>
                  <a:pt x="107" y="125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5" y="116"/>
                  <a:pt x="94" y="116"/>
                  <a:pt x="94" y="116"/>
                </a:cubicBezTo>
                <a:cubicBezTo>
                  <a:pt x="91" y="118"/>
                  <a:pt x="89" y="119"/>
                  <a:pt x="86" y="120"/>
                </a:cubicBezTo>
                <a:cubicBezTo>
                  <a:pt x="85" y="120"/>
                  <a:pt x="85" y="120"/>
                  <a:pt x="85" y="121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82" y="137"/>
                  <a:pt x="80" y="140"/>
                  <a:pt x="77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79" y="117"/>
                  <a:pt x="81" y="115"/>
                  <a:pt x="84" y="114"/>
                </a:cubicBezTo>
                <a:cubicBezTo>
                  <a:pt x="86" y="113"/>
                  <a:pt x="89" y="112"/>
                  <a:pt x="91" y="111"/>
                </a:cubicBezTo>
                <a:cubicBezTo>
                  <a:pt x="94" y="109"/>
                  <a:pt x="97" y="110"/>
                  <a:pt x="99" y="111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10" y="97"/>
                  <a:pt x="109" y="94"/>
                  <a:pt x="111" y="91"/>
                </a:cubicBezTo>
                <a:cubicBezTo>
                  <a:pt x="112" y="89"/>
                  <a:pt x="113" y="86"/>
                  <a:pt x="114" y="84"/>
                </a:cubicBezTo>
                <a:cubicBezTo>
                  <a:pt x="115" y="81"/>
                  <a:pt x="117" y="79"/>
                  <a:pt x="120" y="79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17" y="61"/>
                  <a:pt x="115" y="59"/>
                  <a:pt x="114" y="56"/>
                </a:cubicBezTo>
                <a:cubicBezTo>
                  <a:pt x="113" y="54"/>
                  <a:pt x="112" y="51"/>
                  <a:pt x="111" y="49"/>
                </a:cubicBezTo>
                <a:cubicBezTo>
                  <a:pt x="109" y="46"/>
                  <a:pt x="110" y="43"/>
                  <a:pt x="111" y="41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99" y="29"/>
                  <a:pt x="99" y="29"/>
                  <a:pt x="99" y="29"/>
                </a:cubicBezTo>
                <a:cubicBezTo>
                  <a:pt x="97" y="30"/>
                  <a:pt x="94" y="31"/>
                  <a:pt x="91" y="29"/>
                </a:cubicBezTo>
                <a:cubicBezTo>
                  <a:pt x="89" y="28"/>
                  <a:pt x="86" y="27"/>
                  <a:pt x="84" y="26"/>
                </a:cubicBezTo>
                <a:cubicBezTo>
                  <a:pt x="81" y="25"/>
                  <a:pt x="79" y="23"/>
                  <a:pt x="79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3"/>
                  <a:pt x="59" y="25"/>
                  <a:pt x="56" y="26"/>
                </a:cubicBezTo>
                <a:cubicBezTo>
                  <a:pt x="54" y="27"/>
                  <a:pt x="51" y="28"/>
                  <a:pt x="49" y="29"/>
                </a:cubicBezTo>
                <a:cubicBezTo>
                  <a:pt x="46" y="31"/>
                  <a:pt x="43" y="30"/>
                  <a:pt x="41" y="29"/>
                </a:cubicBezTo>
                <a:cubicBezTo>
                  <a:pt x="30" y="21"/>
                  <a:pt x="30" y="21"/>
                  <a:pt x="30" y="21"/>
                </a:cubicBezTo>
                <a:cubicBezTo>
                  <a:pt x="21" y="30"/>
                  <a:pt x="21" y="30"/>
                  <a:pt x="21" y="30"/>
                </a:cubicBezTo>
                <a:cubicBezTo>
                  <a:pt x="29" y="41"/>
                  <a:pt x="29" y="41"/>
                  <a:pt x="29" y="41"/>
                </a:cubicBezTo>
                <a:cubicBezTo>
                  <a:pt x="30" y="43"/>
                  <a:pt x="31" y="46"/>
                  <a:pt x="29" y="49"/>
                </a:cubicBezTo>
                <a:cubicBezTo>
                  <a:pt x="28" y="51"/>
                  <a:pt x="27" y="54"/>
                  <a:pt x="26" y="56"/>
                </a:cubicBezTo>
                <a:cubicBezTo>
                  <a:pt x="25" y="59"/>
                  <a:pt x="23" y="61"/>
                  <a:pt x="20" y="61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77"/>
                  <a:pt x="7" y="77"/>
                  <a:pt x="7" y="77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9"/>
                  <a:pt x="25" y="81"/>
                  <a:pt x="26" y="84"/>
                </a:cubicBezTo>
                <a:cubicBezTo>
                  <a:pt x="27" y="86"/>
                  <a:pt x="28" y="89"/>
                  <a:pt x="29" y="91"/>
                </a:cubicBezTo>
                <a:cubicBezTo>
                  <a:pt x="31" y="94"/>
                  <a:pt x="30" y="97"/>
                  <a:pt x="29" y="99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3" y="110"/>
                  <a:pt x="46" y="109"/>
                  <a:pt x="49" y="111"/>
                </a:cubicBezTo>
                <a:cubicBezTo>
                  <a:pt x="51" y="112"/>
                  <a:pt x="54" y="113"/>
                  <a:pt x="56" y="114"/>
                </a:cubicBezTo>
                <a:cubicBezTo>
                  <a:pt x="59" y="115"/>
                  <a:pt x="61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20" y="110"/>
                </a:moveTo>
                <a:cubicBezTo>
                  <a:pt x="119" y="110"/>
                  <a:pt x="119" y="110"/>
                  <a:pt x="119" y="110"/>
                </a:cubicBezTo>
                <a:lnTo>
                  <a:pt x="120" y="110"/>
                </a:lnTo>
                <a:close/>
                <a:moveTo>
                  <a:pt x="133" y="77"/>
                </a:moveTo>
                <a:cubicBezTo>
                  <a:pt x="133" y="77"/>
                  <a:pt x="133" y="77"/>
                  <a:pt x="133" y="77"/>
                </a:cubicBezTo>
                <a:close/>
                <a:moveTo>
                  <a:pt x="7" y="77"/>
                </a:moveTo>
                <a:cubicBezTo>
                  <a:pt x="7" y="77"/>
                  <a:pt x="7" y="77"/>
                  <a:pt x="7" y="77"/>
                </a:cubicBezTo>
                <a:close/>
                <a:moveTo>
                  <a:pt x="134" y="76"/>
                </a:moveTo>
                <a:cubicBezTo>
                  <a:pt x="134" y="76"/>
                  <a:pt x="134" y="76"/>
                  <a:pt x="134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ubicBezTo>
                  <a:pt x="110" y="20"/>
                  <a:pt x="110" y="20"/>
                  <a:pt x="110" y="20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lose/>
                <a:moveTo>
                  <a:pt x="70" y="98"/>
                </a:moveTo>
                <a:cubicBezTo>
                  <a:pt x="63" y="98"/>
                  <a:pt x="56" y="95"/>
                  <a:pt x="50" y="90"/>
                </a:cubicBezTo>
                <a:cubicBezTo>
                  <a:pt x="44" y="83"/>
                  <a:pt x="41" y="73"/>
                  <a:pt x="43" y="64"/>
                </a:cubicBezTo>
                <a:cubicBezTo>
                  <a:pt x="45" y="53"/>
                  <a:pt x="53" y="45"/>
                  <a:pt x="64" y="43"/>
                </a:cubicBezTo>
                <a:cubicBezTo>
                  <a:pt x="73" y="41"/>
                  <a:pt x="83" y="44"/>
                  <a:pt x="90" y="50"/>
                </a:cubicBezTo>
                <a:cubicBezTo>
                  <a:pt x="96" y="57"/>
                  <a:pt x="99" y="67"/>
                  <a:pt x="97" y="76"/>
                </a:cubicBezTo>
                <a:cubicBezTo>
                  <a:pt x="95" y="87"/>
                  <a:pt x="87" y="95"/>
                  <a:pt x="76" y="97"/>
                </a:cubicBezTo>
                <a:cubicBezTo>
                  <a:pt x="74" y="97"/>
                  <a:pt x="72" y="98"/>
                  <a:pt x="70" y="98"/>
                </a:cubicBezTo>
                <a:close/>
                <a:moveTo>
                  <a:pt x="70" y="49"/>
                </a:moveTo>
                <a:cubicBezTo>
                  <a:pt x="68" y="49"/>
                  <a:pt x="67" y="49"/>
                  <a:pt x="65" y="49"/>
                </a:cubicBezTo>
                <a:cubicBezTo>
                  <a:pt x="57" y="51"/>
                  <a:pt x="51" y="57"/>
                  <a:pt x="49" y="65"/>
                </a:cubicBezTo>
                <a:cubicBezTo>
                  <a:pt x="48" y="72"/>
                  <a:pt x="50" y="80"/>
                  <a:pt x="55" y="85"/>
                </a:cubicBezTo>
                <a:cubicBezTo>
                  <a:pt x="60" y="90"/>
                  <a:pt x="68" y="92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83" y="89"/>
                  <a:pt x="89" y="83"/>
                  <a:pt x="91" y="75"/>
                </a:cubicBezTo>
                <a:cubicBezTo>
                  <a:pt x="92" y="68"/>
                  <a:pt x="90" y="60"/>
                  <a:pt x="85" y="55"/>
                </a:cubicBezTo>
                <a:cubicBezTo>
                  <a:pt x="81" y="51"/>
                  <a:pt x="76" y="49"/>
                  <a:pt x="7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7" name="Freeform 24"/>
          <p:cNvSpPr>
            <a:spLocks noEditPoints="1"/>
          </p:cNvSpPr>
          <p:nvPr/>
        </p:nvSpPr>
        <p:spPr bwMode="auto">
          <a:xfrm>
            <a:off x="5823138" y="3811315"/>
            <a:ext cx="551002" cy="344837"/>
          </a:xfrm>
          <a:custGeom>
            <a:avLst/>
            <a:gdLst>
              <a:gd name="T0" fmla="*/ 2147483646 w 163"/>
              <a:gd name="T1" fmla="*/ 2147483646 h 102"/>
              <a:gd name="T2" fmla="*/ 2147483646 w 163"/>
              <a:gd name="T3" fmla="*/ 2147483646 h 102"/>
              <a:gd name="T4" fmla="*/ 0 w 163"/>
              <a:gd name="T5" fmla="*/ 2147483646 h 102"/>
              <a:gd name="T6" fmla="*/ 0 w 163"/>
              <a:gd name="T7" fmla="*/ 2147483646 h 102"/>
              <a:gd name="T8" fmla="*/ 2147483646 w 163"/>
              <a:gd name="T9" fmla="*/ 0 h 102"/>
              <a:gd name="T10" fmla="*/ 2147483646 w 163"/>
              <a:gd name="T11" fmla="*/ 0 h 102"/>
              <a:gd name="T12" fmla="*/ 2147483646 w 163"/>
              <a:gd name="T13" fmla="*/ 2147483646 h 102"/>
              <a:gd name="T14" fmla="*/ 2147483646 w 163"/>
              <a:gd name="T15" fmla="*/ 2147483646 h 102"/>
              <a:gd name="T16" fmla="*/ 2147483646 w 163"/>
              <a:gd name="T17" fmla="*/ 2147483646 h 102"/>
              <a:gd name="T18" fmla="*/ 2147483646 w 163"/>
              <a:gd name="T19" fmla="*/ 2147483646 h 102"/>
              <a:gd name="T20" fmla="*/ 2147483646 w 163"/>
              <a:gd name="T21" fmla="*/ 2147483646 h 102"/>
              <a:gd name="T22" fmla="*/ 2147483646 w 163"/>
              <a:gd name="T23" fmla="*/ 2147483646 h 102"/>
              <a:gd name="T24" fmla="*/ 2147483646 w 163"/>
              <a:gd name="T25" fmla="*/ 2147483646 h 102"/>
              <a:gd name="T26" fmla="*/ 2147483646 w 163"/>
              <a:gd name="T27" fmla="*/ 2147483646 h 102"/>
              <a:gd name="T28" fmla="*/ 2147483646 w 163"/>
              <a:gd name="T29" fmla="*/ 2147483646 h 102"/>
              <a:gd name="T30" fmla="*/ 2147483646 w 163"/>
              <a:gd name="T31" fmla="*/ 2147483646 h 102"/>
              <a:gd name="T32" fmla="*/ 2147483646 w 163"/>
              <a:gd name="T33" fmla="*/ 2147483646 h 102"/>
              <a:gd name="T34" fmla="*/ 2147483646 w 163"/>
              <a:gd name="T35" fmla="*/ 2147483646 h 102"/>
              <a:gd name="T36" fmla="*/ 2147483646 w 163"/>
              <a:gd name="T37" fmla="*/ 2147483646 h 102"/>
              <a:gd name="T38" fmla="*/ 2147483646 w 163"/>
              <a:gd name="T39" fmla="*/ 2147483646 h 102"/>
              <a:gd name="T40" fmla="*/ 2147483646 w 163"/>
              <a:gd name="T41" fmla="*/ 2147483646 h 102"/>
              <a:gd name="T42" fmla="*/ 2147483646 w 163"/>
              <a:gd name="T43" fmla="*/ 2147483646 h 102"/>
              <a:gd name="T44" fmla="*/ 2147483646 w 163"/>
              <a:gd name="T45" fmla="*/ 2147483646 h 102"/>
              <a:gd name="T46" fmla="*/ 2147483646 w 163"/>
              <a:gd name="T47" fmla="*/ 2147483646 h 102"/>
              <a:gd name="T48" fmla="*/ 2147483646 w 163"/>
              <a:gd name="T49" fmla="*/ 2147483646 h 102"/>
              <a:gd name="T50" fmla="*/ 2147483646 w 163"/>
              <a:gd name="T51" fmla="*/ 2147483646 h 102"/>
              <a:gd name="T52" fmla="*/ 2147483646 w 163"/>
              <a:gd name="T53" fmla="*/ 2147483646 h 102"/>
              <a:gd name="T54" fmla="*/ 2147483646 w 163"/>
              <a:gd name="T55" fmla="*/ 2147483646 h 102"/>
              <a:gd name="T56" fmla="*/ 2147483646 w 163"/>
              <a:gd name="T57" fmla="*/ 2147483646 h 102"/>
              <a:gd name="T58" fmla="*/ 2147483646 w 163"/>
              <a:gd name="T59" fmla="*/ 2147483646 h 102"/>
              <a:gd name="T60" fmla="*/ 2147483646 w 163"/>
              <a:gd name="T61" fmla="*/ 2147483646 h 102"/>
              <a:gd name="T62" fmla="*/ 2147483646 w 163"/>
              <a:gd name="T63" fmla="*/ 2147483646 h 102"/>
              <a:gd name="T64" fmla="*/ 2147483646 w 163"/>
              <a:gd name="T65" fmla="*/ 2147483646 h 102"/>
              <a:gd name="T66" fmla="*/ 2147483646 w 163"/>
              <a:gd name="T67" fmla="*/ 2147483646 h 102"/>
              <a:gd name="T68" fmla="*/ 2147483646 w 163"/>
              <a:gd name="T69" fmla="*/ 2147483646 h 102"/>
              <a:gd name="T70" fmla="*/ 2147483646 w 163"/>
              <a:gd name="T71" fmla="*/ 2147483646 h 102"/>
              <a:gd name="T72" fmla="*/ 2147483646 w 163"/>
              <a:gd name="T73" fmla="*/ 2147483646 h 102"/>
              <a:gd name="T74" fmla="*/ 2147483646 w 163"/>
              <a:gd name="T75" fmla="*/ 2147483646 h 102"/>
              <a:gd name="T76" fmla="*/ 2147483646 w 163"/>
              <a:gd name="T77" fmla="*/ 2147483646 h 1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3" h="102">
                <a:moveTo>
                  <a:pt x="142" y="102"/>
                </a:moveTo>
                <a:cubicBezTo>
                  <a:pt x="20" y="102"/>
                  <a:pt x="20" y="102"/>
                  <a:pt x="20" y="102"/>
                </a:cubicBezTo>
                <a:cubicBezTo>
                  <a:pt x="9" y="102"/>
                  <a:pt x="0" y="93"/>
                  <a:pt x="0" y="8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4" y="0"/>
                  <a:pt x="163" y="9"/>
                  <a:pt x="163" y="20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63" y="93"/>
                  <a:pt x="154" y="102"/>
                  <a:pt x="142" y="102"/>
                </a:cubicBezTo>
                <a:close/>
                <a:moveTo>
                  <a:pt x="20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82"/>
                  <a:pt x="6" y="82"/>
                  <a:pt x="6" y="82"/>
                </a:cubicBezTo>
                <a:cubicBezTo>
                  <a:pt x="6" y="89"/>
                  <a:pt x="13" y="96"/>
                  <a:pt x="20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50" y="96"/>
                  <a:pt x="156" y="89"/>
                  <a:pt x="156" y="82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6" y="12"/>
                  <a:pt x="150" y="6"/>
                  <a:pt x="142" y="6"/>
                </a:cubicBezTo>
                <a:lnTo>
                  <a:pt x="20" y="6"/>
                </a:lnTo>
                <a:close/>
                <a:moveTo>
                  <a:pt x="140" y="86"/>
                </a:moveTo>
                <a:cubicBezTo>
                  <a:pt x="139" y="86"/>
                  <a:pt x="138" y="86"/>
                  <a:pt x="138" y="85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83" y="70"/>
                  <a:pt x="83" y="70"/>
                  <a:pt x="83" y="70"/>
                </a:cubicBezTo>
                <a:cubicBezTo>
                  <a:pt x="82" y="71"/>
                  <a:pt x="80" y="71"/>
                  <a:pt x="79" y="70"/>
                </a:cubicBezTo>
                <a:cubicBezTo>
                  <a:pt x="60" y="55"/>
                  <a:pt x="60" y="55"/>
                  <a:pt x="60" y="55"/>
                </a:cubicBezTo>
                <a:cubicBezTo>
                  <a:pt x="25" y="85"/>
                  <a:pt x="25" y="85"/>
                  <a:pt x="25" y="85"/>
                </a:cubicBezTo>
                <a:cubicBezTo>
                  <a:pt x="23" y="86"/>
                  <a:pt x="21" y="86"/>
                  <a:pt x="20" y="85"/>
                </a:cubicBezTo>
                <a:cubicBezTo>
                  <a:pt x="19" y="83"/>
                  <a:pt x="19" y="81"/>
                  <a:pt x="21" y="80"/>
                </a:cubicBezTo>
                <a:cubicBezTo>
                  <a:pt x="55" y="51"/>
                  <a:pt x="55" y="51"/>
                  <a:pt x="55" y="51"/>
                </a:cubicBezTo>
                <a:cubicBezTo>
                  <a:pt x="21" y="24"/>
                  <a:pt x="21" y="24"/>
                  <a:pt x="21" y="24"/>
                </a:cubicBezTo>
                <a:cubicBezTo>
                  <a:pt x="19" y="23"/>
                  <a:pt x="19" y="21"/>
                  <a:pt x="20" y="20"/>
                </a:cubicBezTo>
                <a:cubicBezTo>
                  <a:pt x="21" y="18"/>
                  <a:pt x="23" y="18"/>
                  <a:pt x="25" y="19"/>
                </a:cubicBezTo>
                <a:cubicBezTo>
                  <a:pt x="81" y="63"/>
                  <a:pt x="81" y="63"/>
                  <a:pt x="81" y="63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9" y="18"/>
                  <a:pt x="141" y="18"/>
                  <a:pt x="142" y="20"/>
                </a:cubicBezTo>
                <a:cubicBezTo>
                  <a:pt x="143" y="21"/>
                  <a:pt x="143" y="23"/>
                  <a:pt x="142" y="2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42" y="80"/>
                  <a:pt x="142" y="80"/>
                  <a:pt x="142" y="80"/>
                </a:cubicBezTo>
                <a:cubicBezTo>
                  <a:pt x="143" y="81"/>
                  <a:pt x="143" y="83"/>
                  <a:pt x="142" y="85"/>
                </a:cubicBezTo>
                <a:cubicBezTo>
                  <a:pt x="141" y="86"/>
                  <a:pt x="141" y="86"/>
                  <a:pt x="140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9" name="Freeform 26"/>
          <p:cNvSpPr>
            <a:spLocks noEditPoints="1"/>
          </p:cNvSpPr>
          <p:nvPr/>
        </p:nvSpPr>
        <p:spPr bwMode="auto">
          <a:xfrm>
            <a:off x="5848908" y="5462334"/>
            <a:ext cx="499461" cy="450374"/>
          </a:xfrm>
          <a:custGeom>
            <a:avLst/>
            <a:gdLst>
              <a:gd name="T0" fmla="*/ 2147483646 w 148"/>
              <a:gd name="T1" fmla="*/ 2147483646 h 133"/>
              <a:gd name="T2" fmla="*/ 2147483646 w 148"/>
              <a:gd name="T3" fmla="*/ 2147483646 h 133"/>
              <a:gd name="T4" fmla="*/ 2147483646 w 148"/>
              <a:gd name="T5" fmla="*/ 2147483646 h 133"/>
              <a:gd name="T6" fmla="*/ 2147483646 w 148"/>
              <a:gd name="T7" fmla="*/ 2147483646 h 133"/>
              <a:gd name="T8" fmla="*/ 2147483646 w 148"/>
              <a:gd name="T9" fmla="*/ 2147483646 h 133"/>
              <a:gd name="T10" fmla="*/ 2147483646 w 148"/>
              <a:gd name="T11" fmla="*/ 2147483646 h 133"/>
              <a:gd name="T12" fmla="*/ 2147483646 w 148"/>
              <a:gd name="T13" fmla="*/ 2147483646 h 133"/>
              <a:gd name="T14" fmla="*/ 2147483646 w 148"/>
              <a:gd name="T15" fmla="*/ 2147483646 h 133"/>
              <a:gd name="T16" fmla="*/ 2147483646 w 148"/>
              <a:gd name="T17" fmla="*/ 2147483646 h 133"/>
              <a:gd name="T18" fmla="*/ 2147483646 w 148"/>
              <a:gd name="T19" fmla="*/ 2147483646 h 133"/>
              <a:gd name="T20" fmla="*/ 2147483646 w 148"/>
              <a:gd name="T21" fmla="*/ 2147483646 h 133"/>
              <a:gd name="T22" fmla="*/ 2147483646 w 148"/>
              <a:gd name="T23" fmla="*/ 2147483646 h 133"/>
              <a:gd name="T24" fmla="*/ 2147483646 w 148"/>
              <a:gd name="T25" fmla="*/ 2147483646 h 133"/>
              <a:gd name="T26" fmla="*/ 2147483646 w 148"/>
              <a:gd name="T27" fmla="*/ 2147483646 h 133"/>
              <a:gd name="T28" fmla="*/ 2147483646 w 148"/>
              <a:gd name="T29" fmla="*/ 2147483646 h 133"/>
              <a:gd name="T30" fmla="*/ 2147483646 w 148"/>
              <a:gd name="T31" fmla="*/ 2147483646 h 133"/>
              <a:gd name="T32" fmla="*/ 2147483646 w 148"/>
              <a:gd name="T33" fmla="*/ 2147483646 h 133"/>
              <a:gd name="T34" fmla="*/ 2147483646 w 148"/>
              <a:gd name="T35" fmla="*/ 2147483646 h 133"/>
              <a:gd name="T36" fmla="*/ 2147483646 w 148"/>
              <a:gd name="T37" fmla="*/ 2147483646 h 133"/>
              <a:gd name="T38" fmla="*/ 2147483646 w 148"/>
              <a:gd name="T39" fmla="*/ 2147483646 h 133"/>
              <a:gd name="T40" fmla="*/ 2147483646 w 148"/>
              <a:gd name="T41" fmla="*/ 2147483646 h 133"/>
              <a:gd name="T42" fmla="*/ 2147483646 w 148"/>
              <a:gd name="T43" fmla="*/ 2147483646 h 133"/>
              <a:gd name="T44" fmla="*/ 2147483646 w 148"/>
              <a:gd name="T45" fmla="*/ 2147483646 h 133"/>
              <a:gd name="T46" fmla="*/ 2147483646 w 148"/>
              <a:gd name="T47" fmla="*/ 2147483646 h 133"/>
              <a:gd name="T48" fmla="*/ 2147483646 w 148"/>
              <a:gd name="T49" fmla="*/ 2147483646 h 133"/>
              <a:gd name="T50" fmla="*/ 2147483646 w 148"/>
              <a:gd name="T51" fmla="*/ 2147483646 h 133"/>
              <a:gd name="T52" fmla="*/ 2147483646 w 148"/>
              <a:gd name="T53" fmla="*/ 2147483646 h 133"/>
              <a:gd name="T54" fmla="*/ 2147483646 w 148"/>
              <a:gd name="T55" fmla="*/ 2147483646 h 133"/>
              <a:gd name="T56" fmla="*/ 2147483646 w 148"/>
              <a:gd name="T57" fmla="*/ 2147483646 h 133"/>
              <a:gd name="T58" fmla="*/ 2147483646 w 148"/>
              <a:gd name="T59" fmla="*/ 2147483646 h 133"/>
              <a:gd name="T60" fmla="*/ 2147483646 w 148"/>
              <a:gd name="T61" fmla="*/ 2147483646 h 133"/>
              <a:gd name="T62" fmla="*/ 2147483646 w 148"/>
              <a:gd name="T63" fmla="*/ 2147483646 h 133"/>
              <a:gd name="T64" fmla="*/ 2147483646 w 148"/>
              <a:gd name="T65" fmla="*/ 2147483646 h 133"/>
              <a:gd name="T66" fmla="*/ 2147483646 w 148"/>
              <a:gd name="T67" fmla="*/ 2147483646 h 133"/>
              <a:gd name="T68" fmla="*/ 2147483646 w 148"/>
              <a:gd name="T69" fmla="*/ 2147483646 h 133"/>
              <a:gd name="T70" fmla="*/ 2147483646 w 148"/>
              <a:gd name="T71" fmla="*/ 2147483646 h 133"/>
              <a:gd name="T72" fmla="*/ 2147483646 w 148"/>
              <a:gd name="T73" fmla="*/ 2147483646 h 133"/>
              <a:gd name="T74" fmla="*/ 2147483646 w 148"/>
              <a:gd name="T75" fmla="*/ 2147483646 h 133"/>
              <a:gd name="T76" fmla="*/ 2147483646 w 148"/>
              <a:gd name="T77" fmla="*/ 2147483646 h 133"/>
              <a:gd name="T78" fmla="*/ 2147483646 w 148"/>
              <a:gd name="T79" fmla="*/ 2147483646 h 133"/>
              <a:gd name="T80" fmla="*/ 2147483646 w 148"/>
              <a:gd name="T81" fmla="*/ 2147483646 h 133"/>
              <a:gd name="T82" fmla="*/ 2147483646 w 148"/>
              <a:gd name="T83" fmla="*/ 2147483646 h 133"/>
              <a:gd name="T84" fmla="*/ 2147483646 w 148"/>
              <a:gd name="T85" fmla="*/ 2147483646 h 133"/>
              <a:gd name="T86" fmla="*/ 2147483646 w 148"/>
              <a:gd name="T87" fmla="*/ 2147483646 h 133"/>
              <a:gd name="T88" fmla="*/ 2147483646 w 148"/>
              <a:gd name="T89" fmla="*/ 2147483646 h 133"/>
              <a:gd name="T90" fmla="*/ 2147483646 w 148"/>
              <a:gd name="T91" fmla="*/ 2147483646 h 133"/>
              <a:gd name="T92" fmla="*/ 0 w 148"/>
              <a:gd name="T93" fmla="*/ 2147483646 h 133"/>
              <a:gd name="T94" fmla="*/ 2147483646 w 148"/>
              <a:gd name="T95" fmla="*/ 2147483646 h 133"/>
              <a:gd name="T96" fmla="*/ 2147483646 w 148"/>
              <a:gd name="T97" fmla="*/ 2147483646 h 133"/>
              <a:gd name="T98" fmla="*/ 2147483646 w 148"/>
              <a:gd name="T99" fmla="*/ 2147483646 h 133"/>
              <a:gd name="T100" fmla="*/ 2147483646 w 148"/>
              <a:gd name="T101" fmla="*/ 2147483646 h 133"/>
              <a:gd name="T102" fmla="*/ 2147483646 w 148"/>
              <a:gd name="T103" fmla="*/ 2147483646 h 13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8" h="133">
                <a:moveTo>
                  <a:pt x="32" y="60"/>
                </a:moveTo>
                <a:cubicBezTo>
                  <a:pt x="28" y="60"/>
                  <a:pt x="24" y="64"/>
                  <a:pt x="24" y="68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24" y="107"/>
                  <a:pt x="28" y="110"/>
                  <a:pt x="32" y="110"/>
                </a:cubicBezTo>
                <a:cubicBezTo>
                  <a:pt x="40" y="110"/>
                  <a:pt x="40" y="110"/>
                  <a:pt x="40" y="110"/>
                </a:cubicBezTo>
                <a:cubicBezTo>
                  <a:pt x="45" y="110"/>
                  <a:pt x="49" y="107"/>
                  <a:pt x="49" y="102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4"/>
                  <a:pt x="45" y="60"/>
                  <a:pt x="40" y="60"/>
                </a:cubicBezTo>
                <a:lnTo>
                  <a:pt x="32" y="60"/>
                </a:lnTo>
                <a:close/>
                <a:moveTo>
                  <a:pt x="42" y="68"/>
                </a:moveTo>
                <a:cubicBezTo>
                  <a:pt x="42" y="102"/>
                  <a:pt x="42" y="102"/>
                  <a:pt x="42" y="102"/>
                </a:cubicBezTo>
                <a:cubicBezTo>
                  <a:pt x="42" y="103"/>
                  <a:pt x="41" y="104"/>
                  <a:pt x="40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1" y="104"/>
                  <a:pt x="30" y="103"/>
                  <a:pt x="30" y="102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7"/>
                  <a:pt x="31" y="66"/>
                  <a:pt x="32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1" y="66"/>
                  <a:pt x="42" y="67"/>
                  <a:pt x="42" y="68"/>
                </a:cubicBezTo>
                <a:close/>
                <a:moveTo>
                  <a:pt x="62" y="48"/>
                </a:moveTo>
                <a:cubicBezTo>
                  <a:pt x="58" y="48"/>
                  <a:pt x="54" y="52"/>
                  <a:pt x="54" y="5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4" y="107"/>
                  <a:pt x="58" y="110"/>
                  <a:pt x="62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5" y="110"/>
                  <a:pt x="79" y="107"/>
                  <a:pt x="79" y="102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2"/>
                  <a:pt x="75" y="48"/>
                  <a:pt x="71" y="48"/>
                </a:cubicBezTo>
                <a:lnTo>
                  <a:pt x="62" y="48"/>
                </a:lnTo>
                <a:close/>
                <a:moveTo>
                  <a:pt x="72" y="56"/>
                </a:moveTo>
                <a:cubicBezTo>
                  <a:pt x="72" y="102"/>
                  <a:pt x="72" y="102"/>
                  <a:pt x="72" y="102"/>
                </a:cubicBezTo>
                <a:cubicBezTo>
                  <a:pt x="72" y="103"/>
                  <a:pt x="72" y="104"/>
                  <a:pt x="71" y="104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1" y="104"/>
                  <a:pt x="61" y="103"/>
                  <a:pt x="61" y="102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5"/>
                  <a:pt x="61" y="54"/>
                  <a:pt x="62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93" y="38"/>
                </a:moveTo>
                <a:cubicBezTo>
                  <a:pt x="88" y="38"/>
                  <a:pt x="84" y="41"/>
                  <a:pt x="84" y="4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84" y="107"/>
                  <a:pt x="88" y="110"/>
                  <a:pt x="93" y="11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105" y="110"/>
                  <a:pt x="109" y="107"/>
                  <a:pt x="109" y="102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1"/>
                  <a:pt x="105" y="38"/>
                  <a:pt x="101" y="38"/>
                </a:cubicBezTo>
                <a:lnTo>
                  <a:pt x="93" y="38"/>
                </a:lnTo>
                <a:close/>
                <a:moveTo>
                  <a:pt x="103" y="46"/>
                </a:moveTo>
                <a:cubicBezTo>
                  <a:pt x="103" y="102"/>
                  <a:pt x="103" y="102"/>
                  <a:pt x="103" y="102"/>
                </a:cubicBezTo>
                <a:cubicBezTo>
                  <a:pt x="103" y="103"/>
                  <a:pt x="102" y="104"/>
                  <a:pt x="101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2" y="104"/>
                  <a:pt x="91" y="103"/>
                  <a:pt x="91" y="102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45"/>
                  <a:pt x="92" y="44"/>
                  <a:pt x="93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2" y="44"/>
                  <a:pt x="103" y="45"/>
                  <a:pt x="103" y="46"/>
                </a:cubicBezTo>
                <a:close/>
                <a:moveTo>
                  <a:pt x="115" y="35"/>
                </a:moveTo>
                <a:cubicBezTo>
                  <a:pt x="115" y="102"/>
                  <a:pt x="115" y="102"/>
                  <a:pt x="115" y="102"/>
                </a:cubicBezTo>
                <a:cubicBezTo>
                  <a:pt x="115" y="107"/>
                  <a:pt x="118" y="110"/>
                  <a:pt x="123" y="110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36" y="110"/>
                  <a:pt x="139" y="107"/>
                  <a:pt x="139" y="102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1"/>
                  <a:pt x="136" y="27"/>
                  <a:pt x="131" y="27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18" y="27"/>
                  <a:pt x="115" y="31"/>
                  <a:pt x="115" y="35"/>
                </a:cubicBezTo>
                <a:close/>
                <a:moveTo>
                  <a:pt x="133" y="35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103"/>
                  <a:pt x="132" y="104"/>
                  <a:pt x="131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2" y="104"/>
                  <a:pt x="121" y="103"/>
                  <a:pt x="121" y="102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1" y="34"/>
                  <a:pt x="122" y="33"/>
                  <a:pt x="123" y="33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2" y="33"/>
                  <a:pt x="133" y="34"/>
                  <a:pt x="133" y="35"/>
                </a:cubicBezTo>
                <a:close/>
                <a:moveTo>
                  <a:pt x="77" y="26"/>
                </a:moveTo>
                <a:cubicBezTo>
                  <a:pt x="96" y="18"/>
                  <a:pt x="116" y="7"/>
                  <a:pt x="116" y="7"/>
                </a:cubicBezTo>
                <a:cubicBezTo>
                  <a:pt x="113" y="0"/>
                  <a:pt x="113" y="0"/>
                  <a:pt x="113" y="0"/>
                </a:cubicBezTo>
                <a:cubicBezTo>
                  <a:pt x="119" y="2"/>
                  <a:pt x="119" y="2"/>
                  <a:pt x="119" y="2"/>
                </a:cubicBezTo>
                <a:cubicBezTo>
                  <a:pt x="126" y="5"/>
                  <a:pt x="126" y="5"/>
                  <a:pt x="126" y="5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6" y="14"/>
                  <a:pt x="98" y="25"/>
                  <a:pt x="79" y="32"/>
                </a:cubicBezTo>
                <a:cubicBezTo>
                  <a:pt x="57" y="41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5" y="45"/>
                  <a:pt x="25" y="44"/>
                </a:cubicBezTo>
                <a:cubicBezTo>
                  <a:pt x="25" y="42"/>
                  <a:pt x="26" y="40"/>
                  <a:pt x="27" y="40"/>
                </a:cubicBezTo>
                <a:cubicBezTo>
                  <a:pt x="28" y="40"/>
                  <a:pt x="55" y="34"/>
                  <a:pt x="77" y="26"/>
                </a:cubicBezTo>
                <a:close/>
                <a:moveTo>
                  <a:pt x="148" y="122"/>
                </a:moveTo>
                <a:cubicBezTo>
                  <a:pt x="144" y="127"/>
                  <a:pt x="144" y="127"/>
                  <a:pt x="144" y="127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25"/>
                  <a:pt x="139" y="125"/>
                  <a:pt x="139" y="125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1" y="125"/>
                  <a:pt x="9" y="124"/>
                  <a:pt x="9" y="122"/>
                </a:cubicBezTo>
                <a:cubicBezTo>
                  <a:pt x="9" y="21"/>
                  <a:pt x="9" y="21"/>
                  <a:pt x="9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15"/>
                  <a:pt x="6" y="15"/>
                  <a:pt x="6" y="15"/>
                </a:cubicBezTo>
                <a:cubicBezTo>
                  <a:pt x="12" y="10"/>
                  <a:pt x="12" y="10"/>
                  <a:pt x="12" y="10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21"/>
                  <a:pt x="25" y="21"/>
                  <a:pt x="2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39" y="119"/>
                  <a:pt x="139" y="119"/>
                  <a:pt x="139" y="119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44" y="116"/>
                  <a:pt x="144" y="116"/>
                  <a:pt x="144" y="116"/>
                </a:cubicBezTo>
                <a:lnTo>
                  <a:pt x="14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0" name="文本框 36"/>
          <p:cNvSpPr txBox="1"/>
          <p:nvPr/>
        </p:nvSpPr>
        <p:spPr>
          <a:xfrm>
            <a:off x="2679431" y="168440"/>
            <a:ext cx="8499304" cy="14884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P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D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I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CTIVE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LYTICS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I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Noto Sans Bamum"/>
              <a:ea typeface="张海山锐线体2.0" panose="02000000000000000000" pitchFamily="2" charset="-122"/>
              <a:cs typeface="Arial" panose="020B0604020202020204" pitchFamily="34" charset="0"/>
            </a:endParaRPr>
          </a:p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-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Noto Sans Bamum"/>
                <a:ea typeface="张海山锐线体2.0" panose="02000000000000000000" pitchFamily="2" charset="-122"/>
                <a:cs typeface="Arial" panose="020B0604020202020204" pitchFamily="34" charset="0"/>
              </a:rPr>
              <a:t>COMMERCE 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Noto Sans Bamum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9069" name=""/>
          <p:cNvSpPr txBox="1"/>
          <p:nvPr/>
        </p:nvSpPr>
        <p:spPr>
          <a:xfrm>
            <a:off x="1755036" y="1805381"/>
            <a:ext cx="9159666" cy="47015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charset="2"/>
              <a:buChar char="ü"/>
            </a:pPr>
            <a:r>
              <a:rPr altLang="en-GB" sz="2800" lang="en-US">
                <a:solidFill>
                  <a:srgbClr val="000000"/>
                </a:solidFill>
                <a:latin typeface="Arial"/>
              </a:rPr>
              <a:t>E-commerce businesses can harness the potential of predictive analytics to offer enhanced product recommendations and promotions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sz="2800" lang="en-US">
                <a:solidFill>
                  <a:srgbClr val="000000"/>
                </a:solidFill>
                <a:latin typeface="Arial"/>
              </a:rPr>
              <a:t>Predictive analytics enables e-commerce businesses to enhance pricing models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sz="2800" lang="en-US">
                <a:solidFill>
                  <a:srgbClr val="000000"/>
                </a:solidFill>
                <a:latin typeface="Arial"/>
              </a:rPr>
              <a:t>Predictive analytics helps e-commerce businesses to minimize fraud by learning which product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categories are most susceptible to fraud and manage them accordingly</a:t>
            </a:r>
            <a:r>
              <a:rPr altLang="en-GB"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sz="2800" lang="en-US">
                <a:solidFill>
                  <a:srgbClr val="000000"/>
                </a:solidFill>
                <a:latin typeface="Arial"/>
              </a:rPr>
              <a:t>It offers effective supply chain optimization opportunities for e-commerce businesses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67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666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7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4" name="文本框 16"/>
          <p:cNvSpPr txBox="1"/>
          <p:nvPr/>
        </p:nvSpPr>
        <p:spPr>
          <a:xfrm>
            <a:off x="2868383" y="1092336"/>
            <a:ext cx="5251073" cy="688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R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C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O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M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M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E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N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D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A</a:t>
            </a:r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TIONS 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9079" name=""/>
          <p:cNvSpPr txBox="1"/>
          <p:nvPr/>
        </p:nvSpPr>
        <p:spPr>
          <a:xfrm rot="54470">
            <a:off x="2205981" y="2205364"/>
            <a:ext cx="8475225" cy="4180842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Noto Sans Ahom"/>
                <a:cs typeface="Noto Naskh Arabic UI"/>
              </a:rPr>
              <a:t>Improve user experience to increase engagement</a:t>
            </a:r>
            <a:r>
              <a:rPr altLang="en-GB" sz="2800" lang="en-US">
                <a:solidFill>
                  <a:srgbClr val="000000"/>
                </a:solidFill>
                <a:latin typeface="Noto Sans Ahom"/>
                <a:cs typeface="Noto Naskh Arabic UI"/>
              </a:rPr>
              <a:t>.</a:t>
            </a:r>
            <a:endParaRPr sz="2800" lang="en-GB">
              <a:solidFill>
                <a:srgbClr val="000000"/>
              </a:solidFill>
              <a:latin typeface="Noto Sans Ahom"/>
              <a:cs typeface="Noto Naskh Arabic UI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Noto Sans Ahom"/>
                <a:cs typeface="Noto Naskh Arabic UI"/>
              </a:rPr>
              <a:t>Better w</a:t>
            </a:r>
            <a:r>
              <a:rPr altLang="en-GB" sz="2800" lang="en-US">
                <a:solidFill>
                  <a:srgbClr val="000000"/>
                </a:solidFill>
                <a:latin typeface="Noto Sans Ahom"/>
                <a:cs typeface="Noto Naskh Arabic UI"/>
              </a:rPr>
              <a:t>o</a:t>
            </a:r>
            <a:r>
              <a:rPr sz="2800" lang="en-GB">
                <a:solidFill>
                  <a:srgbClr val="000000"/>
                </a:solidFill>
                <a:latin typeface="Noto Sans Ahom"/>
                <a:cs typeface="Noto Naskh Arabic UI"/>
              </a:rPr>
              <a:t>rking networks as ecommerce is totally dependent on the internet</a:t>
            </a:r>
            <a:r>
              <a:rPr altLang="en-GB" sz="2800" lang="en-US">
                <a:solidFill>
                  <a:srgbClr val="000000"/>
                </a:solidFill>
                <a:latin typeface="Noto Sans Ahom"/>
                <a:cs typeface="Noto Naskh Arabic UI"/>
              </a:rPr>
              <a:t>.</a:t>
            </a:r>
            <a:endParaRPr sz="2800" lang="en-GB">
              <a:solidFill>
                <a:srgbClr val="000000"/>
              </a:solidFill>
              <a:latin typeface="Noto Sans Ahom"/>
              <a:cs typeface="Noto Naskh Arabic UI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Noto Sans Ahom"/>
                <a:cs typeface="Noto Naskh Arabic UI"/>
              </a:rPr>
              <a:t>Preparations to handle worst case scenarios example, Covid-19 pandemic</a:t>
            </a:r>
            <a:r>
              <a:rPr altLang="en-GB" sz="2800" lang="en-US">
                <a:solidFill>
                  <a:srgbClr val="000000"/>
                </a:solidFill>
                <a:latin typeface="Noto Sans Ahom"/>
                <a:cs typeface="Noto Naskh Arabic UI"/>
              </a:rPr>
              <a:t>.</a:t>
            </a:r>
            <a:endParaRPr sz="2800" lang="en-GB">
              <a:solidFill>
                <a:srgbClr val="000000"/>
              </a:solidFill>
              <a:latin typeface="Noto Sans Ahom"/>
              <a:cs typeface="Noto Naskh Arabic UI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Noto Sans Ahom"/>
                <a:cs typeface="Noto Naskh Arabic UI"/>
              </a:rPr>
              <a:t>Improve the existing recommendation systems</a:t>
            </a:r>
            <a:r>
              <a:rPr altLang="en-GB" sz="2800" lang="en-US">
                <a:solidFill>
                  <a:srgbClr val="000000"/>
                </a:solidFill>
                <a:latin typeface="Noto Sans Ahom"/>
                <a:cs typeface="Noto Naskh Arabic UI"/>
              </a:rPr>
              <a:t>.</a:t>
            </a:r>
            <a:endParaRPr sz="2800" lang="en-GB">
              <a:solidFill>
                <a:srgbClr val="000000"/>
              </a:solidFill>
              <a:latin typeface="Noto Sans Ahom"/>
              <a:cs typeface="Noto Naskh Arabic UI"/>
            </a:endParaRPr>
          </a:p>
          <a:p>
            <a:pPr indent="-457200" marL="457200">
              <a:buFont typeface="Wingdings" charset="2"/>
              <a:buChar char="ü"/>
            </a:pPr>
            <a:r>
              <a:rPr sz="2800" lang="en-GB">
                <a:solidFill>
                  <a:srgbClr val="000000"/>
                </a:solidFill>
                <a:latin typeface="Noto Sans Ahom"/>
                <a:cs typeface="Noto Naskh Arabic UI"/>
              </a:rPr>
              <a:t>Improve the existing delivery systems</a:t>
            </a:r>
            <a:r>
              <a:rPr altLang="en-GB" sz="2800" lang="en-US">
                <a:solidFill>
                  <a:srgbClr val="000000"/>
                </a:solidFill>
                <a:latin typeface="Noto Sans Ahom"/>
                <a:cs typeface="Noto Naskh Arabic UI"/>
              </a:rPr>
              <a:t>.</a:t>
            </a:r>
            <a:endParaRPr sz="2800" lang="en-GB">
              <a:solidFill>
                <a:srgbClr val="000000"/>
              </a:solidFill>
              <a:latin typeface="Noto Sans Ahom"/>
              <a:cs typeface="Noto Naskh Arabic UI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2623631" y="-1570238"/>
            <a:ext cx="5988677" cy="7546309"/>
          </a:xfrm>
          <a:prstGeom prst="rect"/>
        </p:spPr>
      </p:pic>
      <p:pic>
        <p:nvPicPr>
          <p:cNvPr id="2097193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flipV="1">
            <a:off x="9133554" y="-607125"/>
            <a:ext cx="4852790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1048936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550126" y="2202915"/>
            <a:ext cx="10949346" cy="10439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60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Source Sans Pro"/>
                <a:ea typeface="Noto Sans Syriac Estrangela"/>
                <a:cs typeface="Noto Sans Tagalog"/>
              </a:rPr>
              <a:t>Thank </a:t>
            </a:r>
            <a:r>
              <a:rPr altLang="zh-CN" b="1" dirty="0" sz="60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Source Sans Pro"/>
                <a:ea typeface="Noto Sans Syriac Estrangela"/>
                <a:cs typeface="Noto Sans Tagalog"/>
              </a:rPr>
              <a:t>you </a:t>
            </a:r>
            <a:endParaRPr altLang="en-US" b="1" dirty="0" sz="54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Source Sans Pro"/>
              <a:ea typeface="Noto Sans Syriac Estrangela"/>
              <a:cs typeface="Noto Sans Tagalog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歌屋哇</cp:lastModifiedBy>
  <dcterms:created xsi:type="dcterms:W3CDTF">2018-08-14T05:21:00Z</dcterms:created>
  <dcterms:modified xsi:type="dcterms:W3CDTF">2024-09-24T06:44:00Z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2052-11.1.0.8851</vt:lpwstr>
  </property>
  <property fmtid="{D5CDD505-2E9C-101B-9397-08002B2CF9AE}" pid="3" name="ICV">
    <vt:lpwstr>20cd241bb8ab47099170f19993d886d1</vt:lpwstr>
  </property>
</Properties>
</file>