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09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5.0</c:v>
                </c:pt>
                <c:pt idx="2">
                  <c:v>2.0</c:v>
                </c:pt>
                <c:pt idx="3">
                  <c:v>4.0</c:v>
                </c:pt>
                <c:pt idx="4">
                  <c:v>3.0</c:v>
                </c:pt>
                <c:pt idx="5">
                  <c:v>3.0</c:v>
                </c:pt>
                <c:pt idx="6">
                  <c:v>4.0</c:v>
                </c:pt>
                <c:pt idx="7">
                  <c:v>0.0</c:v>
                </c:pt>
                <c:pt idx="8">
                  <c:v>6.0</c:v>
                </c:pt>
                <c:pt idx="9">
                  <c:v>5.0</c:v>
                </c:pt>
              </c:numCache>
            </c:numRef>
          </c:val>
        </c:ser>
        <c:ser>
          <c:idx val="1"/>
          <c:order val="1"/>
          <c:tx>
            <c:v>LOW</c:v>
          </c:tx>
          <c:dPt>
            <c:idx val="0"/>
            <c:marker>
              <c:symbol val="dot"/>
              <c:size val="5"/>
            </c:marker>
            <c:invertIfNegative val="0"/>
            <c:bubble3D val="0"/>
            <c:spPr>
              <a:solidFill>
                <a:srgbClr val="4F81BD"/>
              </a:solidFill>
              <a:ln w="12700">
                <a:solidFill>
                  <a:srgbClr val="FFFFFF"/>
                </a:solidFill>
                <a:prstDash val="solid"/>
              </a:ln>
            </c:spPr>
          </c:dPt>
          <c:dPt>
            <c:idx val="1"/>
            <c:marker>
              <c:symbol val="dash"/>
              <c:size val="5"/>
            </c:marker>
            <c:invertIfNegative val="0"/>
            <c:bubble3D val="0"/>
            <c:spPr>
              <a:solidFill>
                <a:srgbClr val="C0504D"/>
              </a:solidFill>
              <a:ln w="12700">
                <a:solidFill>
                  <a:srgbClr val="FFFFFF"/>
                </a:solidFill>
                <a:prstDash val="solid"/>
              </a:ln>
            </c:spPr>
          </c:dPt>
          <c:dPt>
            <c:idx val="2"/>
            <c:marker>
              <c:symbol val="diamond"/>
              <c:size val="5"/>
            </c:marker>
            <c:invertIfNegative val="0"/>
            <c:bubble3D val="0"/>
            <c:spPr>
              <a:solidFill>
                <a:srgbClr val="9BBB59"/>
              </a:solidFill>
              <a:ln w="12700">
                <a:solidFill>
                  <a:srgbClr val="FFFFFF"/>
                </a:solidFill>
                <a:prstDash val="solid"/>
              </a:ln>
            </c:spPr>
          </c:dPt>
          <c:dPt>
            <c:idx val="3"/>
            <c:marker>
              <c:symbol val="square"/>
              <c:size val="5"/>
            </c:marker>
            <c:invertIfNegative val="0"/>
            <c:bubble3D val="0"/>
            <c:spPr>
              <a:solidFill>
                <a:srgbClr val="8064A2"/>
              </a:solidFill>
              <a:ln w="12700">
                <a:solidFill>
                  <a:srgbClr val="FFFFFF"/>
                </a:solidFill>
                <a:prstDash val="solid"/>
              </a:ln>
            </c:spPr>
          </c:dPt>
          <c:dPt>
            <c:idx val="4"/>
            <c:marker>
              <c:symbol val="triangle"/>
              <c:size val="5"/>
            </c:marker>
            <c:invertIfNegative val="0"/>
            <c:bubble3D val="0"/>
            <c:spPr>
              <a:solidFill>
                <a:srgbClr val="4BACC6"/>
              </a:solidFill>
              <a:ln w="12700">
                <a:solidFill>
                  <a:srgbClr val="FFFFFF"/>
                </a:solidFill>
                <a:prstDash val="solid"/>
              </a:ln>
            </c:spPr>
          </c:dPt>
          <c:dPt>
            <c:idx val="5"/>
            <c:marker>
              <c:symbol val="x"/>
              <c:size val="5"/>
            </c:marker>
            <c:invertIfNegative val="0"/>
            <c:bubble3D val="0"/>
            <c:spPr>
              <a:solidFill>
                <a:srgbClr val="F79646"/>
              </a:solidFill>
              <a:ln w="12700">
                <a:solidFill>
                  <a:srgbClr val="FFFFFF"/>
                </a:solidFill>
                <a:prstDash val="solid"/>
              </a:ln>
            </c:spPr>
          </c:dPt>
          <c:dPt>
            <c:idx val="6"/>
            <c:marker>
              <c:symbol val="star"/>
              <c:size val="5"/>
            </c:marker>
            <c:invertIfNegative val="0"/>
            <c:bubble3D val="0"/>
            <c:spPr>
              <a:solidFill>
                <a:srgbClr val="2C4D74"/>
              </a:solidFill>
              <a:ln w="12700">
                <a:solidFill>
                  <a:srgbClr val="FFFFFF"/>
                </a:solidFill>
                <a:prstDash val="solid"/>
              </a:ln>
            </c:spPr>
          </c:dPt>
          <c:dPt>
            <c:idx val="7"/>
            <c:marker>
              <c:symbol val="circle"/>
              <c:size val="5"/>
            </c:marker>
            <c:invertIfNegative val="0"/>
            <c:bubble3D val="0"/>
            <c:spPr>
              <a:solidFill>
                <a:srgbClr val="782C2A"/>
              </a:solidFill>
              <a:ln w="12700">
                <a:solidFill>
                  <a:srgbClr val="FFFFFF"/>
                </a:solidFill>
                <a:prstDash val="solid"/>
              </a:ln>
            </c:spPr>
          </c:dPt>
          <c:dPt>
            <c:idx val="8"/>
            <c:marker>
              <c:symbol val="plus"/>
              <c:size val="5"/>
            </c:marker>
            <c:invertIfNegative val="0"/>
            <c:bubble3D val="0"/>
            <c:spPr>
              <a:solidFill>
                <a:srgbClr val="5D7430"/>
              </a:solidFill>
              <a:ln w="12700">
                <a:solidFill>
                  <a:srgbClr val="FFFFFF"/>
                </a:solidFill>
                <a:prstDash val="solid"/>
              </a:ln>
            </c:spPr>
          </c:dPt>
          <c:dPt>
            <c:idx val="9"/>
            <c:marker>
              <c:symbol val="dot"/>
              <c:size val="5"/>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5"/>
                <c:pt idx="0">
                  <c:v>1.0</c:v>
                </c:pt>
                <c:pt idx="1">
                  <c:v>0.0</c:v>
                </c:pt>
                <c:pt idx="2">
                  <c:v>1.0</c:v>
                </c:pt>
                <c:pt idx="3">
                  <c:v>1.0</c:v>
                </c:pt>
                <c:pt idx="4">
                  <c:v>1.0</c:v>
                </c:pt>
              </c:numCache>
            </c:numRef>
          </c:val>
        </c:ser>
        <c:ser>
          <c:idx val="2"/>
          <c:order val="2"/>
          <c:tx>
            <c:v>MED</c:v>
          </c:tx>
          <c:dPt>
            <c:idx val="0"/>
            <c:marker>
              <c:symbol val="circle"/>
              <c:size val="5"/>
            </c:marker>
            <c:invertIfNegative val="0"/>
            <c:bubble3D val="0"/>
            <c:spPr>
              <a:solidFill>
                <a:srgbClr val="4F81BD"/>
              </a:solidFill>
              <a:ln w="12700">
                <a:solidFill>
                  <a:srgbClr val="FFFFFF"/>
                </a:solidFill>
                <a:prstDash val="solid"/>
              </a:ln>
            </c:spPr>
          </c:dPt>
          <c:dPt>
            <c:idx val="1"/>
            <c:marker>
              <c:symbol val="plus"/>
              <c:size val="5"/>
            </c:marker>
            <c:invertIfNegative val="0"/>
            <c:bubble3D val="0"/>
            <c:spPr>
              <a:solidFill>
                <a:srgbClr val="C0504D"/>
              </a:solidFill>
              <a:ln w="12700">
                <a:solidFill>
                  <a:srgbClr val="FFFFFF"/>
                </a:solidFill>
                <a:prstDash val="solid"/>
              </a:ln>
            </c:spPr>
          </c:dPt>
          <c:dPt>
            <c:idx val="2"/>
            <c:marker>
              <c:symbol val="dot"/>
              <c:size val="5"/>
            </c:marker>
            <c:invertIfNegative val="0"/>
            <c:bubble3D val="0"/>
            <c:spPr>
              <a:solidFill>
                <a:srgbClr val="9BBB59"/>
              </a:solidFill>
              <a:ln w="12700">
                <a:solidFill>
                  <a:srgbClr val="FFFFFF"/>
                </a:solidFill>
                <a:prstDash val="solid"/>
              </a:ln>
            </c:spPr>
          </c:dPt>
          <c:dPt>
            <c:idx val="3"/>
            <c:marker>
              <c:symbol val="dash"/>
              <c:size val="5"/>
            </c:marker>
            <c:invertIfNegative val="0"/>
            <c:bubble3D val="0"/>
            <c:spPr>
              <a:solidFill>
                <a:srgbClr val="8064A2"/>
              </a:solidFill>
              <a:ln w="12700">
                <a:solidFill>
                  <a:srgbClr val="FFFFFF"/>
                </a:solidFill>
                <a:prstDash val="solid"/>
              </a:ln>
            </c:spPr>
          </c:dPt>
          <c:dPt>
            <c:idx val="4"/>
            <c:marker>
              <c:symbol val="diamond"/>
              <c:size val="5"/>
            </c:marker>
            <c:invertIfNegative val="0"/>
            <c:bubble3D val="0"/>
            <c:spPr>
              <a:solidFill>
                <a:srgbClr val="4BACC6"/>
              </a:solidFill>
              <a:ln w="12700">
                <a:solidFill>
                  <a:srgbClr val="FFFFFF"/>
                </a:solidFill>
                <a:prstDash val="solid"/>
              </a:ln>
            </c:spPr>
          </c:dPt>
          <c:dPt>
            <c:idx val="5"/>
            <c:marker>
              <c:symbol val="square"/>
              <c:size val="5"/>
            </c:marker>
            <c:invertIfNegative val="0"/>
            <c:bubble3D val="0"/>
            <c:spPr>
              <a:solidFill>
                <a:srgbClr val="F79646"/>
              </a:solidFill>
              <a:ln w="12700">
                <a:solidFill>
                  <a:srgbClr val="FFFFFF"/>
                </a:solidFill>
                <a:prstDash val="solid"/>
              </a:ln>
            </c:spPr>
          </c:dPt>
          <c:dPt>
            <c:idx val="6"/>
            <c:marker>
              <c:symbol val="triangle"/>
              <c:size val="5"/>
            </c:marker>
            <c:invertIfNegative val="0"/>
            <c:bubble3D val="0"/>
            <c:spPr>
              <a:solidFill>
                <a:srgbClr val="2C4D74"/>
              </a:solidFill>
              <a:ln w="12700">
                <a:solidFill>
                  <a:srgbClr val="FFFFFF"/>
                </a:solidFill>
                <a:prstDash val="solid"/>
              </a:ln>
            </c:spPr>
          </c:dPt>
          <c:dPt>
            <c:idx val="7"/>
            <c:marker>
              <c:symbol val="x"/>
              <c:size val="5"/>
            </c:marker>
            <c:invertIfNegative val="0"/>
            <c:bubble3D val="0"/>
            <c:spPr>
              <a:solidFill>
                <a:srgbClr val="782C2A"/>
              </a:solidFill>
              <a:ln w="12700">
                <a:solidFill>
                  <a:srgbClr val="FFFFFF"/>
                </a:solidFill>
                <a:prstDash val="solid"/>
              </a:ln>
            </c:spPr>
          </c:dPt>
          <c:dPt>
            <c:idx val="8"/>
            <c:marker>
              <c:symbol val="star"/>
              <c:size val="5"/>
            </c:marker>
            <c:invertIfNegative val="0"/>
            <c:bubble3D val="0"/>
            <c:spPr>
              <a:solidFill>
                <a:srgbClr val="5D7430"/>
              </a:solidFill>
              <a:ln w="12700">
                <a:solidFill>
                  <a:srgbClr val="FFFFFF"/>
                </a:solidFill>
                <a:prstDash val="solid"/>
              </a:ln>
            </c:spPr>
          </c:dPt>
          <c:dPt>
            <c:idx val="9"/>
            <c:marker>
              <c:symbol val="circle"/>
              <c:size val="5"/>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v>VERY HIGH</c:v>
          </c:tx>
          <c:dPt>
            <c:idx val="0"/>
            <c:marker>
              <c:symbol val="x"/>
              <c:size val="5"/>
            </c:marker>
            <c:invertIfNegative val="0"/>
            <c:bubble3D val="0"/>
            <c:spPr>
              <a:solidFill>
                <a:srgbClr val="4F81BD"/>
              </a:solidFill>
              <a:ln w="12700">
                <a:solidFill>
                  <a:srgbClr val="FFFFFF"/>
                </a:solidFill>
                <a:prstDash val="solid"/>
              </a:ln>
            </c:spPr>
          </c:dPt>
          <c:dPt>
            <c:idx val="1"/>
            <c:marker>
              <c:symbol val="star"/>
              <c:size val="5"/>
            </c:marker>
            <c:invertIfNegative val="0"/>
            <c:bubble3D val="0"/>
            <c:spPr>
              <a:solidFill>
                <a:srgbClr val="C0504D"/>
              </a:solidFill>
              <a:ln w="12700">
                <a:solidFill>
                  <a:srgbClr val="FFFFFF"/>
                </a:solidFill>
                <a:prstDash val="solid"/>
              </a:ln>
            </c:spPr>
          </c:dPt>
          <c:dPt>
            <c:idx val="2"/>
            <c:marker>
              <c:symbol val="circle"/>
              <c:size val="5"/>
            </c:marker>
            <c:invertIfNegative val="0"/>
            <c:bubble3D val="0"/>
            <c:spPr>
              <a:solidFill>
                <a:srgbClr val="9BBB59"/>
              </a:solidFill>
              <a:ln w="12700">
                <a:solidFill>
                  <a:srgbClr val="FFFFFF"/>
                </a:solidFill>
                <a:prstDash val="solid"/>
              </a:ln>
            </c:spPr>
          </c:dPt>
          <c:dPt>
            <c:idx val="3"/>
            <c:marker>
              <c:symbol val="plus"/>
              <c:size val="5"/>
            </c:marker>
            <c:invertIfNegative val="0"/>
            <c:bubble3D val="0"/>
            <c:spPr>
              <a:solidFill>
                <a:srgbClr val="8064A2"/>
              </a:solidFill>
              <a:ln w="12700">
                <a:solidFill>
                  <a:srgbClr val="FFFFFF"/>
                </a:solidFill>
                <a:prstDash val="solid"/>
              </a:ln>
            </c:spPr>
          </c:dPt>
          <c:dPt>
            <c:idx val="4"/>
            <c:marker>
              <c:symbol val="dot"/>
              <c:size val="5"/>
            </c:marker>
            <c:invertIfNegative val="0"/>
            <c:bubble3D val="0"/>
            <c:spPr>
              <a:solidFill>
                <a:srgbClr val="4BACC6"/>
              </a:solidFill>
              <a:ln w="12700">
                <a:solidFill>
                  <a:srgbClr val="FFFFFF"/>
                </a:solidFill>
                <a:prstDash val="solid"/>
              </a:ln>
            </c:spPr>
          </c:dPt>
          <c:dPt>
            <c:idx val="5"/>
            <c:marker>
              <c:symbol val="dash"/>
              <c:size val="5"/>
            </c:marker>
            <c:invertIfNegative val="0"/>
            <c:bubble3D val="0"/>
            <c:spPr>
              <a:solidFill>
                <a:srgbClr val="F79646"/>
              </a:solidFill>
              <a:ln w="12700">
                <a:solidFill>
                  <a:srgbClr val="FFFFFF"/>
                </a:solidFill>
                <a:prstDash val="solid"/>
              </a:ln>
            </c:spPr>
          </c:dPt>
          <c:dPt>
            <c:idx val="6"/>
            <c:marker>
              <c:symbol val="diamond"/>
              <c:size val="5"/>
            </c:marker>
            <c:invertIfNegative val="0"/>
            <c:bubble3D val="0"/>
            <c:spPr>
              <a:solidFill>
                <a:srgbClr val="2C4D74"/>
              </a:solidFill>
              <a:ln w="12700">
                <a:solidFill>
                  <a:srgbClr val="FFFFFF"/>
                </a:solidFill>
                <a:prstDash val="solid"/>
              </a:ln>
            </c:spPr>
          </c:dPt>
          <c:dPt>
            <c:idx val="7"/>
            <c:marker>
              <c:symbol val="square"/>
              <c:size val="5"/>
            </c:marker>
            <c:invertIfNegative val="0"/>
            <c:bubble3D val="0"/>
            <c:spPr>
              <a:solidFill>
                <a:srgbClr val="782C2A"/>
              </a:solidFill>
              <a:ln w="12700">
                <a:solidFill>
                  <a:srgbClr val="FFFFFF"/>
                </a:solidFill>
                <a:prstDash val="solid"/>
              </a:ln>
            </c:spPr>
          </c:dPt>
          <c:dPt>
            <c:idx val="8"/>
            <c:marker>
              <c:symbol val="triangle"/>
              <c:size val="5"/>
            </c:marker>
            <c:invertIfNegative val="0"/>
            <c:bubble3D val="0"/>
            <c:spPr>
              <a:solidFill>
                <a:srgbClr val="5D7430"/>
              </a:solidFill>
              <a:ln w="12700">
                <a:solidFill>
                  <a:srgbClr val="FFFFFF"/>
                </a:solidFill>
                <a:prstDash val="solid"/>
              </a:ln>
            </c:spPr>
          </c:dPt>
          <c:dPt>
            <c:idx val="9"/>
            <c:marker>
              <c:symbol val="x"/>
              <c:size val="5"/>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4.0</c:v>
                </c:pt>
                <c:pt idx="2">
                  <c:v>4.0</c:v>
                </c:pt>
                <c:pt idx="3">
                  <c:v>0.0</c:v>
                </c:pt>
                <c:pt idx="4">
                  <c:v>2.0</c:v>
                </c:pt>
                <c:pt idx="5">
                  <c:v>3.0</c:v>
                </c:pt>
                <c:pt idx="6">
                  <c:v>4.0</c:v>
                </c:pt>
                <c:pt idx="7">
                  <c:v>5.0</c:v>
                </c:pt>
                <c:pt idx="8">
                  <c:v>2.0</c:v>
                </c:pt>
                <c:pt idx="9">
                  <c:v>2.0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2454720"/>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327683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对象"/>
          <p:cNvSpPr>
            <a:spLocks noGrp="1" noChangeAspect="1"/>
          </p:cNvSpPr>
          <p:nvPr>
            <p:ph type="sldImg" idx="2"/>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614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012720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12442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356704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808974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1936341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47"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48" name="文本框"/>
          <p:cNvSpPr>
            <a:spLocks xmlns:a="http://schemas.openxmlformats.org/drawingml/2006/main" noGrp="1"/>
          </p:cNvSpPr>
          <p:nvPr>
            <p:ph type="body" idx="2"/>
          </p:nvPr>
        </p:nvSpPr>
        <p:spPr>
          <a:xfrm xmlns:a="http://schemas.openxmlformats.org/drawingml/2006/main" rot="0">
            <a:off x="60960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9" name="文本框"/>
          <p:cNvSpPr>
            <a:spLocks xmlns:a="http://schemas.openxmlformats.org/drawingml/2006/main" noGrp="1"/>
          </p:cNvSpPr>
          <p:nvPr>
            <p:ph type="body" idx="3"/>
          </p:nvPr>
        </p:nvSpPr>
        <p:spPr>
          <a:xfrm xmlns:a="http://schemas.openxmlformats.org/drawingml/2006/main" rot="0">
            <a:off x="627888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1555700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98622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96980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94453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504660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665528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909367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394852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04136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4916852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609723" y="3040529"/>
            <a:ext cx="8103707"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MANISHA 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a:t>
            </a:r>
            <a:r>
              <a:rPr lang="en-US" altLang="zh-CN" sz="2400" b="0" i="0" u="none" strike="noStrike" kern="1200" cap="none" spc="0" baseline="0">
                <a:solidFill>
                  <a:schemeClr val="tx1"/>
                </a:solidFill>
                <a:latin typeface="Calibri" pitchFamily="0" charset="0"/>
                <a:ea typeface="宋体" pitchFamily="0" charset="0"/>
                <a:cs typeface="Calibri" pitchFamily="0" charset="0"/>
              </a:rPr>
              <a:t>12219163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(asunm1703312219163)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III</a:t>
            </a:r>
            <a:r>
              <a:rPr lang="en-US" altLang="zh-CN" sz="2400" b="0" i="0" u="none" strike="noStrike" kern="1200" cap="none" spc="0" baseline="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a:t>
            </a:r>
            <a:r>
              <a:rPr lang="en-US" altLang="zh-CN" sz="2400" b="0" i="0" u="none" strike="noStrike" kern="1200" cap="none" spc="0" baseline="0">
                <a:solidFill>
                  <a:schemeClr val="tx1"/>
                </a:solidFill>
                <a:latin typeface="Calibri" pitchFamily="0" charset="0"/>
                <a:ea typeface="宋体" pitchFamily="0" charset="0"/>
                <a:cs typeface="Calibri" pitchFamily="0" charset="0"/>
              </a:rPr>
              <a:t> AKSHEYAA COLLEGE OF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EMAIL:   bmanisha1110@gmail.com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457200" indent="0" algn="ctr">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6343888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0" y="3308983"/>
            <a:ext cx="2466975" cy="3419474"/>
          </a:xfrm>
          <a:prstGeom prst="rect"/>
          <a:noFill/>
          <a:ln w="12700" cmpd="sng" cap="flat">
            <a:noFill/>
            <a:prstDash val="solid"/>
            <a:miter/>
          </a:ln>
        </p:spPr>
      </p:pic>
      <p:sp>
        <p:nvSpPr>
          <p:cNvPr id="13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9" name="矩形"/>
          <p:cNvSpPr>
            <a:spLocks/>
          </p:cNvSpPr>
          <p:nvPr/>
        </p:nvSpPr>
        <p:spPr>
          <a:xfrm rot="0">
            <a:off x="2223135" y="1499235"/>
            <a:ext cx="9654541" cy="51530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Intuitive and User-Friendly Interface:</a:t>
            </a:r>
            <a:r>
              <a:rPr lang="en-US" altLang="zh-CN" sz="2000" b="0" i="0" u="none" strike="noStrike" kern="1200" cap="none" spc="0" baseline="0">
                <a:solidFill>
                  <a:schemeClr val="tx1"/>
                </a:solidFill>
                <a:latin typeface="Cambria" pitchFamily="0" charset="0"/>
                <a:ea typeface="宋体" pitchFamily="0" charset="0"/>
                <a:cs typeface="Cambria" pitchFamily="0" charset="0"/>
              </a:rPr>
              <a:t>Dashboard Design: Use a clean, modern, and intuitive design for dashboards that provide real-time insights. Implement easy-to-navigate interfaces with customizable views so that employees and managers can access relevant data quickly.</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Visual Analytics: </a:t>
            </a:r>
            <a:r>
              <a:rPr lang="en-US" altLang="zh-CN" sz="2000" b="0" i="0" u="none" strike="noStrike" kern="1200" cap="none" spc="0" baseline="0">
                <a:solidFill>
                  <a:schemeClr val="tx1"/>
                </a:solidFill>
                <a:latin typeface="Cambria" pitchFamily="0" charset="0"/>
                <a:ea typeface="宋体" pitchFamily="0" charset="0"/>
                <a:cs typeface="Cambria" pitchFamily="0" charset="0"/>
              </a:rPr>
              <a:t>Include visually appealing charts, graphs, and infographics to make data easy to understand at a glance. Interactive elements like drag-and-drop filters or hover-over details can enhance the user experience.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AI-Powered Insights:</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Predictive Analytics: Use AI to predict future trends in employee                               performance, potential turnover, and other key metrics. This can help in proactive decision-making.</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mbria" pitchFamily="0" charset="0"/>
                <a:ea typeface="宋体" pitchFamily="0" charset="0"/>
                <a:cs typeface="Cambria" pitchFamily="0" charset="0"/>
              </a:rPr>
              <a:t> Performance level = IFS(Z8&gt;=5,”VERY HIGH”,Z8&gt;=4,”HIGH”,Z8&gt;=3,”MED”,TURE,”LOW”)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65173934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803910" y="1296035"/>
            <a:ext cx="11402695" cy="49657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 The data is collected from the kaggle</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 Performance Metrics KPIs, productivity measures, goal achievements.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3)Employee Information Basic demographics, job roles, tenure, etc.</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Feature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1)Personal and Demographic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2)Job-Related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3)Performance Metrics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cleaning</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1)Identify Data Sources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2)Data Quality Assessment</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Handle Missing Values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4)Correct Data Entry Errors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790411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457200" y="381000"/>
            <a:ext cx="10535285" cy="616902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Summary</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 It is useful for the purpose of easlly acess by the HR and managning directors. with the source of documentation.  Analysis the resource of the employee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Performance Level</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1)Key Performance Indicators (KPIs)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2)Performance Appraisals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Goals and Objectives Tracking </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Visulazation</a:t>
            </a:r>
            <a:endPar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1)</a:t>
            </a: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Bar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2)Line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3)Pie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4)Bubble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97582063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6" name="图表"/>
          <p:cNvGraphicFramePr/>
          <p:nvPr/>
        </p:nvGraphicFramePr>
        <p:xfrm>
          <a:off x="1798955" y="1752599"/>
          <a:ext cx="6732270" cy="452627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5858680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1372235" y="1529080"/>
            <a:ext cx="7827010" cy="222821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37550634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676627" y="2743031"/>
            <a:ext cx="8593228" cy="758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Data &amp; Performance </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0143256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951840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534401" y="3124200"/>
            <a:ext cx="2762248" cy="3257550"/>
            <a:chOff x="8534401" y="3124200"/>
            <a:chExt cx="2762248" cy="3257550"/>
          </a:xfrm>
        </p:grpSpPr>
        <p:sp>
          <p:nvSpPr>
            <p:cNvPr id="106" name="曲线"/>
            <p:cNvSpPr>
              <a:spLocks/>
            </p:cNvSpPr>
            <p:nvPr/>
          </p:nvSpPr>
          <p:spPr>
            <a:xfrm rot="0">
              <a:off x="9896476" y="55530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9896476" y="60864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534401" y="3124200"/>
              <a:ext cx="2762248"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19596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676275" y="1752599"/>
            <a:ext cx="8056880" cy="42926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Analysis data : </a:t>
            </a:r>
            <a:r>
              <a:rPr lang="en-US" altLang="zh-CN" sz="2000" b="0" i="0" u="none" strike="noStrike" kern="1200" cap="none" spc="0" baseline="0">
                <a:solidFill>
                  <a:schemeClr val="tx1"/>
                </a:solidFill>
                <a:latin typeface="Cambria" pitchFamily="0" charset="0"/>
                <a:ea typeface="宋体" pitchFamily="0" charset="0"/>
                <a:cs typeface="Cambria" pitchFamily="0"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Silos: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 data is stored in different systems, such as HR software, performance management tools, and spreadsheets, making it difficult to get a unified view of an employee's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Inconsistent Performance Metrics: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There is no standardized approach to measuring employee performance across different departments, leading to inconsistent evaluations and potentially biased decisions.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32335434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915400" y="2667000"/>
            <a:ext cx="3533774" cy="3810000"/>
            <a:chOff x="8915400" y="2667000"/>
            <a:chExt cx="3533774" cy="3810000"/>
          </a:xfrm>
        </p:grpSpPr>
        <p:sp>
          <p:nvSpPr>
            <p:cNvPr id="114" name="曲线"/>
            <p:cNvSpPr>
              <a:spLocks/>
            </p:cNvSpPr>
            <p:nvPr/>
          </p:nvSpPr>
          <p:spPr>
            <a:xfrm rot="0">
              <a:off x="9610725" y="5381625"/>
              <a:ext cx="457198"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610725" y="59150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915400" y="2667000"/>
              <a:ext cx="3533774" cy="3810000"/>
            </a:xfrm>
            <a:prstGeom prst="rect"/>
            <a:noFill/>
            <a:ln w="12700" cmpd="sng" cap="flat">
              <a:noFill/>
              <a:prstDash val="solid"/>
              <a:miter/>
            </a:ln>
          </p:spPr>
        </p:pic>
      </p:grpSp>
      <p:sp>
        <p:nvSpPr>
          <p:cNvPr id="118" name="文本框"/>
          <p:cNvSpPr>
            <a:spLocks noGrp="1"/>
          </p:cNvSpPr>
          <p:nvPr>
            <p:ph type="title"/>
          </p:nvPr>
        </p:nvSpPr>
        <p:spPr>
          <a:xfrm rot="0">
            <a:off x="381000" y="381317"/>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411480" y="1447800"/>
            <a:ext cx="8454390" cy="483679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Project Objective: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Scope of the Project:</a:t>
            </a: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Gather data on employees from various sources such as HR records, performance reviews</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attendance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systems, and project management tools.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Develop a centralized repository for storing employee data securely and ensuring easy access for authorized personnel.</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Create metrics and KPIs to measure employee performance, track progress over time, and identify areas for improvement.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Generate dashboards and reports that provide insights into employee performance trends, high-performing individuals, and departments that may need support.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5211351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427355" y="1676400"/>
            <a:ext cx="9512935" cy="288797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H</a:t>
            </a:r>
            <a:r>
              <a:rPr lang="en-US" altLang="zh-CN" sz="2000" b="1" i="0" u="none" strike="noStrike" kern="1200" cap="none" spc="0" baseline="0">
                <a:solidFill>
                  <a:schemeClr val="tx1"/>
                </a:solidFill>
                <a:latin typeface="Cambria" pitchFamily="0" charset="0"/>
                <a:ea typeface="宋体" pitchFamily="0" charset="0"/>
                <a:cs typeface="Cambria" pitchFamily="0" charset="0"/>
              </a:rPr>
              <a:t>R Managers and Professionals: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Team Managers and Supervisors:</a:t>
            </a:r>
            <a:r>
              <a:rPr lang="en-US" altLang="zh-CN" sz="2000" b="0" i="0" u="none" strike="noStrike" kern="1200" cap="none" spc="0" baseline="0">
                <a:solidFill>
                  <a:schemeClr val="tx1"/>
                </a:solidFill>
                <a:latin typeface="Cambria" pitchFamily="0" charset="0"/>
                <a:ea typeface="宋体" pitchFamily="0" charset="0"/>
                <a:cs typeface="Cambria" pitchFamily="0"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pitchFamily="0" charset="0"/>
                <a:ea typeface="宋体" pitchFamily="0" charset="0"/>
                <a:cs typeface="Cambria" pitchFamily="0" charset="0"/>
              </a:rPr>
              <a:t>.</a:t>
            </a:r>
            <a:endParaRPr lang="en-US" altLang="zh-CN" sz="18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a:t>
            </a:r>
            <a:r>
              <a:rPr lang="en-US" altLang="zh-CN" sz="2000" b="1" i="0" u="none" strike="noStrike" kern="1200" cap="none" spc="0" baseline="0">
                <a:solidFill>
                  <a:schemeClr val="tx1"/>
                </a:solidFill>
                <a:latin typeface="Cambria" pitchFamily="0" charset="0"/>
                <a:ea typeface="宋体" pitchFamily="0" charset="0"/>
                <a:cs typeface="Cambria" pitchFamily="0" charset="0"/>
              </a:rPr>
              <a:t>es: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Employees themselves may access their own data and performance feedback to understand expectations, track their own progress, set personal goals, and engage in self-improvement.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Finance Departments: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3029734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alpha val="0"/>
          </a:srgbClr>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10134600" y="3742055"/>
            <a:ext cx="2053589" cy="3115945"/>
          </a:xfrm>
          <a:prstGeom prst="rect"/>
          <a:noFill/>
          <a:ln w="12700" cmpd="sng" cap="flat">
            <a:noFill/>
            <a:prstDash val="solid"/>
            <a:miter/>
          </a:ln>
        </p:spPr>
      </p:pic>
      <p:sp>
        <p:nvSpPr>
          <p:cNvPr id="127" name="文本框"/>
          <p:cNvSpPr>
            <a:spLocks noGrp="1"/>
          </p:cNvSpPr>
          <p:nvPr>
            <p:ph type="title"/>
          </p:nvPr>
        </p:nvSpPr>
        <p:spPr>
          <a:xfrm rot="0">
            <a:off x="304800" y="381000"/>
            <a:ext cx="9763125" cy="4578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33985"/>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302895" y="1219200"/>
            <a:ext cx="9832340" cy="43122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Import and Integration: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Seamless import of employee data from various sources (HR systems, payroll, attendance, etc.).</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Integration with existing HR and performance management systems</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Pivot Table Summaries: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Ability to create pivot tables for summarizing employee data across different dimensions such as departments, roles, or time periods.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Easily analyze key performance indicators (KPIs) by aggregating data to find insights.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Graph and Data Visualization: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Dynamic graphing capabilities to visualize trends and patterns in employee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Support for various chart types (bar, line, pie, scatter, etc.) to suit different analysis needs.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Interactive dashboards that provide real-time updates and drill-down capabilities.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25335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ctrTitle"/>
          </p:nvPr>
        </p:nvSpPr>
        <p:spPr>
          <a:xfrm rot="0">
            <a:off x="421640" y="362585"/>
            <a:ext cx="9701530" cy="457834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C</a:t>
            </a: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onditional Formatting: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Use of conditional formatting to highlight key metrics (e.g., low performance, high absenteeism).</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Visual cues (colors, icons) to make it easier to spot trends and anomalies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Data Export and Sharing: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Export options for reports and dashboards in various formats (Excel, PDF, CSV).</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Easy sharing of insights with stakeholders through email or cloud-based platforms.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Performance Tracking and Reporting: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Customizable performance tracking templates that align with company goals and metrics.</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Automated report generation to save time and provide consistent performance reviews.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Advanced Filtering and Sorting: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 filters to view data based on specific criteria (e.g., by department, job role, performance score).</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Ability to sort data to highlight top and bottom performers.</a:t>
            </a:r>
            <a:endParaRPr lang="zh-CN" altLang="en-US" sz="2000" b="0" i="0" u="none" strike="noStrike" kern="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61844446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矩形"/>
          <p:cNvSpPr>
            <a:spLocks/>
          </p:cNvSpPr>
          <p:nvPr/>
        </p:nvSpPr>
        <p:spPr>
          <a:xfrm rot="0">
            <a:off x="320675" y="1600200"/>
            <a:ext cx="7097394" cy="45840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Employee Information:</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a:t>
            </a:r>
            <a:r>
              <a:rPr lang="en-US" altLang="zh-CN" sz="2000" b="0" i="0" u="none" strike="noStrike" kern="1200" cap="none" spc="0" baseline="0">
                <a:solidFill>
                  <a:schemeClr val="tx1"/>
                </a:solidFill>
                <a:latin typeface="Cambria" pitchFamily="0" charset="0"/>
                <a:ea typeface="宋体" pitchFamily="0" charset="0"/>
                <a:cs typeface="Cambria" pitchFamily="0" charset="0"/>
              </a:rPr>
              <a:t>: Kaggle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26 Feature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9- Feature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Id No: In kaggle employee no</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Name - text of employee name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type: Permanant , temprary, contract.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Pertofrmance level : employee performance rating ( very high , high, medium, 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Gender : Male ,Female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Location code:  Location code of the working place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 rating num- maximum 5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00849112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cp:revision>
  <dcterms:created xsi:type="dcterms:W3CDTF">2024-03-28T17:07:00Z</dcterms:created>
  <dcterms:modified xsi:type="dcterms:W3CDTF">2024-09-18T04:19:14Z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b052f5f599dc4d85bf06550720dc4d7e</vt:lpwstr>
  </property>
  <property fmtid="{D5CDD505-2E9C-101B-9397-08002B2CF9AE}" pid="5" name="KSOProductBuildVer">
    <vt:lpwstr>1033-12.2.0.13472</vt:lpwstr>
  </property>
</Properties>
</file>