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5" autoAdjust="0"/>
    <p:restoredTop sz="100000" autoAdjust="0"/>
  </p:normalViewPr>
  <p:slideViewPr>
    <p:cSldViewPr snapToGrid="0" snapToObjects="1">
      <p:cViewPr>
        <p:scale>
          <a:sx n="97" d="100"/>
          <a:sy n="97"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913746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667891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430381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6" name="对象"/>
          <p:cNvSpPr>
            <a:spLocks noGrp="1"/>
          </p:cNvSpPr>
          <p:nvPr>
            <p:ph type="sldImg"/>
          </p:nvPr>
        </p:nvSpPr>
        <p:spPr>
          <a:xfrm rot="0">
            <a:off x="4038600" y="857250"/>
            <a:ext cx="4114800" cy="2314575"/>
          </a:xfrm>
          <a:prstGeom prst="rect"/>
          <a:noFill/>
          <a:ln w="12700" cmpd="sng" cap="flat">
            <a:noFill/>
            <a:prstDash val="solid"/>
            <a:miter/>
          </a:ln>
        </p:spPr>
      </p:sp>
      <p:sp>
        <p:nvSpPr>
          <p:cNvPr id="1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3115359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0" name="对象"/>
          <p:cNvSpPr>
            <a:spLocks noGrp="1"/>
          </p:cNvSpPr>
          <p:nvPr>
            <p:ph type="sldImg"/>
          </p:nvPr>
        </p:nvSpPr>
        <p:spPr>
          <a:xfrm rot="0">
            <a:off x="4038600" y="857250"/>
            <a:ext cx="4114800" cy="2314575"/>
          </a:xfrm>
          <a:prstGeom prst="rect"/>
          <a:noFill/>
          <a:ln w="12700" cmpd="sng" cap="flat">
            <a:noFill/>
            <a:prstDash val="solid"/>
            <a:miter/>
          </a:ln>
        </p:spPr>
      </p:sp>
      <p:sp>
        <p:nvSpPr>
          <p:cNvPr id="20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630631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577685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7705659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4" name="对象"/>
          <p:cNvSpPr>
            <a:spLocks noGrp="1"/>
          </p:cNvSpPr>
          <p:nvPr>
            <p:ph type="sldImg"/>
          </p:nvPr>
        </p:nvSpPr>
        <p:spPr>
          <a:xfrm rot="0">
            <a:off x="4038600" y="857250"/>
            <a:ext cx="4114800" cy="2314575"/>
          </a:xfrm>
          <a:prstGeom prst="rect"/>
          <a:noFill/>
          <a:ln w="12700" cmpd="sng" cap="flat">
            <a:noFill/>
            <a:prstDash val="solid"/>
            <a:miter/>
          </a:ln>
        </p:spPr>
      </p:sp>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814568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5" name="对象"/>
          <p:cNvSpPr>
            <a:spLocks noGrp="1"/>
          </p:cNvSpPr>
          <p:nvPr>
            <p:ph type="sldImg"/>
          </p:nvPr>
        </p:nvSpPr>
        <p:spPr>
          <a:xfrm rot="0">
            <a:off x="4038600" y="857250"/>
            <a:ext cx="4114800" cy="2314575"/>
          </a:xfrm>
          <a:prstGeom prst="rect"/>
          <a:noFill/>
          <a:ln w="12700" cmpd="sng" cap="flat">
            <a:noFill/>
            <a:prstDash val="solid"/>
            <a:miter/>
          </a:ln>
        </p:spPr>
      </p:sp>
      <p:sp>
        <p:nvSpPr>
          <p:cNvPr id="14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219185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076523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4009537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8" name="对象"/>
          <p:cNvSpPr>
            <a:spLocks noGrp="1"/>
          </p:cNvSpPr>
          <p:nvPr>
            <p:ph type="sldImg"/>
          </p:nvPr>
        </p:nvSpPr>
        <p:spPr>
          <a:xfrm rot="0">
            <a:off x="4038600" y="857250"/>
            <a:ext cx="4114800" cy="2314575"/>
          </a:xfrm>
          <a:prstGeom prst="rect"/>
          <a:noFill/>
          <a:ln w="12700" cmpd="sng" cap="flat">
            <a:noFill/>
            <a:prstDash val="solid"/>
            <a:miter/>
          </a:ln>
        </p:spPr>
      </p:sp>
      <p:sp>
        <p:nvSpPr>
          <p:cNvPr id="1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952384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8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65955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3920298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92717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625853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5225889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9601430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1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3"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1" name="文本框"/>
          <p:cNvSpPr>
            <a:spLocks xmlns:a="http://schemas.openxmlformats.org/drawingml/2006/main" noGrp="1"/>
          </p:cNvSpPr>
          <p:nvPr>
            <p:ph type="body" idx="1"/>
          </p:nvPr>
        </p:nvSpPr>
        <p:spPr>
          <a:xfrm xmlns:a="http://schemas.openxmlformats.org/drawingml/2006/main" rot="0">
            <a:off x="609600" y="1577340"/>
            <a:ext cx="10972800" cy="452627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2"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6875362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25404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148505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716247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003201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796918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4595192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81111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660998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4390178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VIGNESH.NS</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312220070</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GENERAL </a:t>
            </a:r>
            <a:r>
              <a:rPr lang="en-US" altLang="zh-CN" sz="2400" b="0" i="0" u="none" strike="noStrike" kern="1200" cap="none" spc="0" baseline="0">
                <a:solidFill>
                  <a:srgbClr val="0070C0"/>
                </a:solidFill>
                <a:latin typeface="Calibri" pitchFamily="0" charset="0"/>
                <a:ea typeface="宋体" pitchFamily="0" charset="0"/>
                <a:cs typeface="Calibri" pitchFamily="0" charset="0"/>
              </a:rPr>
              <a:t> </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SRI BALAJI ARTS AND SCIENCE COLLEGE </a:t>
            </a:r>
            <a:endParaRPr lang="en-US" altLang="zh-CN" sz="2400" b="0" i="0" u="none" strike="noStrike" kern="1200" cap="none" spc="0" baseline="0">
              <a:solidFill>
                <a:srgbClr val="0070C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691067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6" name="文本框"/>
          <p:cNvSpPr>
            <a:spLocks noGrp="1"/>
          </p:cNvSpPr>
          <p:nvPr>
            <p:ph type="body" idx="1"/>
          </p:nvPr>
        </p:nvSpPr>
        <p:spPr>
          <a:xfrm rot="0">
            <a:off x="609600" y="1577340"/>
            <a:ext cx="10972800" cy="5539978"/>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1) DATA COLLECTION</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The data has been collected through Edunet dash board.</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2) FEATURE COLLECTION</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The listed 10 features were taken for the analyses of data.</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3) DATA CLEANING</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Identifying the missing values.</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Filtering of those missing values.</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4)CALCULATION OF PERFORMANCE LEVEL</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By considering the current employee rating, I found the performance level using the formula.</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5)SUMMARY OF PIVOT LEVEL</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Segregating od certain features to rows, columns, heading and so on.</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0" cap="none" spc="0" baseline="0">
                <a:solidFill>
                  <a:srgbClr val="C00000"/>
                </a:solidFill>
                <a:latin typeface="Calibri" pitchFamily="0" charset="0"/>
                <a:ea typeface="宋体" pitchFamily="0" charset="0"/>
                <a:cs typeface="Lucida Sans" pitchFamily="0" charset="0"/>
              </a:rPr>
              <a:t>6)VISUALIZATION:</a:t>
            </a:r>
            <a:endParaRPr lang="en-US" altLang="zh-CN" sz="1800" b="0" i="0" u="none" strike="noStrike" kern="0" cap="none" spc="0" baseline="0">
              <a:solidFill>
                <a:srgbClr val="C00000"/>
              </a:solidFill>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chemeClr val="tx1"/>
                </a:solidFill>
                <a:latin typeface="Calibri" pitchFamily="0" charset="0"/>
                <a:ea typeface="宋体" pitchFamily="0" charset="0"/>
                <a:cs typeface="Lucida Sans" pitchFamily="0" charset="0"/>
              </a:rPr>
              <a:t>Once completed with pivot table, created the graph for precise visualization.</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0001919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3" name="文本框"/>
          <p:cNvSpPr>
            <a:spLocks noGrp="1"/>
          </p:cNvSpPr>
          <p:nvPr>
            <p:ph type="title"/>
          </p:nvPr>
        </p:nvSpPr>
        <p:spPr>
          <a:xfrm rot="0">
            <a:off x="755332" y="385444"/>
            <a:ext cx="1068133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4" name="文本框"/>
          <p:cNvSpPr>
            <a:spLocks noGrp="1"/>
          </p:cNvSpPr>
          <p:nvPr>
            <p:ph type="body" idx="1"/>
          </p:nvPr>
        </p:nvSpPr>
        <p:spPr>
          <a:xfrm rot="0">
            <a:off x="609600" y="1577340"/>
            <a:ext cx="10972800" cy="83099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FORMULAS:</a:t>
            </a: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en-US" altLang="zh-CN" sz="18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800" b="0" i="0" u="none" strike="noStrike" kern="0" cap="none" spc="0" baseline="0">
                <a:latin typeface="Times New Roman" pitchFamily="18" charset="0"/>
                <a:ea typeface="宋体" pitchFamily="0" charset="0"/>
                <a:cs typeface="Times New Roman" pitchFamily="18" charset="0"/>
              </a:rPr>
              <a:t>                =IF(AND(Z8&gt;=5),"VERY HIGH",IF(AND(Z8&gt;=4),"HIGH",IF(AND(Z8&gt;=3),"MED","LOW")))</a:t>
            </a: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9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8263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99" name="文本框"/>
          <p:cNvSpPr>
            <a:spLocks noGrp="1"/>
          </p:cNvSpPr>
          <p:nvPr>
            <p:ph type="body" idx="1"/>
          </p:nvPr>
        </p:nvSpPr>
        <p:spPr>
          <a:xfrm rot="0">
            <a:off x="609600" y="1577340"/>
            <a:ext cx="10744201" cy="480131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Times New Roman" pitchFamily="18" charset="0"/>
                <a:ea typeface="宋体" pitchFamily="0" charset="0"/>
                <a:cs typeface="Times New Roman" pitchFamily="18" charset="0"/>
              </a:rPr>
              <a:t>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2921914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3297715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697676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8" name="组合"/>
          <p:cNvGrpSpPr>
            <a:grpSpLocks/>
          </p:cNvGrpSpPr>
          <p:nvPr/>
        </p:nvGrpSpPr>
        <p:grpSpPr>
          <a:xfrm>
            <a:off x="8591168" y="2895600"/>
            <a:ext cx="2762247" cy="3257550"/>
            <a:chOff x="8591168" y="2895600"/>
            <a:chExt cx="2762247" cy="3257550"/>
          </a:xfrm>
        </p:grpSpPr>
        <p:sp>
          <p:nvSpPr>
            <p:cNvPr id="125" name="曲线"/>
            <p:cNvSpPr>
              <a:spLocks/>
            </p:cNvSpPr>
            <p:nvPr/>
          </p:nvSpPr>
          <p:spPr>
            <a:xfrm rot="0">
              <a:off x="9953243" y="5324474"/>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26" name="曲线"/>
            <p:cNvSpPr>
              <a:spLocks/>
            </p:cNvSpPr>
            <p:nvPr/>
          </p:nvSpPr>
          <p:spPr>
            <a:xfrm rot="0">
              <a:off x="9953243" y="58578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127" name="图片"/>
            <p:cNvPicPr>
              <a:picLocks/>
            </p:cNvPicPr>
            <p:nvPr/>
          </p:nvPicPr>
          <p:blipFill>
            <a:blip r:embed="rId1" cstate="print"/>
            <a:stretch>
              <a:fillRect/>
            </a:stretch>
          </p:blipFill>
          <p:spPr>
            <a:xfrm rot="0">
              <a:off x="8591168" y="2895600"/>
              <a:ext cx="2762247" cy="3257550"/>
            </a:xfrm>
            <a:prstGeom prst="rect"/>
            <a:noFill/>
            <a:ln w="12700" cmpd="sng" cap="flat">
              <a:noFill/>
              <a:prstDash val="solid"/>
              <a:miter/>
            </a:ln>
          </p:spPr>
        </p:pic>
      </p:gr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3" name="文本框"/>
          <p:cNvSpPr>
            <a:spLocks noGrp="1"/>
          </p:cNvSpPr>
          <p:nvPr>
            <p:ph type="body" idx="1"/>
          </p:nvPr>
        </p:nvSpPr>
        <p:spPr>
          <a:xfrm rot="0">
            <a:off x="304799" y="1256615"/>
            <a:ext cx="9648443" cy="5158740"/>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Lack of a standardized performance evaluation process leading to inconsistencies in performance assessments.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Insufficient metrics and tools to effectively measure and analyze employee performance.</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Limited feedback mechanisms causing delays in identifying and addressing performance issues.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Challenges in aligning individual performance goals with organizational objectives.</a:t>
            </a: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itchFamily="18" charset="0"/>
                <a:ea typeface="宋体" pitchFamily="0" charset="0"/>
                <a:cs typeface="Times New Roman"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5250954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9" name="组合"/>
          <p:cNvGrpSpPr>
            <a:grpSpLocks/>
          </p:cNvGrpSpPr>
          <p:nvPr/>
        </p:nvGrpSpPr>
        <p:grpSpPr>
          <a:xfrm>
            <a:off x="8658225" y="2647950"/>
            <a:ext cx="3533775" cy="3810000"/>
            <a:chOff x="8658225" y="2647950"/>
            <a:chExt cx="3533775" cy="3810000"/>
          </a:xfrm>
        </p:grpSpPr>
        <p:sp>
          <p:nvSpPr>
            <p:cNvPr id="13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8"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4" name="矩形"/>
          <p:cNvSpPr>
            <a:spLocks/>
          </p:cNvSpPr>
          <p:nvPr/>
        </p:nvSpPr>
        <p:spPr>
          <a:xfrm rot="0">
            <a:off x="676274" y="1552634"/>
            <a:ext cx="9382125" cy="6968491"/>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Purpose:</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 Evaluate and improve employee performance to align with organizational goals</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Objectives: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Assess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individual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identify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strengths and areas for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improvement, align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with organizational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goals, enhance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support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informed HR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decisions.</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Benefits: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Improved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overall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performance, enhanced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development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and career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growth, informed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HR decisions on promotions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compensation, increased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employee engagement and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motivation.</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itchFamily="0" charset="0"/>
              <a:ea typeface="宋体" pitchFamily="0" charset="0"/>
              <a:cs typeface="Calibri" pitchFamily="0" charset="0"/>
            </a:endParaRPr>
          </a:p>
          <a:p>
            <a:pPr marL="342900" indent="-342900" algn="l" eaLnBrk="0" fontAlgn="base" latinLnBrk="0" hangingPunct="0">
              <a:lnSpc>
                <a:spcPct val="100000"/>
              </a:lnSpc>
              <a:spcBef>
                <a:spcPts val="0"/>
              </a:spcBef>
              <a:spcAft>
                <a:spcPts val="0"/>
              </a:spcAft>
              <a:buFont typeface="Arial" pitchFamily="34" charset="0"/>
              <a:buChar char="•"/>
            </a:pPr>
            <a:r>
              <a:rPr lang="en-US" altLang="zh-CN" sz="2400" b="1" i="0" u="none" strike="noStrike" kern="1200" cap="none" spc="0" baseline="0">
                <a:solidFill>
                  <a:schemeClr val="tx1"/>
                </a:solidFill>
                <a:latin typeface="Calibri" pitchFamily="0" charset="0"/>
                <a:ea typeface="宋体" pitchFamily="0" charset="0"/>
                <a:cs typeface="Calibri" pitchFamily="0" charset="0"/>
              </a:rPr>
              <a:t>Challenges:</a:t>
            </a:r>
            <a:r>
              <a:rPr lang="en-US" altLang="zh-CN" sz="2400" b="0" i="0" u="none" strike="noStrike" kern="1200" cap="none" spc="0" baseline="0">
                <a:solidFill>
                  <a:schemeClr val="tx1"/>
                </a:solidFill>
                <a:latin typeface="Calibri" pitchFamily="0" charset="0"/>
                <a:ea typeface="宋体" pitchFamily="0" charset="0"/>
                <a:cs typeface="Calibri" pitchFamily="0" charset="0"/>
              </a:rPr>
              <a:t> Ensuring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objectivity and reducing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bias, accurate </a:t>
            </a:r>
            <a:r>
              <a:rPr lang="en-US" altLang="zh-CN" sz="2400" b="0" i="0" u="none" strike="noStrike" kern="1200" cap="none" spc="0" baseline="0">
                <a:solidFill>
                  <a:schemeClr val="tx1"/>
                </a:solidFill>
                <a:latin typeface="Calibri" pitchFamily="0" charset="0"/>
                <a:ea typeface="宋体" pitchFamily="0" charset="0"/>
                <a:cs typeface="Calibri" pitchFamily="0" charset="0"/>
              </a:rPr>
              <a:t>and comprehensive data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collection, managing </a:t>
            </a:r>
            <a:r>
              <a:rPr lang="en-US" altLang="zh-CN" sz="2400" b="0" i="0" u="none" strike="noStrike" kern="1200" cap="none" spc="0" baseline="0">
                <a:solidFill>
                  <a:schemeClr val="tx1"/>
                </a:solidFill>
                <a:latin typeface="Calibri" pitchFamily="0" charset="0"/>
                <a:ea typeface="宋体" pitchFamily="0" charset="0"/>
                <a:cs typeface="Calibri" pitchFamily="0" charset="0"/>
              </a:rPr>
              <a:t>employee resistance to feedback.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1011707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0"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1" name="文本框"/>
          <p:cNvSpPr>
            <a:spLocks noGrp="1"/>
          </p:cNvSpPr>
          <p:nvPr>
            <p:ph type="body" idx="1"/>
          </p:nvPr>
        </p:nvSpPr>
        <p:spPr>
          <a:xfrm rot="0">
            <a:off x="609600" y="1577340"/>
            <a:ext cx="10972800" cy="3877985"/>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Employees</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Executives/Senior Leadership</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HR Department</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Managers/Supervisors </a:t>
            </a: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endParaRPr lang="en-US" altLang="zh-CN" sz="2800" b="0" i="0" u="none" strike="noStrike" kern="0" cap="none" spc="0" baseline="0">
              <a:latin typeface="Times New Roman" pitchFamily="18" charset="0"/>
              <a:ea typeface="宋体" pitchFamily="0" charset="0"/>
              <a:cs typeface="Times New Roman" pitchFamily="18" charset="0"/>
            </a:endParaRPr>
          </a:p>
          <a:p>
            <a:pPr marL="285750" indent="-285750" algn="l">
              <a:lnSpc>
                <a:spcPct val="100000"/>
              </a:lnSpc>
              <a:spcBef>
                <a:spcPts val="0"/>
              </a:spcBef>
              <a:spcAft>
                <a:spcPts val="0"/>
              </a:spcAft>
              <a:buFont typeface="Arial" pitchFamily="34" charset="0"/>
              <a:buChar char="•"/>
            </a:pPr>
            <a:r>
              <a:rPr lang="en-US" altLang="zh-CN" sz="2800" b="0" i="0" u="none" strike="noStrike" kern="0" cap="none" spc="0" baseline="0">
                <a:latin typeface="Times New Roman" pitchFamily="18" charset="0"/>
                <a:ea typeface="宋体" pitchFamily="0" charset="0"/>
                <a:cs typeface="Times New Roman" pitchFamily="18" charset="0"/>
              </a:rPr>
              <a:t>Training </a:t>
            </a:r>
            <a:r>
              <a:rPr lang="en-US" altLang="zh-CN" sz="2800" b="0" i="0" u="none" strike="noStrike" kern="0" cap="none" spc="0" baseline="0">
                <a:latin typeface="Times New Roman" pitchFamily="18" charset="0"/>
                <a:ea typeface="宋体" pitchFamily="0" charset="0"/>
                <a:cs typeface="Times New Roman" pitchFamily="18" charset="0"/>
              </a:rPr>
              <a:t>and Development </a:t>
            </a:r>
            <a:r>
              <a:rPr lang="en-US" altLang="zh-CN" sz="2800" b="0" i="0" u="none" strike="noStrike" kern="0" cap="none" spc="0" baseline="0">
                <a:latin typeface="Times New Roman" pitchFamily="18" charset="0"/>
                <a:ea typeface="宋体" pitchFamily="0" charset="0"/>
                <a:cs typeface="Times New Roman" pitchFamily="18" charset="0"/>
              </a:rPr>
              <a:t>Teams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5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8606888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0" name="文本框"/>
          <p:cNvSpPr>
            <a:spLocks noGrp="1"/>
          </p:cNvSpPr>
          <p:nvPr>
            <p:ph type="title"/>
          </p:nvPr>
        </p:nvSpPr>
        <p:spPr>
          <a:xfrm rot="0">
            <a:off x="755332" y="385444"/>
            <a:ext cx="1068133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文本框"/>
          <p:cNvSpPr>
            <a:spLocks noGrp="1"/>
          </p:cNvSpPr>
          <p:nvPr>
            <p:ph type="body" idx="1"/>
          </p:nvPr>
        </p:nvSpPr>
        <p:spPr>
          <a:xfrm rot="0">
            <a:off x="2970147" y="1984509"/>
            <a:ext cx="8534401" cy="258532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0" i="0" u="none" strike="noStrike" kern="0" cap="none" spc="0" baseline="0">
                <a:latin typeface="Times New Roman" pitchFamily="18" charset="0"/>
                <a:ea typeface="宋体" pitchFamily="0" charset="0"/>
                <a:cs typeface="Times New Roman"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a:latin typeface="Times New Roman" pitchFamily="18" charset="0"/>
              <a:ea typeface="宋体" pitchFamily="0" charset="0"/>
              <a:cs typeface="Times New Roman" pitchFamily="18" charset="0"/>
            </a:endParaRPr>
          </a:p>
        </p:txBody>
      </p:sp>
      <p:sp>
        <p:nvSpPr>
          <p:cNvPr id="16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3"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63102826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文本框"/>
          <p:cNvSpPr>
            <a:spLocks noGrp="1"/>
          </p:cNvSpPr>
          <p:nvPr>
            <p:ph type="body" idx="1"/>
          </p:nvPr>
        </p:nvSpPr>
        <p:spPr>
          <a:xfrm rot="0">
            <a:off x="609600" y="1577340"/>
            <a:ext cx="10972800" cy="4154982"/>
          </a:xfrm>
          <a:prstGeom prst="rect"/>
          <a:noFill/>
          <a:ln w="12700" cmpd="sng" cap="flat">
            <a:noFill/>
            <a:prstDash val="solid"/>
            <a:miter/>
          </a:ln>
        </p:spPr>
        <p:txBody>
          <a:bodyPr vert="horz" wrap="square" lIns="91440" tIns="45720" rIns="91440" bIns="45720" anchor="t" anchorCtr="0">
            <a:prstTxWarp prst="textNoShape"/>
          </a:bodyPr>
          <a:lstStyle/>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pitchFamily="0" charset="0"/>
              </a:rPr>
              <a:t>Employee data set taken from the KAGGLE.</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latin typeface="Calibri" pitchFamily="0" charset="0"/>
                <a:ea typeface="宋体" pitchFamily="0" charset="0"/>
                <a:cs typeface="Lucida Sans" pitchFamily="0" charset="0"/>
              </a:rPr>
              <a:t>In dataset, out of 26 data I took only 9 features out of it.</a:t>
            </a:r>
            <a:endParaRPr lang="en-US" altLang="zh-CN" sz="1800" b="0" i="0" u="none" strike="noStrike" kern="0" cap="none" spc="0" baseline="0">
              <a:latin typeface="Calibri" pitchFamily="0" charset="0"/>
              <a:ea typeface="宋体" pitchFamily="0" charset="0"/>
              <a:cs typeface="Lucida Sans" pitchFamily="0" charset="0"/>
            </a:endParaRPr>
          </a:p>
          <a:p>
            <a:pPr marL="285750" indent="-285750" algn="l">
              <a:lnSpc>
                <a:spcPct val="100000"/>
              </a:lnSpc>
              <a:spcBef>
                <a:spcPts val="0"/>
              </a:spcBef>
              <a:spcAft>
                <a:spcPts val="0"/>
              </a:spcAft>
              <a:buFont typeface="Arial" pitchFamily="34" charset="0"/>
              <a:buChar char="•"/>
            </a:pPr>
            <a:r>
              <a:rPr lang="en-US" altLang="zh-CN" sz="1800" b="0" i="0" u="none" strike="noStrike" kern="0" cap="none" spc="0" baseline="0">
                <a:solidFill>
                  <a:srgbClr val="7030A0"/>
                </a:solidFill>
                <a:latin typeface="Calibri" pitchFamily="0" charset="0"/>
                <a:ea typeface="宋体" pitchFamily="0" charset="0"/>
                <a:cs typeface="Lucida Sans" pitchFamily="0" charset="0"/>
              </a:rPr>
              <a:t>The selected 10 features are listed below:</a:t>
            </a:r>
            <a:endParaRPr lang="en-US" altLang="zh-CN" sz="1800" b="0" i="0" u="none" strike="noStrike" kern="0" cap="none" spc="0" baseline="0">
              <a:solidFill>
                <a:srgbClr val="7030A0"/>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rgbClr val="3F315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Employee ID</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First name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Last name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Business unit</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Employee Type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Employee Status</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Employee classification type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Gender Code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Performance Score</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a:solidFill>
                  <a:schemeClr val="tx1"/>
                </a:solidFill>
                <a:latin typeface="Calibri" pitchFamily="0" charset="0"/>
                <a:ea typeface="宋体" pitchFamily="0" charset="0"/>
                <a:cs typeface="Lucida Sans" pitchFamily="0" charset="0"/>
              </a:rPr>
              <a:t>Current employee rating</a:t>
            </a:r>
            <a:endParaRPr lang="en-US" altLang="zh-CN" sz="1800" b="0" i="0" u="none" strike="noStrike" kern="0" cap="none" spc="0" baseline="0">
              <a:solidFill>
                <a:schemeClr val="tx1"/>
              </a:solidFill>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51076294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5"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6" name="文本框"/>
          <p:cNvSpPr>
            <a:spLocks noGrp="1"/>
          </p:cNvSpPr>
          <p:nvPr>
            <p:ph type="body" idx="1"/>
          </p:nvPr>
        </p:nvSpPr>
        <p:spPr>
          <a:xfrm rot="0">
            <a:off x="2362200" y="1148252"/>
            <a:ext cx="8305800" cy="5078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Personalized Insights: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Custom feedback tailored to individual strengths and career goals.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Development plans with clear, actionable steps for growth.</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Real-Time Analytics:</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Instant performance tracking and feedback.</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Predictive insights to anticipate future trends and needs.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Engaging Experience: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Gamified </a:t>
            </a:r>
            <a:r>
              <a:rPr lang="en-US" altLang="zh-CN" sz="2400" b="0" i="0" u="none" strike="noStrike" kern="0" cap="none" spc="0" baseline="0">
                <a:latin typeface="Times New Roman" pitchFamily="18" charset="0"/>
                <a:ea typeface="宋体" pitchFamily="0" charset="0"/>
                <a:cs typeface="Times New Roman" pitchFamily="18" charset="0"/>
              </a:rPr>
              <a:t>elements to motivate and reward high performance.</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Intuitive, mobile-friendly interface for on-the-go access.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0" cap="none" spc="0" baseline="0">
                <a:latin typeface="Times New Roman" pitchFamily="18" charset="0"/>
                <a:ea typeface="宋体" pitchFamily="0" charset="0"/>
                <a:cs typeface="Times New Roman" pitchFamily="18" charset="0"/>
              </a:rPr>
              <a:t>Holistic Approach:</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360-degree feedback for a comprehensive evaluation.</a:t>
            </a:r>
            <a:endParaRPr lang="en-US" altLang="zh-CN" sz="2400" b="0" i="0" u="none" strike="noStrike" kern="0" cap="none" spc="0" baseline="0">
              <a:latin typeface="Times New Roman" pitchFamily="18" charset="0"/>
              <a:ea typeface="宋体" pitchFamily="0" charset="0"/>
              <a:cs typeface="Times New Roman" pitchFamily="18" charset="0"/>
            </a:endParaRPr>
          </a:p>
          <a:p>
            <a:pPr lvl="1" marL="742950" indent="-285750" algn="l">
              <a:lnSpc>
                <a:spcPct val="100000"/>
              </a:lnSpc>
              <a:spcBef>
                <a:spcPts val="0"/>
              </a:spcBef>
              <a:spcAft>
                <a:spcPts val="0"/>
              </a:spcAft>
              <a:buFont typeface="Arial" pitchFamily="34" charset="0"/>
              <a:buChar char="•"/>
            </a:pPr>
            <a:r>
              <a:rPr lang="en-US" altLang="zh-CN" sz="2400" b="0" i="0" u="none" strike="noStrike" kern="0" cap="none" spc="0" baseline="0">
                <a:latin typeface="Times New Roman" pitchFamily="18" charset="0"/>
                <a:ea typeface="宋体" pitchFamily="0" charset="0"/>
                <a:cs typeface="Times New Roman" pitchFamily="18" charset="0"/>
              </a:rPr>
              <a:t>Integration of employee wellness into performance metrics.</a:t>
            </a:r>
            <a:endParaRPr lang="en-US" altLang="zh-CN" sz="2400" b="0" i="0" u="none" strike="noStrike" kern="0" cap="none" spc="0" baseline="0">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0" cap="none" spc="0" baseline="0">
              <a:latin typeface="Times New Roman" pitchFamily="18" charset="0"/>
              <a:ea typeface="宋体" pitchFamily="0" charset="0"/>
              <a:cs typeface="Times New Roman" pitchFamily="18" charset="0"/>
            </a:endParaRPr>
          </a:p>
        </p:txBody>
      </p:sp>
      <p:sp>
        <p:nvSpPr>
          <p:cNvPr id="17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2857500" y="2300436"/>
            <a:ext cx="8534018" cy="948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0870483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2024-09-30T03:18:39Z</dcterms:modified>
</cp:coreProperties>
</file>