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notesSlide2.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lvl="0">
      <a:defRPr lang="en-US"/>
    </a:defPPr>
    <a:lvl1pPr algn="l" defTabSz="914400" eaLnBrk="1" hangingPunct="1" latinLnBrk="0" lvl="0" marL="0" rtl="0">
      <a:defRPr sz="1800" kern="1200">
        <a:solidFill>
          <a:schemeClr val="tx1"/>
        </a:solidFill>
        <a:latin typeface="+mn-lt"/>
        <a:ea typeface="+mn-ea"/>
        <a:cs typeface="+mn-cs"/>
      </a:defRPr>
    </a:lvl1pPr>
    <a:lvl2pPr algn="l" defTabSz="914400" eaLnBrk="1" hangingPunct="1" latinLnBrk="0" lvl="1" marL="457200" rtl="0">
      <a:defRPr sz="1800" kern="1200">
        <a:solidFill>
          <a:schemeClr val="tx1"/>
        </a:solidFill>
        <a:latin typeface="+mn-lt"/>
        <a:ea typeface="+mn-ea"/>
        <a:cs typeface="+mn-cs"/>
      </a:defRPr>
    </a:lvl2pPr>
    <a:lvl3pPr algn="l" defTabSz="914400" eaLnBrk="1" hangingPunct="1" latinLnBrk="0" lvl="2" marL="914400" rtl="0">
      <a:defRPr sz="1800" kern="1200">
        <a:solidFill>
          <a:schemeClr val="tx1"/>
        </a:solidFill>
        <a:latin typeface="+mn-lt"/>
        <a:ea typeface="+mn-ea"/>
        <a:cs typeface="+mn-cs"/>
      </a:defRPr>
    </a:lvl3pPr>
    <a:lvl4pPr algn="l" defTabSz="914400" eaLnBrk="1" hangingPunct="1" latinLnBrk="0" lvl="3" marL="1371600" rtl="0">
      <a:defRPr sz="1800" kern="1200">
        <a:solidFill>
          <a:schemeClr val="tx1"/>
        </a:solidFill>
        <a:latin typeface="+mn-lt"/>
        <a:ea typeface="+mn-ea"/>
        <a:cs typeface="+mn-cs"/>
      </a:defRPr>
    </a:lvl4pPr>
    <a:lvl5pPr algn="l" defTabSz="914400" eaLnBrk="1" hangingPunct="1" latinLnBrk="0" lvl="4" marL="1828800" rtl="0">
      <a:defRPr sz="1800" kern="1200">
        <a:solidFill>
          <a:schemeClr val="tx1"/>
        </a:solidFill>
        <a:latin typeface="+mn-lt"/>
        <a:ea typeface="+mn-ea"/>
        <a:cs typeface="+mn-cs"/>
      </a:defRPr>
    </a:lvl5pPr>
    <a:lvl6pPr algn="l" defTabSz="914400" eaLnBrk="1" hangingPunct="1" latinLnBrk="0" lvl="5" marL="2286000" rtl="0">
      <a:defRPr sz="1800" kern="1200">
        <a:solidFill>
          <a:schemeClr val="tx1"/>
        </a:solidFill>
        <a:latin typeface="+mn-lt"/>
        <a:ea typeface="+mn-ea"/>
        <a:cs typeface="+mn-cs"/>
      </a:defRPr>
    </a:lvl6pPr>
    <a:lvl7pPr algn="l" defTabSz="914400" eaLnBrk="1" hangingPunct="1" latinLnBrk="0" lvl="6" marL="2743200" rtl="0">
      <a:defRPr sz="1800" kern="1200">
        <a:solidFill>
          <a:schemeClr val="tx1"/>
        </a:solidFill>
        <a:latin typeface="+mn-lt"/>
        <a:ea typeface="+mn-ea"/>
        <a:cs typeface="+mn-cs"/>
      </a:defRPr>
    </a:lvl7pPr>
    <a:lvl8pPr algn="l" defTabSz="914400" eaLnBrk="1" hangingPunct="1" latinLnBrk="0" lvl="7" marL="3200400" rtl="0">
      <a:defRPr sz="1800" kern="1200">
        <a:solidFill>
          <a:schemeClr val="tx1"/>
        </a:solidFill>
        <a:latin typeface="+mn-lt"/>
        <a:ea typeface="+mn-ea"/>
        <a:cs typeface="+mn-cs"/>
      </a:defRPr>
    </a:lvl8pPr>
    <a:lvl9pPr algn="l" defTabSz="914400" eaLnBrk="1" hangingPunct="1" latinLnBrk="0" lvl="8"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372729384/f/4a3867ce-0a0e-4382-bf77-86f96661a819/employee_data(1).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[employee_data(1).xlsx]Sheet1!PivotTable1</c:name>
    <c:fmtId val="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 </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2"/>
                <c:pt idx="0">
                  <c:v>Column Labels</c:v>
                </c:pt>
                <c:pt idx="1">
                  <c:v>HIGH</c:v>
                </c:pt>
              </c:strCache>
            </c:strRef>
          </c:tx>
          <c:spPr>
            <a:solidFill>
              <a:schemeClr val="accent1"/>
            </a:solidFill>
            <a:ln>
              <a:noFill/>
            </a:ln>
            <a:effectLst/>
          </c:spPr>
          <c:invertIfNegative val="0"/>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Sheet1!$B$5:$B$15</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Sheet1!$C$3:$C$4</c:f>
              <c:strCache>
                <c:ptCount val="2"/>
                <c:pt idx="0">
                  <c:v>Column Labels</c:v>
                </c:pt>
                <c:pt idx="1">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Sheet1!$C$5:$C$15</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Sheet1!$D$3:$D$4</c:f>
              <c:strCache>
                <c:ptCount val="2"/>
                <c:pt idx="0">
                  <c:v>Column Labels</c:v>
                </c:pt>
                <c:pt idx="1">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Sheet1!$D$5:$D$15</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Sheet1!$E$3:$E$4</c:f>
              <c:strCache>
                <c:ptCount val="2"/>
                <c:pt idx="0">
                  <c:v>Column Labels</c:v>
                </c:pt>
                <c:pt idx="1">
                  <c:v>VERY HIGH</c:v>
                </c:pt>
              </c:strCache>
            </c:strRef>
          </c:tx>
          <c:spPr>
            <a:solidFill>
              <a:schemeClr val="accent4"/>
            </a:solidFill>
            <a:ln>
              <a:noFill/>
            </a:ln>
            <a:effectLst/>
          </c:spPr>
          <c:invertIfNegative val="0"/>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Sheet1!$E$5:$E$15</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dLbls>
          <c:showLegendKey val="0"/>
          <c:showVal val="0"/>
          <c:showCatName val="0"/>
          <c:showSerName val="0"/>
          <c:showPercent val="0"/>
          <c:showBubbleSize val="0"/>
        </c:dLbls>
        <c:gapWidth val="219"/>
        <c:overlap val="-27"/>
        <c:axId val="1149571551"/>
        <c:axId val="1149566271"/>
      </c:barChart>
      <c:catAx>
        <c:axId val="11495715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9566271"/>
        <c:crosses val="autoZero"/>
        <c:auto val="1"/>
        <c:lblAlgn val="ctr"/>
        <c:lblOffset val="100"/>
        <c:noMultiLvlLbl val="0"/>
      </c:catAx>
      <c:valAx>
        <c:axId val="11495662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957155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8"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9"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0"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1"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2"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3"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3" name="Slide Image Placeholder 1"/>
          <p:cNvSpPr>
            <a:spLocks noChangeAspect="1" noRot="1" noGrp="1"/>
          </p:cNvSpPr>
          <p:nvPr>
            <p:ph type="sldImg"/>
          </p:nvPr>
        </p:nvSpPr>
        <p:spPr/>
      </p:sp>
      <p:sp>
        <p:nvSpPr>
          <p:cNvPr id="1048684" name="Notes Placeholder 2"/>
          <p:cNvSpPr>
            <a:spLocks noGrp="1"/>
          </p:cNvSpPr>
          <p:nvPr>
            <p:ph type="body" idx="1"/>
          </p:nvPr>
        </p:nvSpPr>
        <p:spPr/>
        <p:txBody>
          <a:bodyPr/>
          <a:p>
            <a:endParaRPr dirty="0" lang="en-US"/>
          </a:p>
        </p:txBody>
      </p:sp>
      <p:sp>
        <p:nvSpPr>
          <p:cNvPr id="1048685" name="Slide Number Placeholder 3"/>
          <p:cNvSpPr>
            <a:spLocks noGrp="1"/>
          </p:cNvSpPr>
          <p:nvPr>
            <p:ph type="sldNum" sz="quarter" idx="10"/>
          </p:nvPr>
        </p:nvSpPr>
        <p:spPr/>
        <p:txBody>
          <a:bodyPr/>
          <a:p>
            <a:fld id="{F7F439ED-1E90-4106-847A-8EF19031FE2F}" type="slidenum">
              <a:rPr lang="en-IN" smtClean="0"/>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45" name="Holder 3"/>
          <p:cNvSpPr>
            <a:spLocks noGrp="1"/>
          </p:cNvSpPr>
          <p:nvPr>
            <p:ph type="body" idx="1"/>
          </p:nvPr>
        </p:nvSpPr>
        <p:spPr>
          <a:xfrm>
            <a:off x="609600" y="1577340"/>
            <a:ext cx="10972800" cy="266700"/>
          </a:xfrm>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9"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1"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2"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4"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5"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7"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1"/>
          </a:xfrm>
          <a:prstGeom prst="rect"/>
          <a:noFill/>
        </p:spPr>
        <p:txBody>
          <a:bodyPr rtlCol="0" wrap="square">
            <a:spAutoFit/>
          </a:bodyPr>
          <a:p>
            <a:r>
              <a:rPr dirty="0" sz="2400" lang="en-US"/>
              <a:t>STUDENT NAME</a:t>
            </a:r>
            <a:r>
              <a:rPr dirty="0" sz="2400" lang="en-US" smtClean="0"/>
              <a:t>: </a:t>
            </a:r>
            <a:r>
              <a:rPr dirty="0" sz="2400" lang="en-US" smtClean="0">
                <a:solidFill>
                  <a:srgbClr val="0070C0"/>
                </a:solidFill>
              </a:rPr>
              <a:t>P</a:t>
            </a:r>
            <a:r>
              <a:rPr dirty="0" sz="2400" lang="en-US" smtClean="0">
                <a:solidFill>
                  <a:srgbClr val="0070C0"/>
                </a:solidFill>
              </a:rPr>
              <a:t>a</a:t>
            </a:r>
            <a:r>
              <a:rPr dirty="0" sz="2400" lang="en-US" smtClean="0">
                <a:solidFill>
                  <a:srgbClr val="0070C0"/>
                </a:solidFill>
              </a:rPr>
              <a:t>v</a:t>
            </a:r>
            <a:r>
              <a:rPr dirty="0" sz="2400" lang="en-US" smtClean="0">
                <a:solidFill>
                  <a:srgbClr val="0070C0"/>
                </a:solidFill>
              </a:rPr>
              <a:t>i</a:t>
            </a:r>
            <a:r>
              <a:rPr dirty="0" sz="2400" lang="en-US" smtClean="0">
                <a:solidFill>
                  <a:srgbClr val="0070C0"/>
                </a:solidFill>
              </a:rPr>
              <a:t>t</a:t>
            </a:r>
            <a:r>
              <a:rPr dirty="0" sz="2400" lang="en-US" smtClean="0">
                <a:solidFill>
                  <a:srgbClr val="0070C0"/>
                </a:solidFill>
              </a:rPr>
              <a:t>h</a:t>
            </a:r>
            <a:r>
              <a:rPr dirty="0" sz="2400" lang="en-US" smtClean="0">
                <a:solidFill>
                  <a:srgbClr val="0070C0"/>
                </a:solidFill>
              </a:rPr>
              <a:t>ra</a:t>
            </a:r>
            <a:r>
              <a:rPr dirty="0" sz="2400" lang="en-US" smtClean="0">
                <a:solidFill>
                  <a:srgbClr val="0070C0"/>
                </a:solidFill>
              </a:rPr>
              <a:t>.</a:t>
            </a:r>
            <a:r>
              <a:rPr dirty="0" sz="2400" lang="en-US" smtClean="0">
                <a:solidFill>
                  <a:srgbClr val="0070C0"/>
                </a:solidFill>
              </a:rPr>
              <a:t>S</a:t>
            </a:r>
            <a:endParaRPr dirty="0" sz="2400" lang="en-US">
              <a:solidFill>
                <a:srgbClr val="0070C0"/>
              </a:solidFill>
            </a:endParaRPr>
          </a:p>
          <a:p>
            <a:r>
              <a:rPr dirty="0" sz="2400" lang="en-US"/>
              <a:t>REGISTER NO</a:t>
            </a:r>
            <a:r>
              <a:rPr dirty="0" sz="2400" lang="en-US" smtClean="0"/>
              <a:t>: </a:t>
            </a:r>
            <a:r>
              <a:rPr dirty="0" sz="2400" lang="en-US" smtClean="0">
                <a:solidFill>
                  <a:srgbClr val="0070C0"/>
                </a:solidFill>
              </a:rPr>
              <a:t>3</a:t>
            </a:r>
            <a:r>
              <a:rPr dirty="0" sz="2400" lang="en-US" smtClean="0">
                <a:solidFill>
                  <a:srgbClr val="0070C0"/>
                </a:solidFill>
              </a:rPr>
              <a:t>1</a:t>
            </a:r>
            <a:r>
              <a:rPr dirty="0" sz="2400" lang="en-US" smtClean="0">
                <a:solidFill>
                  <a:srgbClr val="0070C0"/>
                </a:solidFill>
              </a:rPr>
              <a:t>2</a:t>
            </a:r>
            <a:r>
              <a:rPr dirty="0" sz="2400" lang="en-US" smtClean="0">
                <a:solidFill>
                  <a:srgbClr val="0070C0"/>
                </a:solidFill>
              </a:rPr>
              <a:t>2</a:t>
            </a:r>
            <a:r>
              <a:rPr dirty="0" sz="2400" lang="en-US" smtClean="0">
                <a:solidFill>
                  <a:srgbClr val="0070C0"/>
                </a:solidFill>
              </a:rPr>
              <a:t>2</a:t>
            </a:r>
            <a:r>
              <a:rPr dirty="0" sz="2400" lang="en-US" smtClean="0">
                <a:solidFill>
                  <a:srgbClr val="0070C0"/>
                </a:solidFill>
              </a:rPr>
              <a:t>0</a:t>
            </a:r>
            <a:r>
              <a:rPr dirty="0" sz="2400" lang="en-US" smtClean="0">
                <a:solidFill>
                  <a:srgbClr val="0070C0"/>
                </a:solidFill>
              </a:rPr>
              <a:t>1</a:t>
            </a:r>
            <a:r>
              <a:rPr dirty="0" sz="2400" lang="en-US" smtClean="0">
                <a:solidFill>
                  <a:srgbClr val="0070C0"/>
                </a:solidFill>
              </a:rPr>
              <a:t>0</a:t>
            </a:r>
            <a:r>
              <a:rPr dirty="0" sz="2400" lang="en-US" smtClean="0">
                <a:solidFill>
                  <a:srgbClr val="0070C0"/>
                </a:solidFill>
              </a:rPr>
              <a:t>3</a:t>
            </a:r>
            <a:endParaRPr dirty="0" sz="2400" lang="en-US">
              <a:solidFill>
                <a:srgbClr val="0070C0"/>
              </a:solidFill>
            </a:endParaRPr>
          </a:p>
          <a:p>
            <a:r>
              <a:rPr dirty="0" sz="2400" lang="en-US"/>
              <a:t>DEPARTMENT</a:t>
            </a:r>
            <a:r>
              <a:rPr dirty="0" sz="2400" lang="en-US" smtClean="0"/>
              <a:t>: </a:t>
            </a:r>
            <a:r>
              <a:rPr dirty="0" sz="2400" lang="en-US" smtClean="0">
                <a:solidFill>
                  <a:srgbClr val="0070C0"/>
                </a:solidFill>
              </a:rPr>
              <a:t>B.COM </a:t>
            </a:r>
            <a:r>
              <a:rPr dirty="0" sz="2400" lang="en-US" smtClean="0">
                <a:solidFill>
                  <a:srgbClr val="0070C0"/>
                </a:solidFill>
              </a:rPr>
              <a:t>(</a:t>
            </a:r>
            <a:r>
              <a:rPr dirty="0" sz="2400" lang="en-US" smtClean="0">
                <a:solidFill>
                  <a:srgbClr val="0070C0"/>
                </a:solidFill>
              </a:rPr>
              <a:t>G</a:t>
            </a:r>
            <a:r>
              <a:rPr dirty="0" sz="2400" lang="en-US" smtClean="0">
                <a:solidFill>
                  <a:srgbClr val="0070C0"/>
                </a:solidFill>
              </a:rPr>
              <a:t>e</a:t>
            </a:r>
            <a:r>
              <a:rPr dirty="0" sz="2400" lang="en-US" smtClean="0">
                <a:solidFill>
                  <a:srgbClr val="0070C0"/>
                </a:solidFill>
              </a:rPr>
              <a:t>n</a:t>
            </a:r>
            <a:r>
              <a:rPr dirty="0" sz="2400" lang="en-US" smtClean="0">
                <a:solidFill>
                  <a:srgbClr val="0070C0"/>
                </a:solidFill>
              </a:rPr>
              <a:t>eral</a:t>
            </a:r>
            <a:r>
              <a:rPr dirty="0" sz="2400" lang="en-US" smtClean="0">
                <a:solidFill>
                  <a:srgbClr val="0070C0"/>
                </a:solidFill>
              </a:rPr>
              <a:t>)</a:t>
            </a:r>
            <a:r>
              <a:rPr dirty="0" sz="2400" lang="en-US" smtClean="0">
                <a:solidFill>
                  <a:srgbClr val="0070C0"/>
                </a:solidFill>
              </a:rPr>
              <a:t> </a:t>
            </a:r>
            <a:endParaRPr dirty="0" sz="2400" lang="en-US">
              <a:solidFill>
                <a:srgbClr val="0070C0"/>
              </a:solidFill>
            </a:endParaRPr>
          </a:p>
          <a:p>
            <a:r>
              <a:rPr dirty="0" sz="2400" lang="en-US" smtClean="0"/>
              <a:t>COLLEGE: </a:t>
            </a:r>
            <a:r>
              <a:rPr dirty="0" sz="2400" lang="en-US" smtClean="0">
                <a:solidFill>
                  <a:srgbClr val="0070C0"/>
                </a:solidFill>
              </a:rPr>
              <a:t>S</a:t>
            </a:r>
            <a:r>
              <a:rPr dirty="0" sz="2400" lang="en-US" smtClean="0">
                <a:solidFill>
                  <a:srgbClr val="0070C0"/>
                </a:solidFill>
              </a:rPr>
              <a:t>R</a:t>
            </a:r>
            <a:r>
              <a:rPr dirty="0" sz="2400" lang="en-US" smtClean="0">
                <a:solidFill>
                  <a:srgbClr val="0070C0"/>
                </a:solidFill>
              </a:rPr>
              <a:t>I</a:t>
            </a:r>
            <a:r>
              <a:rPr dirty="0" sz="2400" lang="en-US" smtClean="0">
                <a:solidFill>
                  <a:srgbClr val="0070C0"/>
                </a:solidFill>
              </a:rPr>
              <a:t> </a:t>
            </a:r>
            <a:r>
              <a:rPr dirty="0" sz="2400" lang="en-US" smtClean="0">
                <a:solidFill>
                  <a:srgbClr val="0070C0"/>
                </a:solidFill>
              </a:rPr>
              <a:t>B</a:t>
            </a:r>
            <a:r>
              <a:rPr dirty="0" sz="2400" lang="en-US" smtClean="0">
                <a:solidFill>
                  <a:srgbClr val="0070C0"/>
                </a:solidFill>
              </a:rPr>
              <a:t>A</a:t>
            </a:r>
            <a:r>
              <a:rPr dirty="0" sz="2400" lang="en-US" smtClean="0">
                <a:solidFill>
                  <a:srgbClr val="0070C0"/>
                </a:solidFill>
              </a:rPr>
              <a:t>L</a:t>
            </a:r>
            <a:r>
              <a:rPr dirty="0" sz="2400" lang="en-US" smtClean="0">
                <a:solidFill>
                  <a:srgbClr val="0070C0"/>
                </a:solidFill>
              </a:rPr>
              <a:t>A</a:t>
            </a:r>
            <a:r>
              <a:rPr dirty="0" sz="2400" lang="en-US" smtClean="0">
                <a:solidFill>
                  <a:srgbClr val="0070C0"/>
                </a:solidFill>
              </a:rPr>
              <a:t>JI </a:t>
            </a:r>
            <a:r>
              <a:rPr dirty="0" sz="2400" lang="en-US" smtClean="0">
                <a:solidFill>
                  <a:srgbClr val="0070C0"/>
                </a:solidFill>
              </a:rPr>
              <a:t>A</a:t>
            </a:r>
            <a:r>
              <a:rPr dirty="0" sz="2400" lang="en-US" smtClean="0">
                <a:solidFill>
                  <a:srgbClr val="0070C0"/>
                </a:solidFill>
              </a:rPr>
              <a:t>R</a:t>
            </a:r>
            <a:r>
              <a:rPr dirty="0" sz="2400" lang="en-US" smtClean="0">
                <a:solidFill>
                  <a:srgbClr val="0070C0"/>
                </a:solidFill>
              </a:rPr>
              <a:t>T</a:t>
            </a:r>
            <a:r>
              <a:rPr dirty="0" sz="2400" lang="en-US" smtClean="0">
                <a:solidFill>
                  <a:srgbClr val="0070C0"/>
                </a:solidFill>
              </a:rPr>
              <a:t>S </a:t>
            </a:r>
            <a:r>
              <a:rPr dirty="0" sz="2400" lang="en-US" smtClean="0">
                <a:solidFill>
                  <a:srgbClr val="0070C0"/>
                </a:solidFill>
              </a:rPr>
              <a:t>AND </a:t>
            </a:r>
            <a:r>
              <a:rPr dirty="0" sz="2400" lang="en-US" smtClean="0">
                <a:solidFill>
                  <a:srgbClr val="0070C0"/>
                </a:solidFill>
              </a:rPr>
              <a:t>SCIENCE </a:t>
            </a:r>
            <a:r>
              <a:rPr dirty="0" sz="2400" lang="en-US" smtClean="0">
                <a:solidFill>
                  <a:srgbClr val="0070C0"/>
                </a:solidFill>
              </a:rPr>
              <a:t>C</a:t>
            </a:r>
            <a:r>
              <a:rPr dirty="0" sz="2400" lang="en-US" smtClean="0">
                <a:solidFill>
                  <a:srgbClr val="0070C0"/>
                </a:solidFill>
              </a:rPr>
              <a:t>O</a:t>
            </a:r>
            <a:r>
              <a:rPr dirty="0" sz="2400" lang="en-US" smtClean="0">
                <a:solidFill>
                  <a:srgbClr val="0070C0"/>
                </a:solidFill>
              </a:rPr>
              <a:t>L</a:t>
            </a:r>
            <a:r>
              <a:rPr dirty="0" sz="2400" lang="en-US" smtClean="0">
                <a:solidFill>
                  <a:srgbClr val="0070C0"/>
                </a:solidFill>
              </a:rPr>
              <a:t>L</a:t>
            </a:r>
            <a:r>
              <a:rPr dirty="0" sz="2400" lang="en-US" smtClean="0">
                <a:solidFill>
                  <a:srgbClr val="0070C0"/>
                </a:solidFill>
              </a:rPr>
              <a:t>EGE </a:t>
            </a:r>
            <a:endParaRPr dirty="0" sz="2400" lang="en-US">
              <a:solidFill>
                <a:srgbClr val="0070C0"/>
              </a:solidFill>
            </a:endParaRP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Text Placeholder 2"/>
          <p:cNvSpPr>
            <a:spLocks noGrp="1"/>
          </p:cNvSpPr>
          <p:nvPr>
            <p:ph type="body" idx="1"/>
          </p:nvPr>
        </p:nvSpPr>
        <p:spPr>
          <a:xfrm>
            <a:off x="609600" y="1577340"/>
            <a:ext cx="10972800" cy="5334000"/>
          </a:xfrm>
        </p:spPr>
        <p:txBody>
          <a:bodyPr/>
          <a:p>
            <a:pPr indent="-285750" marL="285750">
              <a:buFont typeface="Wingdings" panose="05000000000000000000" pitchFamily="2" charset="2"/>
              <a:buChar char="Ø"/>
            </a:pPr>
            <a:r>
              <a:rPr dirty="0" lang="en-US" smtClean="0">
                <a:solidFill>
                  <a:srgbClr val="C00000"/>
                </a:solidFill>
              </a:rPr>
              <a:t>1) DATA COLLECTION</a:t>
            </a:r>
          </a:p>
          <a:p>
            <a:pPr indent="-285750" marL="285750">
              <a:buFont typeface="Arial" panose="020B0604020202020204" pitchFamily="34" charset="0"/>
              <a:buChar char="•"/>
            </a:pPr>
            <a:r>
              <a:rPr dirty="0" lang="en-US" smtClean="0">
                <a:solidFill>
                  <a:schemeClr val="tx1"/>
                </a:solidFill>
              </a:rPr>
              <a:t>The data has been collected through Edunet dash board.</a:t>
            </a:r>
          </a:p>
          <a:p>
            <a:pPr indent="-285750" marL="285750">
              <a:buFont typeface="Wingdings" panose="05000000000000000000" pitchFamily="2" charset="2"/>
              <a:buChar char="Ø"/>
            </a:pPr>
            <a:endParaRPr dirty="0" lang="en-US" smtClean="0">
              <a:solidFill>
                <a:schemeClr val="tx1"/>
              </a:solidFill>
            </a:endParaRPr>
          </a:p>
          <a:p>
            <a:pPr indent="-285750" marL="285750">
              <a:buFont typeface="Wingdings" panose="05000000000000000000" pitchFamily="2" charset="2"/>
              <a:buChar char="Ø"/>
            </a:pPr>
            <a:r>
              <a:rPr dirty="0" lang="en-US" smtClean="0">
                <a:solidFill>
                  <a:srgbClr val="C00000"/>
                </a:solidFill>
              </a:rPr>
              <a:t>2) FEATURE COLLECTION</a:t>
            </a:r>
          </a:p>
          <a:p>
            <a:pPr indent="-285750" marL="285750">
              <a:buFont typeface="Arial" panose="020B0604020202020204" pitchFamily="34" charset="0"/>
              <a:buChar char="•"/>
            </a:pPr>
            <a:r>
              <a:rPr dirty="0" lang="en-US" smtClean="0">
                <a:solidFill>
                  <a:schemeClr val="tx1"/>
                </a:solidFill>
              </a:rPr>
              <a:t>The listed 10 features were taken for the analyses of data.</a:t>
            </a:r>
          </a:p>
          <a:p>
            <a:endParaRPr dirty="0" lang="en-US">
              <a:solidFill>
                <a:schemeClr val="tx1"/>
              </a:solidFill>
            </a:endParaRPr>
          </a:p>
          <a:p>
            <a:pPr indent="-285750" marL="285750">
              <a:buFont typeface="Wingdings" panose="05000000000000000000" pitchFamily="2" charset="2"/>
              <a:buChar char="Ø"/>
            </a:pPr>
            <a:r>
              <a:rPr dirty="0" lang="en-US" smtClean="0">
                <a:solidFill>
                  <a:srgbClr val="C00000"/>
                </a:solidFill>
              </a:rPr>
              <a:t>3) DATA CLEANING</a:t>
            </a:r>
          </a:p>
          <a:p>
            <a:pPr indent="-285750" marL="285750">
              <a:buFont typeface="Arial" panose="020B0604020202020204" pitchFamily="34" charset="0"/>
              <a:buChar char="•"/>
            </a:pPr>
            <a:r>
              <a:rPr dirty="0" lang="en-US" smtClean="0">
                <a:solidFill>
                  <a:schemeClr val="tx1"/>
                </a:solidFill>
              </a:rPr>
              <a:t>Identifying the missing values.</a:t>
            </a:r>
          </a:p>
          <a:p>
            <a:pPr indent="-285750" marL="285750">
              <a:buFont typeface="Arial" panose="020B0604020202020204" pitchFamily="34" charset="0"/>
              <a:buChar char="•"/>
            </a:pPr>
            <a:r>
              <a:rPr dirty="0" lang="en-US" smtClean="0">
                <a:solidFill>
                  <a:schemeClr val="tx1"/>
                </a:solidFill>
              </a:rPr>
              <a:t>Filtering of those missing values.</a:t>
            </a:r>
          </a:p>
          <a:p>
            <a:endParaRPr dirty="0" lang="en-US">
              <a:solidFill>
                <a:schemeClr val="tx1"/>
              </a:solidFill>
            </a:endParaRPr>
          </a:p>
          <a:p>
            <a:pPr indent="-285750" marL="285750">
              <a:buFont typeface="Wingdings" panose="05000000000000000000" pitchFamily="2" charset="2"/>
              <a:buChar char="Ø"/>
            </a:pPr>
            <a:r>
              <a:rPr dirty="0" lang="en-US" smtClean="0">
                <a:solidFill>
                  <a:srgbClr val="C00000"/>
                </a:solidFill>
              </a:rPr>
              <a:t>4)CALCULATION OF PERFORMANCE LEVEL</a:t>
            </a:r>
          </a:p>
          <a:p>
            <a:pPr indent="-285750" marL="285750">
              <a:buFont typeface="Arial" panose="020B0604020202020204" pitchFamily="34" charset="0"/>
              <a:buChar char="•"/>
            </a:pPr>
            <a:r>
              <a:rPr dirty="0" lang="en-US" smtClean="0">
                <a:solidFill>
                  <a:schemeClr val="tx1"/>
                </a:solidFill>
              </a:rPr>
              <a:t>By considering the current employee rating, I found the performance level using the formula.</a:t>
            </a:r>
          </a:p>
          <a:p>
            <a:endParaRPr dirty="0" lang="en-US">
              <a:solidFill>
                <a:schemeClr val="tx1"/>
              </a:solidFill>
            </a:endParaRPr>
          </a:p>
          <a:p>
            <a:pPr indent="-285750" marL="285750">
              <a:buFont typeface="Wingdings" panose="05000000000000000000" pitchFamily="2" charset="2"/>
              <a:buChar char="Ø"/>
            </a:pPr>
            <a:r>
              <a:rPr dirty="0" lang="en-US" smtClean="0">
                <a:solidFill>
                  <a:srgbClr val="C00000"/>
                </a:solidFill>
              </a:rPr>
              <a:t>5)SUMMARY OF PIVOT LEVEL</a:t>
            </a:r>
          </a:p>
          <a:p>
            <a:pPr indent="-285750" marL="285750">
              <a:buFont typeface="Arial" panose="020B0604020202020204" pitchFamily="34" charset="0"/>
              <a:buChar char="•"/>
            </a:pPr>
            <a:r>
              <a:rPr dirty="0" lang="en-US" smtClean="0">
                <a:solidFill>
                  <a:schemeClr val="tx1"/>
                </a:solidFill>
              </a:rPr>
              <a:t>Segregating od certain features to rows, columns, heading and so on.</a:t>
            </a:r>
          </a:p>
          <a:p>
            <a:endParaRPr dirty="0" lang="en-US">
              <a:solidFill>
                <a:schemeClr val="tx1"/>
              </a:solidFill>
            </a:endParaRPr>
          </a:p>
          <a:p>
            <a:pPr indent="-285750" marL="285750">
              <a:buFont typeface="Wingdings" panose="05000000000000000000" pitchFamily="2" charset="2"/>
              <a:buChar char="Ø"/>
            </a:pPr>
            <a:r>
              <a:rPr dirty="0" lang="en-US" smtClean="0">
                <a:solidFill>
                  <a:srgbClr val="C00000"/>
                </a:solidFill>
              </a:rPr>
              <a:t>6)VISUALIZATION:</a:t>
            </a:r>
          </a:p>
          <a:p>
            <a:pPr indent="-285750" marL="285750">
              <a:buFont typeface="Arial" panose="020B0604020202020204" pitchFamily="34" charset="0"/>
              <a:buChar char="•"/>
            </a:pPr>
            <a:r>
              <a:rPr dirty="0" lang="en-US" smtClean="0">
                <a:solidFill>
                  <a:schemeClr val="tx1"/>
                </a:solidFill>
              </a:rPr>
              <a:t>Once completed with pivot table, created the graph for precise visualization.</a:t>
            </a:r>
          </a:p>
          <a:p>
            <a:endParaRPr dirty="0" lang="en-US" smtClean="0">
              <a:solidFill>
                <a:schemeClr val="tx1"/>
              </a:solidFill>
            </a:endParaRPr>
          </a:p>
          <a:p>
            <a:endParaRPr dirty="0" lang="en-US">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Text Placeholder 1"/>
          <p:cNvSpPr>
            <a:spLocks noGrp="1"/>
          </p:cNvSpPr>
          <p:nvPr>
            <p:ph type="body" idx="1"/>
          </p:nvPr>
        </p:nvSpPr>
        <p:spPr>
          <a:xfrm>
            <a:off x="609600" y="1577340"/>
            <a:ext cx="10972800" cy="800101"/>
          </a:xfrm>
        </p:spPr>
        <p:txBody>
          <a:bodyPr/>
          <a:p>
            <a:r>
              <a:rPr dirty="0" lang="en-US" smtClean="0">
                <a:latin typeface="Times New Roman" panose="02020603050405020304" pitchFamily="18" charset="0"/>
                <a:cs typeface="Times New Roman" panose="02020603050405020304" pitchFamily="18" charset="0"/>
              </a:rPr>
              <a:t>FORMULAS:</a:t>
            </a:r>
          </a:p>
          <a:p>
            <a:endParaRPr dirty="0" lang="en-US" smtClean="0">
              <a:latin typeface="Times New Roman" panose="02020603050405020304" pitchFamily="18" charset="0"/>
              <a:cs typeface="Times New Roman" panose="02020603050405020304" pitchFamily="18" charset="0"/>
            </a:endParaRPr>
          </a:p>
          <a:p>
            <a:r>
              <a:rPr dirty="0" lang="en-US">
                <a:latin typeface="Times New Roman" panose="02020603050405020304" pitchFamily="18" charset="0"/>
                <a:cs typeface="Times New Roman" panose="02020603050405020304" pitchFamily="18" charset="0"/>
              </a:rPr>
              <a:t>                =IF(AND(Z8&gt;=5),"VERY HIGH",IF(AND(Z8&gt;=4),"HIGH",IF(AND(Z8&gt;=3),"MED","LOW")))</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2183830" y="2605405"/>
          <a:ext cx="5780791" cy="27523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7"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 Placeholder 2"/>
          <p:cNvSpPr>
            <a:spLocks noGrp="1"/>
          </p:cNvSpPr>
          <p:nvPr>
            <p:ph type="body" idx="1"/>
          </p:nvPr>
        </p:nvSpPr>
        <p:spPr>
          <a:xfrm>
            <a:off x="609600" y="1577340"/>
            <a:ext cx="10744200" cy="4267200"/>
          </a:xfrm>
        </p:spPr>
        <p:txBody>
          <a:bodyPr/>
          <a:p>
            <a:r>
              <a:rPr dirty="0" sz="2400" lang="en-US">
                <a:latin typeface="Times New Roman" panose="02020603050405020304" pitchFamily="18" charset="0"/>
                <a:cs typeface="Times New Roman" panose="02020603050405020304" pitchFamily="18" charset="0"/>
              </a:rPr>
              <a:t>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591168" y="2895600"/>
            <a:ext cx="2762250" cy="325755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Rectangle 1"/>
          <p:cNvSpPr>
            <a:spLocks noGrp="1" noChangeArrowheads="1"/>
          </p:cNvSpPr>
          <p:nvPr>
            <p:ph type="body" idx="1"/>
          </p:nvPr>
        </p:nvSpPr>
        <p:spPr bwMode="auto">
          <a:xfrm>
            <a:off x="304799" y="1301065"/>
            <a:ext cx="9648443" cy="50698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Lack of a standardized performance evaluation process leading to inconsistencies in performance assessments.</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Insufficient metrics and tools to effectively measure and analyze employee performance.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Limited feedback mechanisms causing delays in identifying and addressing performance issues.</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Challenges in aligning individual performance goals with organizational objectives.</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Difficulty in identifying training needs and career development opportunities for employees.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60" name="TextBox 10"/>
          <p:cNvSpPr txBox="1"/>
          <p:nvPr/>
        </p:nvSpPr>
        <p:spPr>
          <a:xfrm>
            <a:off x="676274" y="1552635"/>
            <a:ext cx="9382125" cy="6847840"/>
          </a:xfrm>
          <a:prstGeom prst="rect"/>
          <a:noFill/>
        </p:spPr>
        <p:txBody>
          <a:bodyPr rtlCol="0" wrap="square">
            <a:spAutoFit/>
          </a:bodyPr>
          <a:p>
            <a:pPr eaLnBrk="0" fontAlgn="base" hangingPunct="0" indent="-342900" lvl="0" marL="342900">
              <a:spcBef>
                <a:spcPct val="0"/>
              </a:spcBef>
              <a:spcAft>
                <a:spcPct val="0"/>
              </a:spcAft>
              <a:buFont typeface="Arial" panose="020B0604020202020204" pitchFamily="34" charset="0"/>
              <a:buChar char="•"/>
            </a:pPr>
            <a:r>
              <a:rPr altLang="en-US" b="1" dirty="0" sz="2400" lang="en-US">
                <a:latin typeface="Times New Roman" panose="02020603050405020304" pitchFamily="18" charset="0"/>
                <a:cs typeface="Times New Roman" panose="02020603050405020304" pitchFamily="18" charset="0"/>
              </a:rPr>
              <a:t>Purpose:</a:t>
            </a:r>
            <a:r>
              <a:rPr altLang="en-US" dirty="0" sz="2400" lang="en-US">
                <a:latin typeface="Times New Roman" panose="02020603050405020304" pitchFamily="18" charset="0"/>
                <a:cs typeface="Times New Roman" panose="02020603050405020304" pitchFamily="18" charset="0"/>
              </a:rPr>
              <a:t> Evaluate and improve employee performance to align with organizational goals</a:t>
            </a:r>
            <a:r>
              <a:rPr altLang="en-US" dirty="0" sz="2400" lang="en-US" smtClean="0">
                <a:latin typeface="Times New Roman" panose="02020603050405020304" pitchFamily="18" charset="0"/>
                <a:cs typeface="Times New Roman" panose="02020603050405020304" pitchFamily="18" charset="0"/>
              </a:rPr>
              <a:t>.</a:t>
            </a:r>
          </a:p>
          <a:p>
            <a:pPr eaLnBrk="0" fontAlgn="base" hangingPunct="0" lvl="0">
              <a:spcBef>
                <a:spcPct val="0"/>
              </a:spcBef>
              <a:spcAft>
                <a:spcPct val="0"/>
              </a:spcAft>
            </a:pPr>
            <a:endParaRPr altLang="en-US" dirty="0" sz="2400" lang="en-US">
              <a:latin typeface="Times New Roman" panose="02020603050405020304" pitchFamily="18" charset="0"/>
              <a:cs typeface="Times New Roman" panose="02020603050405020304" pitchFamily="18" charset="0"/>
            </a:endParaRPr>
          </a:p>
          <a:p>
            <a:pPr eaLnBrk="0" fontAlgn="base" hangingPunct="0" indent="-342900" lvl="0" marL="342900">
              <a:spcBef>
                <a:spcPct val="0"/>
              </a:spcBef>
              <a:spcAft>
                <a:spcPct val="0"/>
              </a:spcAft>
              <a:buFont typeface="Arial" panose="020B0604020202020204" pitchFamily="34" charset="0"/>
              <a:buChar char="•"/>
            </a:pPr>
            <a:r>
              <a:rPr altLang="en-US" b="1" dirty="0" sz="2400" lang="en-US" smtClean="0">
                <a:latin typeface="Times New Roman" panose="02020603050405020304" pitchFamily="18" charset="0"/>
                <a:cs typeface="Times New Roman" panose="02020603050405020304" pitchFamily="18" charset="0"/>
              </a:rPr>
              <a:t>Objectives: </a:t>
            </a:r>
            <a:r>
              <a:rPr altLang="en-US" dirty="0" sz="2400" lang="en-US" smtClean="0">
                <a:latin typeface="Times New Roman" panose="02020603050405020304" pitchFamily="18" charset="0"/>
                <a:cs typeface="Times New Roman" panose="02020603050405020304" pitchFamily="18" charset="0"/>
              </a:rPr>
              <a:t>Assess </a:t>
            </a:r>
            <a:r>
              <a:rPr altLang="en-US" dirty="0" sz="2400" lang="en-US">
                <a:latin typeface="Times New Roman" panose="02020603050405020304" pitchFamily="18" charset="0"/>
                <a:cs typeface="Times New Roman" panose="02020603050405020304" pitchFamily="18" charset="0"/>
              </a:rPr>
              <a:t>individual </a:t>
            </a:r>
            <a:r>
              <a:rPr altLang="en-US" dirty="0" sz="2400" lang="en-US" smtClean="0">
                <a:latin typeface="Times New Roman" panose="02020603050405020304" pitchFamily="18" charset="0"/>
                <a:cs typeface="Times New Roman" panose="02020603050405020304" pitchFamily="18" charset="0"/>
              </a:rPr>
              <a:t>performance, identify </a:t>
            </a:r>
            <a:r>
              <a:rPr altLang="en-US" dirty="0" sz="2400" lang="en-US">
                <a:latin typeface="Times New Roman" panose="02020603050405020304" pitchFamily="18" charset="0"/>
                <a:cs typeface="Times New Roman" panose="02020603050405020304" pitchFamily="18" charset="0"/>
              </a:rPr>
              <a:t>strengths and areas for </a:t>
            </a:r>
            <a:r>
              <a:rPr altLang="en-US" dirty="0" sz="2400" lang="en-US" smtClean="0">
                <a:latin typeface="Times New Roman" panose="02020603050405020304" pitchFamily="18" charset="0"/>
                <a:cs typeface="Times New Roman" panose="02020603050405020304" pitchFamily="18" charset="0"/>
              </a:rPr>
              <a:t>improvement, align </a:t>
            </a:r>
            <a:r>
              <a:rPr altLang="en-US" dirty="0" sz="2400" lang="en-US">
                <a:latin typeface="Times New Roman" panose="02020603050405020304" pitchFamily="18" charset="0"/>
                <a:cs typeface="Times New Roman" panose="02020603050405020304" pitchFamily="18" charset="0"/>
              </a:rPr>
              <a:t>performance with organizational </a:t>
            </a:r>
            <a:r>
              <a:rPr altLang="en-US" dirty="0" sz="2400" lang="en-US" smtClean="0">
                <a:latin typeface="Times New Roman" panose="02020603050405020304" pitchFamily="18" charset="0"/>
                <a:cs typeface="Times New Roman" panose="02020603050405020304" pitchFamily="18" charset="0"/>
              </a:rPr>
              <a:t>goals, enhance </a:t>
            </a:r>
            <a:r>
              <a:rPr altLang="en-US" dirty="0" sz="2400" lang="en-US">
                <a:latin typeface="Times New Roman" panose="02020603050405020304" pitchFamily="18" charset="0"/>
                <a:cs typeface="Times New Roman" panose="02020603050405020304" pitchFamily="18" charset="0"/>
              </a:rPr>
              <a:t>employee </a:t>
            </a:r>
            <a:r>
              <a:rPr altLang="en-US" dirty="0" sz="2400" lang="en-US" smtClean="0">
                <a:latin typeface="Times New Roman" panose="02020603050405020304" pitchFamily="18" charset="0"/>
                <a:cs typeface="Times New Roman" panose="02020603050405020304" pitchFamily="18" charset="0"/>
              </a:rPr>
              <a:t>development, support </a:t>
            </a:r>
            <a:r>
              <a:rPr altLang="en-US" dirty="0" sz="2400" lang="en-US">
                <a:latin typeface="Times New Roman" panose="02020603050405020304" pitchFamily="18" charset="0"/>
                <a:cs typeface="Times New Roman" panose="02020603050405020304" pitchFamily="18" charset="0"/>
              </a:rPr>
              <a:t>informed HR </a:t>
            </a:r>
            <a:r>
              <a:rPr altLang="en-US" dirty="0" sz="2400" lang="en-US" smtClean="0">
                <a:latin typeface="Times New Roman" panose="02020603050405020304" pitchFamily="18" charset="0"/>
                <a:cs typeface="Times New Roman" panose="02020603050405020304" pitchFamily="18" charset="0"/>
              </a:rPr>
              <a:t>decisions.</a:t>
            </a:r>
          </a:p>
          <a:p>
            <a:pPr eaLnBrk="0" fontAlgn="base" hangingPunct="0" lvl="0">
              <a:spcBef>
                <a:spcPct val="0"/>
              </a:spcBef>
              <a:spcAft>
                <a:spcPct val="0"/>
              </a:spcAft>
            </a:pPr>
            <a:endParaRPr altLang="en-US" dirty="0" sz="2400" lang="en-US" smtClean="0">
              <a:latin typeface="Times New Roman" panose="02020603050405020304" pitchFamily="18" charset="0"/>
              <a:cs typeface="Times New Roman" panose="02020603050405020304" pitchFamily="18" charset="0"/>
            </a:endParaRPr>
          </a:p>
          <a:p>
            <a:pPr eaLnBrk="0" fontAlgn="base" hangingPunct="0" indent="-342900" lvl="0" marL="342900">
              <a:spcBef>
                <a:spcPct val="0"/>
              </a:spcBef>
              <a:spcAft>
                <a:spcPct val="0"/>
              </a:spcAft>
              <a:buFont typeface="Arial" panose="020B0604020202020204" pitchFamily="34" charset="0"/>
              <a:buChar char="•"/>
            </a:pPr>
            <a:r>
              <a:rPr b="1" dirty="0" sz="2400" lang="en-US" smtClean="0">
                <a:latin typeface="Times New Roman" panose="02020603050405020304" pitchFamily="18" charset="0"/>
                <a:cs typeface="Times New Roman" panose="02020603050405020304" pitchFamily="18" charset="0"/>
              </a:rPr>
              <a:t>Benefits: </a:t>
            </a:r>
            <a:r>
              <a:rPr dirty="0" sz="2400" lang="en-US" smtClean="0">
                <a:latin typeface="Times New Roman" panose="02020603050405020304" pitchFamily="18" charset="0"/>
                <a:cs typeface="Times New Roman" panose="02020603050405020304" pitchFamily="18" charset="0"/>
              </a:rPr>
              <a:t>Improved </a:t>
            </a:r>
            <a:r>
              <a:rPr dirty="0" sz="2400" lang="en-US">
                <a:latin typeface="Times New Roman" panose="02020603050405020304" pitchFamily="18" charset="0"/>
                <a:cs typeface="Times New Roman" panose="02020603050405020304" pitchFamily="18" charset="0"/>
              </a:rPr>
              <a:t>overall </a:t>
            </a:r>
            <a:r>
              <a:rPr dirty="0" sz="2400" lang="en-US" smtClean="0">
                <a:latin typeface="Times New Roman" panose="02020603050405020304" pitchFamily="18" charset="0"/>
                <a:cs typeface="Times New Roman" panose="02020603050405020304" pitchFamily="18" charset="0"/>
              </a:rPr>
              <a:t>performance, enhanced </a:t>
            </a:r>
            <a:r>
              <a:rPr dirty="0" sz="2400" lang="en-US">
                <a:latin typeface="Times New Roman" panose="02020603050405020304" pitchFamily="18" charset="0"/>
                <a:cs typeface="Times New Roman" panose="02020603050405020304" pitchFamily="18" charset="0"/>
              </a:rPr>
              <a:t>employee </a:t>
            </a:r>
            <a:endParaRPr dirty="0" sz="2400" lang="en-US" smtClean="0">
              <a:latin typeface="Times New Roman" panose="02020603050405020304" pitchFamily="18" charset="0"/>
              <a:cs typeface="Times New Roman" panose="02020603050405020304" pitchFamily="18" charset="0"/>
            </a:endParaRPr>
          </a:p>
          <a:p>
            <a:pPr eaLnBrk="0" fontAlgn="base" hangingPunct="0" lvl="0">
              <a:spcBef>
                <a:spcPct val="0"/>
              </a:spcBef>
              <a:spcAft>
                <a:spcPct val="0"/>
              </a:spcAft>
            </a:pPr>
            <a:r>
              <a:rPr dirty="0" sz="2400" lang="en-US" smtClean="0">
                <a:latin typeface="Times New Roman" panose="02020603050405020304" pitchFamily="18" charset="0"/>
                <a:cs typeface="Times New Roman" panose="02020603050405020304" pitchFamily="18" charset="0"/>
              </a:rPr>
              <a:t>development </a:t>
            </a:r>
            <a:r>
              <a:rPr dirty="0" sz="2400" lang="en-US">
                <a:latin typeface="Times New Roman" panose="02020603050405020304" pitchFamily="18" charset="0"/>
                <a:cs typeface="Times New Roman" panose="02020603050405020304" pitchFamily="18" charset="0"/>
              </a:rPr>
              <a:t>and career </a:t>
            </a:r>
            <a:r>
              <a:rPr dirty="0" sz="2400" lang="en-US" smtClean="0">
                <a:latin typeface="Times New Roman" panose="02020603050405020304" pitchFamily="18" charset="0"/>
                <a:cs typeface="Times New Roman" panose="02020603050405020304" pitchFamily="18" charset="0"/>
              </a:rPr>
              <a:t>growth, informed </a:t>
            </a:r>
            <a:r>
              <a:rPr dirty="0" sz="2400" lang="en-US">
                <a:latin typeface="Times New Roman" panose="02020603050405020304" pitchFamily="18" charset="0"/>
                <a:cs typeface="Times New Roman" panose="02020603050405020304" pitchFamily="18" charset="0"/>
              </a:rPr>
              <a:t>HR decisions on promotions and </a:t>
            </a:r>
            <a:r>
              <a:rPr dirty="0" sz="2400" lang="en-US" smtClean="0">
                <a:latin typeface="Times New Roman" panose="02020603050405020304" pitchFamily="18" charset="0"/>
                <a:cs typeface="Times New Roman" panose="02020603050405020304" pitchFamily="18" charset="0"/>
              </a:rPr>
              <a:t>compensation, increased </a:t>
            </a:r>
            <a:r>
              <a:rPr dirty="0" sz="2400" lang="en-US">
                <a:latin typeface="Times New Roman" panose="02020603050405020304" pitchFamily="18" charset="0"/>
                <a:cs typeface="Times New Roman" panose="02020603050405020304" pitchFamily="18" charset="0"/>
              </a:rPr>
              <a:t>employee engagement and </a:t>
            </a:r>
            <a:r>
              <a:rPr dirty="0" sz="2400" lang="en-US" smtClean="0">
                <a:latin typeface="Times New Roman" panose="02020603050405020304" pitchFamily="18" charset="0"/>
                <a:cs typeface="Times New Roman" panose="02020603050405020304" pitchFamily="18" charset="0"/>
              </a:rPr>
              <a:t>motivation.</a:t>
            </a:r>
            <a:endParaRPr b="1" dirty="0" sz="2400" lang="en-US">
              <a:latin typeface="Times New Roman" panose="02020603050405020304" pitchFamily="18" charset="0"/>
              <a:cs typeface="Times New Roman" panose="02020603050405020304" pitchFamily="18" charset="0"/>
            </a:endParaRPr>
          </a:p>
          <a:p>
            <a:pPr eaLnBrk="0" fontAlgn="base" hangingPunct="0" lvl="0">
              <a:spcBef>
                <a:spcPct val="0"/>
              </a:spcBef>
              <a:spcAft>
                <a:spcPct val="0"/>
              </a:spcAft>
            </a:pPr>
            <a:endParaRPr b="1" dirty="0" sz="2400" lang="en-US" smtClean="0"/>
          </a:p>
          <a:p>
            <a:pPr eaLnBrk="0" fontAlgn="base" hangingPunct="0" indent="-342900" lvl="0" marL="342900">
              <a:spcBef>
                <a:spcPct val="0"/>
              </a:spcBef>
              <a:spcAft>
                <a:spcPct val="0"/>
              </a:spcAft>
              <a:buFont typeface="Arial" panose="020B0604020202020204" pitchFamily="34" charset="0"/>
              <a:buChar char="•"/>
            </a:pPr>
            <a:r>
              <a:rPr b="1" dirty="0" sz="2400" lang="en-US" smtClean="0"/>
              <a:t>Challenges:</a:t>
            </a:r>
            <a:r>
              <a:rPr dirty="0" sz="2400" lang="en-US" smtClean="0"/>
              <a:t> Ensuring </a:t>
            </a:r>
            <a:r>
              <a:rPr dirty="0" sz="2400" lang="en-US"/>
              <a:t>objectivity and reducing </a:t>
            </a:r>
            <a:r>
              <a:rPr dirty="0" sz="2400" lang="en-US" smtClean="0"/>
              <a:t>bias, accurate </a:t>
            </a:r>
            <a:r>
              <a:rPr dirty="0" sz="2400" lang="en-US"/>
              <a:t>and comprehensive data </a:t>
            </a:r>
            <a:r>
              <a:rPr dirty="0" sz="2400" lang="en-US" smtClean="0"/>
              <a:t>collection, managing </a:t>
            </a:r>
            <a:r>
              <a:rPr dirty="0" sz="2400" lang="en-US"/>
              <a:t>employee resistance to feedback.</a:t>
            </a:r>
          </a:p>
          <a:p>
            <a:pPr eaLnBrk="0" fontAlgn="base" hangingPunct="0" lvl="0">
              <a:spcBef>
                <a:spcPct val="0"/>
              </a:spcBef>
              <a:spcAft>
                <a:spcPct val="0"/>
              </a:spcAft>
            </a:pPr>
            <a:endParaRPr dirty="0" sz="2400" lang="en-US">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5"/>
          <p:cNvSpPr txBox="1">
            <a:spLocks noGrp="1"/>
          </p:cNvSpPr>
          <p:nvPr>
            <p:ph type="title"/>
          </p:nvPr>
        </p:nvSpPr>
        <p:spPr>
          <a:xfrm>
            <a:off x="755332" y="385444"/>
            <a:ext cx="10681335" cy="4991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dirty="0" sz="3200"/>
          </a:p>
        </p:txBody>
      </p:sp>
      <p:sp>
        <p:nvSpPr>
          <p:cNvPr id="1048665" name="Text Placeholder 6"/>
          <p:cNvSpPr>
            <a:spLocks noGrp="1"/>
          </p:cNvSpPr>
          <p:nvPr>
            <p:ph type="body" idx="1"/>
          </p:nvPr>
        </p:nvSpPr>
        <p:spPr>
          <a:xfrm>
            <a:off x="609600" y="1577340"/>
            <a:ext cx="10972800" cy="3771900"/>
          </a:xfrm>
        </p:spPr>
        <p:txBody>
          <a:bodyPr/>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Employees</a:t>
            </a:r>
          </a:p>
          <a:p>
            <a:pPr indent="-285750" marL="285750">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Executives/Senior Leadership</a:t>
            </a:r>
          </a:p>
          <a:p>
            <a:pPr indent="-285750" marL="285750">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HR Department</a:t>
            </a:r>
          </a:p>
          <a:p>
            <a:pPr indent="-285750" marL="285750">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Managers/Supervisors </a:t>
            </a:r>
          </a:p>
          <a:p>
            <a:pPr indent="-285750" marL="285750">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Training </a:t>
            </a:r>
            <a:r>
              <a:rPr dirty="0" sz="2800" lang="en-US">
                <a:latin typeface="Times New Roman" panose="02020603050405020304" pitchFamily="18" charset="0"/>
                <a:cs typeface="Times New Roman" panose="02020603050405020304" pitchFamily="18" charset="0"/>
              </a:rPr>
              <a:t>and Development </a:t>
            </a:r>
            <a:r>
              <a:rPr dirty="0" sz="2800" lang="en-US" smtClean="0">
                <a:latin typeface="Times New Roman" panose="02020603050405020304" pitchFamily="18" charset="0"/>
                <a:cs typeface="Times New Roman" panose="02020603050405020304" pitchFamily="18" charset="0"/>
              </a:rPr>
              <a:t>Teams</a:t>
            </a:r>
            <a:endParaRPr dirty="0" sz="2800" lang="en-US">
              <a:latin typeface="Times New Roman" panose="02020603050405020304" pitchFamily="18" charset="0"/>
              <a:cs typeface="Times New Roman" panose="02020603050405020304" pitchFamily="18" charset="0"/>
            </a:endParaRPr>
          </a:p>
        </p:txBody>
      </p:sp>
      <p:sp>
        <p:nvSpPr>
          <p:cNvPr id="1048666"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0" name="object 6"/>
          <p:cNvSpPr txBox="1">
            <a:spLocks noGrp="1"/>
          </p:cNvSpPr>
          <p:nvPr>
            <p:ph type="title"/>
          </p:nvPr>
        </p:nvSpPr>
        <p:spPr>
          <a:xfrm>
            <a:off x="755332" y="385444"/>
            <a:ext cx="1068133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71" name="Text Placeholder 7"/>
          <p:cNvSpPr>
            <a:spLocks noGrp="1"/>
          </p:cNvSpPr>
          <p:nvPr>
            <p:ph type="body" idx="1"/>
          </p:nvPr>
        </p:nvSpPr>
        <p:spPr>
          <a:xfrm>
            <a:off x="2970147" y="1984509"/>
            <a:ext cx="8534400" cy="2933700"/>
          </a:xfrm>
        </p:spPr>
        <p:txBody>
          <a:bodyPr/>
          <a:p>
            <a:r>
              <a:rPr dirty="0" sz="2800" lang="en-US">
                <a:latin typeface="Times New Roman" panose="02020603050405020304" pitchFamily="18" charset="0"/>
                <a:cs typeface="Times New Roman" panose="02020603050405020304"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p>
        </p:txBody>
      </p:sp>
      <p:sp>
        <p:nvSpPr>
          <p:cNvPr id="1048672"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Title 1"/>
          <p:cNvSpPr>
            <a:spLocks noGrp="1"/>
          </p:cNvSpPr>
          <p:nvPr>
            <p:ph type="title"/>
          </p:nvPr>
        </p:nvSpPr>
        <p:spPr>
          <a:xfrm>
            <a:off x="755332" y="385444"/>
            <a:ext cx="10681335" cy="723901"/>
          </a:xfrm>
        </p:spPr>
        <p:txBody>
          <a:bodyPr/>
          <a:p>
            <a:r>
              <a:rPr dirty="0" lang="en-IN"/>
              <a:t>Dataset Description</a:t>
            </a:r>
          </a:p>
        </p:txBody>
      </p:sp>
      <p:sp>
        <p:nvSpPr>
          <p:cNvPr id="1048674" name="Text Placeholder 2"/>
          <p:cNvSpPr>
            <a:spLocks noGrp="1"/>
          </p:cNvSpPr>
          <p:nvPr>
            <p:ph type="body" idx="1"/>
          </p:nvPr>
        </p:nvSpPr>
        <p:spPr>
          <a:xfrm>
            <a:off x="609600" y="1577340"/>
            <a:ext cx="10972800" cy="4000500"/>
          </a:xfrm>
        </p:spPr>
        <p:txBody>
          <a:bodyPr/>
          <a:p>
            <a:pPr indent="-285750" marL="285750">
              <a:buFont typeface="Arial" panose="020B0604020202020204" pitchFamily="34" charset="0"/>
              <a:buChar char="•"/>
            </a:pPr>
            <a:r>
              <a:rPr dirty="0" lang="en-US" smtClean="0"/>
              <a:t>Employee data set taken from the KAGGLE.</a:t>
            </a:r>
          </a:p>
          <a:p>
            <a:pPr indent="-285750" marL="285750">
              <a:buFont typeface="Arial" panose="020B0604020202020204" pitchFamily="34" charset="0"/>
              <a:buChar char="•"/>
            </a:pPr>
            <a:r>
              <a:rPr dirty="0" lang="en-US" smtClean="0"/>
              <a:t>In dataset, out of 26 data I took only 9 features out of it.</a:t>
            </a:r>
          </a:p>
          <a:p>
            <a:pPr indent="-285750" marL="285750">
              <a:buFont typeface="Arial" panose="020B0604020202020204" pitchFamily="34" charset="0"/>
              <a:buChar char="•"/>
            </a:pPr>
            <a:r>
              <a:rPr dirty="0" lang="en-US" smtClean="0">
                <a:solidFill>
                  <a:srgbClr val="7030A0"/>
                </a:solidFill>
              </a:rPr>
              <a:t>The selected 10 features are listed below:</a:t>
            </a:r>
          </a:p>
          <a:p>
            <a:endParaRPr dirty="0" lang="en-US">
              <a:solidFill>
                <a:schemeClr val="accent4">
                  <a:lumMod val="50000"/>
                </a:schemeClr>
              </a:solidFill>
            </a:endParaRPr>
          </a:p>
          <a:p>
            <a:pPr indent="-342900" marL="342900">
              <a:buFont typeface="+mj-lt"/>
              <a:buAutoNum type="arabicPeriod"/>
            </a:pPr>
            <a:r>
              <a:rPr dirty="0" lang="en-US" smtClean="0">
                <a:solidFill>
                  <a:schemeClr val="tx1"/>
                </a:solidFill>
              </a:rPr>
              <a:t>Employee ID</a:t>
            </a:r>
          </a:p>
          <a:p>
            <a:pPr indent="-342900" marL="342900">
              <a:buFont typeface="+mj-lt"/>
              <a:buAutoNum type="arabicPeriod"/>
            </a:pPr>
            <a:r>
              <a:rPr dirty="0" lang="en-US" smtClean="0">
                <a:solidFill>
                  <a:schemeClr val="tx1"/>
                </a:solidFill>
              </a:rPr>
              <a:t>First name</a:t>
            </a:r>
          </a:p>
          <a:p>
            <a:pPr indent="-342900" marL="342900">
              <a:buFont typeface="+mj-lt"/>
              <a:buAutoNum type="arabicPeriod"/>
            </a:pPr>
            <a:r>
              <a:rPr dirty="0" lang="en-US" smtClean="0">
                <a:solidFill>
                  <a:schemeClr val="tx1"/>
                </a:solidFill>
              </a:rPr>
              <a:t>Last name</a:t>
            </a:r>
          </a:p>
          <a:p>
            <a:pPr indent="-342900" marL="342900">
              <a:buFont typeface="+mj-lt"/>
              <a:buAutoNum type="arabicPeriod"/>
            </a:pPr>
            <a:r>
              <a:rPr dirty="0" lang="en-US" smtClean="0">
                <a:solidFill>
                  <a:schemeClr val="tx1"/>
                </a:solidFill>
              </a:rPr>
              <a:t>Business unit</a:t>
            </a:r>
          </a:p>
          <a:p>
            <a:pPr indent="-342900" marL="342900">
              <a:buFont typeface="+mj-lt"/>
              <a:buAutoNum type="arabicPeriod"/>
            </a:pPr>
            <a:r>
              <a:rPr dirty="0" lang="en-US" smtClean="0">
                <a:solidFill>
                  <a:schemeClr val="tx1"/>
                </a:solidFill>
              </a:rPr>
              <a:t>Employee Type</a:t>
            </a:r>
          </a:p>
          <a:p>
            <a:pPr indent="-342900" marL="342900">
              <a:buFont typeface="+mj-lt"/>
              <a:buAutoNum type="arabicPeriod"/>
            </a:pPr>
            <a:r>
              <a:rPr dirty="0" lang="en-US" smtClean="0">
                <a:solidFill>
                  <a:schemeClr val="tx1"/>
                </a:solidFill>
              </a:rPr>
              <a:t>Employee Status</a:t>
            </a:r>
          </a:p>
          <a:p>
            <a:pPr indent="-342900" marL="342900">
              <a:buFont typeface="+mj-lt"/>
              <a:buAutoNum type="arabicPeriod"/>
            </a:pPr>
            <a:r>
              <a:rPr dirty="0" lang="en-US" smtClean="0">
                <a:solidFill>
                  <a:schemeClr val="tx1"/>
                </a:solidFill>
              </a:rPr>
              <a:t>Employee classification type</a:t>
            </a:r>
          </a:p>
          <a:p>
            <a:pPr indent="-342900" marL="342900">
              <a:buFont typeface="+mj-lt"/>
              <a:buAutoNum type="arabicPeriod"/>
            </a:pPr>
            <a:r>
              <a:rPr dirty="0" lang="en-US" smtClean="0">
                <a:solidFill>
                  <a:schemeClr val="tx1"/>
                </a:solidFill>
              </a:rPr>
              <a:t>Gender Code</a:t>
            </a:r>
          </a:p>
          <a:p>
            <a:pPr indent="-342900" marL="342900">
              <a:buFont typeface="+mj-lt"/>
              <a:buAutoNum type="arabicPeriod"/>
            </a:pPr>
            <a:r>
              <a:rPr dirty="0" lang="en-US" smtClean="0">
                <a:solidFill>
                  <a:schemeClr val="tx1"/>
                </a:solidFill>
              </a:rPr>
              <a:t>Performance Score</a:t>
            </a:r>
          </a:p>
          <a:p>
            <a:pPr indent="-342900" marL="342900">
              <a:buFont typeface="+mj-lt"/>
              <a:buAutoNum type="arabicPeriod"/>
            </a:pPr>
            <a:r>
              <a:rPr dirty="0" lang="en-US" smtClean="0">
                <a:solidFill>
                  <a:schemeClr val="tx1"/>
                </a:solidFill>
              </a:rPr>
              <a:t>Current employee rating</a:t>
            </a:r>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9"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0" name="Text Placeholder 9"/>
          <p:cNvSpPr>
            <a:spLocks noGrp="1"/>
          </p:cNvSpPr>
          <p:nvPr>
            <p:ph type="body" idx="1"/>
          </p:nvPr>
        </p:nvSpPr>
        <p:spPr>
          <a:xfrm>
            <a:off x="2362200" y="1148252"/>
            <a:ext cx="8305800" cy="5956300"/>
          </a:xfrm>
        </p:spPr>
        <p:txBody>
          <a:bodyPr/>
          <a:p>
            <a:r>
              <a:rPr b="1" dirty="0" sz="2400" lang="en-US">
                <a:latin typeface="Times New Roman" panose="02020603050405020304" pitchFamily="18" charset="0"/>
                <a:cs typeface="Times New Roman" panose="02020603050405020304" pitchFamily="18" charset="0"/>
              </a:rPr>
              <a:t>Personalized Insights:</a:t>
            </a:r>
            <a:endParaRPr dirty="0" sz="240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Custom feedback tailored to individual strengths and career goals.</a:t>
            </a: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Development plans with clear, actionable steps for growth.</a:t>
            </a:r>
          </a:p>
          <a:p>
            <a:r>
              <a:rPr b="1" dirty="0" sz="2400" lang="en-US">
                <a:latin typeface="Times New Roman" panose="02020603050405020304" pitchFamily="18" charset="0"/>
                <a:cs typeface="Times New Roman" panose="02020603050405020304" pitchFamily="18" charset="0"/>
              </a:rPr>
              <a:t>Real-Time Analytics:</a:t>
            </a:r>
            <a:endParaRPr dirty="0" sz="240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Instant performance tracking and feedback.</a:t>
            </a: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Predictive insights to anticipate future trends and needs.</a:t>
            </a:r>
          </a:p>
          <a:p>
            <a:r>
              <a:rPr b="1" dirty="0" sz="2400" lang="en-US">
                <a:latin typeface="Times New Roman" panose="02020603050405020304" pitchFamily="18" charset="0"/>
                <a:cs typeface="Times New Roman" panose="02020603050405020304" pitchFamily="18" charset="0"/>
              </a:rPr>
              <a:t>Engaging Experience:</a:t>
            </a:r>
            <a:endParaRPr dirty="0" sz="240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sz="2400" lang="en-US" smtClean="0">
                <a:latin typeface="Times New Roman" panose="02020603050405020304" pitchFamily="18" charset="0"/>
                <a:cs typeface="Times New Roman" panose="02020603050405020304" pitchFamily="18" charset="0"/>
              </a:rPr>
              <a:t>Gamified </a:t>
            </a:r>
            <a:r>
              <a:rPr dirty="0" sz="2400" lang="en-US">
                <a:latin typeface="Times New Roman" panose="02020603050405020304" pitchFamily="18" charset="0"/>
                <a:cs typeface="Times New Roman" panose="02020603050405020304" pitchFamily="18" charset="0"/>
              </a:rPr>
              <a:t>elements to motivate and reward high performance.</a:t>
            </a: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Intuitive, mobile-friendly interface for on-the-go access.</a:t>
            </a:r>
          </a:p>
          <a:p>
            <a:r>
              <a:rPr b="1" dirty="0" sz="2400" lang="en-US">
                <a:latin typeface="Times New Roman" panose="02020603050405020304" pitchFamily="18" charset="0"/>
                <a:cs typeface="Times New Roman" panose="02020603050405020304" pitchFamily="18" charset="0"/>
              </a:rPr>
              <a:t>Holistic Approach:</a:t>
            </a:r>
            <a:endParaRPr dirty="0" sz="240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360-degree feedback for a comprehensive evaluation.</a:t>
            </a: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Integration of employee wellness into performance metrics.</a:t>
            </a:r>
          </a:p>
          <a:p>
            <a:endParaRPr dirty="0" lang="en-US">
              <a:latin typeface="Times New Roman" panose="02020603050405020304" pitchFamily="18" charset="0"/>
              <a:cs typeface="Times New Roman" panose="02020603050405020304" pitchFamily="18" charset="0"/>
            </a:endParaRPr>
          </a:p>
        </p:txBody>
      </p:sp>
      <p:sp>
        <p:nvSpPr>
          <p:cNvPr id="104868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2" name="TextBox 8"/>
          <p:cNvSpPr txBox="1"/>
          <p:nvPr/>
        </p:nvSpPr>
        <p:spPr>
          <a:xfrm>
            <a:off x="2857500" y="230043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CPH2381</dc:creator>
  <dcterms:created xsi:type="dcterms:W3CDTF">2024-09-27T09:26:04Z</dcterms:created>
  <dcterms:modified xsi:type="dcterms:W3CDTF">2024-09-30T06:11:28Z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b6a518e711f44cfba3814311021fad6a</vt:lpwstr>
  </property>
</Properties>
</file>