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workingnote!$B$1</c:f>
              <c:strCache>
                <c:ptCount val="1"/>
                <c:pt idx="0">
                  <c:v>Sum of HIGH</c:v>
                </c:pt>
              </c:strCache>
            </c:strRef>
          </c:tx>
          <c:spPr>
            <a:solidFill>
              <a:schemeClr val="accent1"/>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workingnote!$B$2:$B$13</c:f>
              <c:numCache>
                <c:formatCode>General</c:formatCode>
                <c:ptCount val="12"/>
                <c:pt idx="0">
                  <c:v>16</c:v>
                </c:pt>
                <c:pt idx="1">
                  <c:v>18</c:v>
                </c:pt>
                <c:pt idx="2">
                  <c:v>21</c:v>
                </c:pt>
                <c:pt idx="3">
                  <c:v>220</c:v>
                </c:pt>
                <c:pt idx="4">
                  <c:v>17</c:v>
                </c:pt>
                <c:pt idx="5">
                  <c:v>21</c:v>
                </c:pt>
                <c:pt idx="6">
                  <c:v>34</c:v>
                </c:pt>
                <c:pt idx="7">
                  <c:v>26</c:v>
                </c:pt>
                <c:pt idx="8">
                  <c:v>26</c:v>
                </c:pt>
                <c:pt idx="9">
                  <c:v>21</c:v>
                </c:pt>
                <c:pt idx="10">
                  <c:v>20</c:v>
                </c:pt>
                <c:pt idx="11">
                  <c:v>440</c:v>
                </c:pt>
              </c:numCache>
            </c:numRef>
          </c:val>
          <c:extLst>
            <c:ext xmlns:c16="http://schemas.microsoft.com/office/drawing/2014/chart" uri="{C3380CC4-5D6E-409C-BE32-E72D297353CC}">
              <c16:uniqueId val="{00000000-AD7A-40C0-9E35-5CCB1755E669}"/>
            </c:ext>
          </c:extLst>
        </c:ser>
        <c:ser>
          <c:idx val="1"/>
          <c:order val="1"/>
          <c:tx>
            <c:strRef>
              <c:f>workingnote!$C$1</c:f>
              <c:strCache>
                <c:ptCount val="1"/>
                <c:pt idx="0">
                  <c:v>Sum of LOW</c:v>
                </c:pt>
              </c:strCache>
            </c:strRef>
          </c:tx>
          <c:spPr>
            <a:solidFill>
              <a:schemeClr val="accent2"/>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workingnote!$C$2:$C$13</c:f>
              <c:numCache>
                <c:formatCode>General</c:formatCode>
                <c:ptCount val="12"/>
                <c:pt idx="0">
                  <c:v>34</c:v>
                </c:pt>
                <c:pt idx="1">
                  <c:v>47</c:v>
                </c:pt>
                <c:pt idx="2">
                  <c:v>41</c:v>
                </c:pt>
                <c:pt idx="3">
                  <c:v>398</c:v>
                </c:pt>
                <c:pt idx="4">
                  <c:v>39</c:v>
                </c:pt>
                <c:pt idx="5">
                  <c:v>41</c:v>
                </c:pt>
                <c:pt idx="6">
                  <c:v>33</c:v>
                </c:pt>
                <c:pt idx="7">
                  <c:v>41</c:v>
                </c:pt>
                <c:pt idx="8">
                  <c:v>43</c:v>
                </c:pt>
                <c:pt idx="9">
                  <c:v>45</c:v>
                </c:pt>
                <c:pt idx="10">
                  <c:v>34</c:v>
                </c:pt>
                <c:pt idx="11">
                  <c:v>796</c:v>
                </c:pt>
              </c:numCache>
            </c:numRef>
          </c:val>
          <c:extLst>
            <c:ext xmlns:c16="http://schemas.microsoft.com/office/drawing/2014/chart" uri="{C3380CC4-5D6E-409C-BE32-E72D297353CC}">
              <c16:uniqueId val="{00000001-AD7A-40C0-9E35-5CCB1755E669}"/>
            </c:ext>
          </c:extLst>
        </c:ser>
        <c:ser>
          <c:idx val="2"/>
          <c:order val="2"/>
          <c:tx>
            <c:strRef>
              <c:f>workingnote!$D$1</c:f>
              <c:strCache>
                <c:ptCount val="1"/>
                <c:pt idx="0">
                  <c:v>Sum of MEDIUM</c:v>
                </c:pt>
              </c:strCache>
            </c:strRef>
          </c:tx>
          <c:spPr>
            <a:solidFill>
              <a:schemeClr val="accent3"/>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workingnote!$D$2:$D$13</c:f>
              <c:numCache>
                <c:formatCode>General</c:formatCode>
                <c:ptCount val="12"/>
                <c:pt idx="0">
                  <c:v>85</c:v>
                </c:pt>
                <c:pt idx="1">
                  <c:v>65</c:v>
                </c:pt>
                <c:pt idx="2">
                  <c:v>78</c:v>
                </c:pt>
                <c:pt idx="3">
                  <c:v>778</c:v>
                </c:pt>
                <c:pt idx="4">
                  <c:v>92</c:v>
                </c:pt>
                <c:pt idx="5">
                  <c:v>77</c:v>
                </c:pt>
                <c:pt idx="6">
                  <c:v>69</c:v>
                </c:pt>
                <c:pt idx="7">
                  <c:v>75</c:v>
                </c:pt>
                <c:pt idx="8">
                  <c:v>82</c:v>
                </c:pt>
                <c:pt idx="9">
                  <c:v>71</c:v>
                </c:pt>
                <c:pt idx="10">
                  <c:v>84</c:v>
                </c:pt>
                <c:pt idx="11">
                  <c:v>1556</c:v>
                </c:pt>
              </c:numCache>
            </c:numRef>
          </c:val>
          <c:extLst>
            <c:ext xmlns:c16="http://schemas.microsoft.com/office/drawing/2014/chart" uri="{C3380CC4-5D6E-409C-BE32-E72D297353CC}">
              <c16:uniqueId val="{00000002-AD7A-40C0-9E35-5CCB1755E669}"/>
            </c:ext>
          </c:extLst>
        </c:ser>
        <c:dLbls>
          <c:showLegendKey val="0"/>
          <c:showVal val="0"/>
          <c:showCatName val="0"/>
          <c:showSerName val="0"/>
          <c:showPercent val="0"/>
          <c:showBubbleSize val="0"/>
        </c:dLbls>
        <c:gapWidth val="150"/>
        <c:axId val="867167408"/>
        <c:axId val="867167888"/>
      </c:barChart>
      <c:lineChart>
        <c:grouping val="standard"/>
        <c:varyColors val="0"/>
        <c:ser>
          <c:idx val="3"/>
          <c:order val="3"/>
          <c:tx>
            <c:strRef>
              <c:f>workingnote!$E$1</c:f>
              <c:strCache>
                <c:ptCount val="1"/>
                <c:pt idx="0">
                  <c:v>Sum of VERY HIGHT</c:v>
                </c:pt>
              </c:strCache>
            </c:strRef>
          </c:tx>
          <c:spPr>
            <a:ln w="28575" cap="rnd">
              <a:solidFill>
                <a:schemeClr val="accent4"/>
              </a:solidFill>
              <a:round/>
            </a:ln>
            <a:effectLst/>
          </c:spPr>
          <c:marker>
            <c:symbol val="none"/>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workingnote!$E$2:$E$13</c:f>
              <c:numCache>
                <c:formatCode>General</c:formatCode>
                <c:ptCount val="12"/>
                <c:pt idx="0">
                  <c:v>15</c:v>
                </c:pt>
                <c:pt idx="1">
                  <c:v>15</c:v>
                </c:pt>
                <c:pt idx="2">
                  <c:v>14</c:v>
                </c:pt>
                <c:pt idx="3">
                  <c:v>137</c:v>
                </c:pt>
                <c:pt idx="4">
                  <c:v>9</c:v>
                </c:pt>
                <c:pt idx="5">
                  <c:v>15</c:v>
                </c:pt>
                <c:pt idx="6">
                  <c:v>12</c:v>
                </c:pt>
                <c:pt idx="7">
                  <c:v>15</c:v>
                </c:pt>
                <c:pt idx="8">
                  <c:v>16</c:v>
                </c:pt>
                <c:pt idx="9">
                  <c:v>13</c:v>
                </c:pt>
                <c:pt idx="10">
                  <c:v>13</c:v>
                </c:pt>
                <c:pt idx="11">
                  <c:v>274</c:v>
                </c:pt>
              </c:numCache>
            </c:numRef>
          </c:val>
          <c:smooth val="0"/>
          <c:extLst>
            <c:ext xmlns:c16="http://schemas.microsoft.com/office/drawing/2014/chart" uri="{C3380CC4-5D6E-409C-BE32-E72D297353CC}">
              <c16:uniqueId val="{00000003-AD7A-40C0-9E35-5CCB1755E669}"/>
            </c:ext>
          </c:extLst>
        </c:ser>
        <c:ser>
          <c:idx val="4"/>
          <c:order val="4"/>
          <c:tx>
            <c:strRef>
              <c:f>workingnote!$F$1</c:f>
              <c:strCache>
                <c:ptCount val="1"/>
                <c:pt idx="0">
                  <c:v>Sum of Grand Total</c:v>
                </c:pt>
              </c:strCache>
            </c:strRef>
          </c:tx>
          <c:spPr>
            <a:ln w="28575" cap="rnd">
              <a:solidFill>
                <a:schemeClr val="accent5"/>
              </a:solidFill>
              <a:round/>
            </a:ln>
            <a:effectLst/>
          </c:spPr>
          <c:marker>
            <c:symbol val="none"/>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workingnote!$F$2:$F$13</c:f>
              <c:numCache>
                <c:formatCode>General</c:formatCode>
                <c:ptCount val="12"/>
                <c:pt idx="0">
                  <c:v>150</c:v>
                </c:pt>
                <c:pt idx="1">
                  <c:v>145</c:v>
                </c:pt>
                <c:pt idx="2">
                  <c:v>154</c:v>
                </c:pt>
                <c:pt idx="3">
                  <c:v>1533</c:v>
                </c:pt>
                <c:pt idx="4">
                  <c:v>157</c:v>
                </c:pt>
                <c:pt idx="5">
                  <c:v>154</c:v>
                </c:pt>
                <c:pt idx="6">
                  <c:v>148</c:v>
                </c:pt>
                <c:pt idx="7">
                  <c:v>157</c:v>
                </c:pt>
                <c:pt idx="8">
                  <c:v>167</c:v>
                </c:pt>
                <c:pt idx="9">
                  <c:v>150</c:v>
                </c:pt>
                <c:pt idx="10">
                  <c:v>151</c:v>
                </c:pt>
                <c:pt idx="11">
                  <c:v>3066</c:v>
                </c:pt>
              </c:numCache>
            </c:numRef>
          </c:val>
          <c:smooth val="0"/>
          <c:extLst>
            <c:ext xmlns:c16="http://schemas.microsoft.com/office/drawing/2014/chart" uri="{C3380CC4-5D6E-409C-BE32-E72D297353CC}">
              <c16:uniqueId val="{00000004-AD7A-40C0-9E35-5CCB1755E669}"/>
            </c:ext>
          </c:extLst>
        </c:ser>
        <c:dLbls>
          <c:showLegendKey val="0"/>
          <c:showVal val="0"/>
          <c:showCatName val="0"/>
          <c:showSerName val="0"/>
          <c:showPercent val="0"/>
          <c:showBubbleSize val="0"/>
        </c:dLbls>
        <c:marker val="1"/>
        <c:smooth val="0"/>
        <c:axId val="869611392"/>
        <c:axId val="869610912"/>
      </c:lineChart>
      <c:catAx>
        <c:axId val="86716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167888"/>
        <c:crosses val="autoZero"/>
        <c:auto val="1"/>
        <c:lblAlgn val="ctr"/>
        <c:lblOffset val="100"/>
        <c:noMultiLvlLbl val="0"/>
      </c:catAx>
      <c:valAx>
        <c:axId val="867167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167408"/>
        <c:crosses val="autoZero"/>
        <c:crossBetween val="between"/>
      </c:valAx>
      <c:valAx>
        <c:axId val="86961091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611392"/>
        <c:crosses val="max"/>
        <c:crossBetween val="between"/>
      </c:valAx>
      <c:catAx>
        <c:axId val="869611392"/>
        <c:scaling>
          <c:orientation val="minMax"/>
        </c:scaling>
        <c:delete val="1"/>
        <c:axPos val="b"/>
        <c:numFmt formatCode="General" sourceLinked="1"/>
        <c:majorTickMark val="none"/>
        <c:minorTickMark val="none"/>
        <c:tickLblPos val="nextTo"/>
        <c:crossAx val="8696109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592652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942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3261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2885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1822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7653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766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2727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3520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5297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3504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9243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3995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4119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682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469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28592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2653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9985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478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012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7678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831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9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278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8816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775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122839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YOGAPRIYA</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312220127</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 GENERAL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SRI BALAJI ARTS AND SCIENCE COLLEGE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9265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539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data has been collected through Edunet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Filtering of those missing values.</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23692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20313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                =IF(AND(Z8&gt;=5),"VERY HIGH",IF(AND(Z8&gt;=4),"HIGH",IF(AND(Z8&gt;=3),"MED","LOW")))</a:t>
            </a: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351CE93F-8E4B-7B10-8F00-17987E73D486}"/>
              </a:ext>
            </a:extLst>
          </p:cNvPr>
          <p:cNvGraphicFramePr>
            <a:graphicFrameLocks/>
          </p:cNvGraphicFramePr>
          <p:nvPr>
            <p:extLst>
              <p:ext uri="{D42A27DB-BD31-4B8C-83A1-F6EECF244321}">
                <p14:modId xmlns:p14="http://schemas.microsoft.com/office/powerpoint/2010/main" val="1667424309"/>
              </p:ext>
            </p:extLst>
          </p:nvPr>
        </p:nvGraphicFramePr>
        <p:xfrm>
          <a:off x="1931437" y="2833202"/>
          <a:ext cx="7137918" cy="32437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7837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6420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66408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0268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221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1618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136088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970147" y="1984509"/>
            <a:ext cx="853440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102753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609600" y="1577340"/>
            <a:ext cx="10972800"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charset="0"/>
                <a:ea typeface="宋体" charset="0"/>
                <a:cs typeface="Lucida Sans"/>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charset="0"/>
              <a:ea typeface="宋体"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Current employee rating</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200233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4565577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Words>720</Words>
  <Application>Microsoft Office PowerPoint</Application>
  <PresentationFormat>Widescreen</PresentationFormat>
  <Paragraphs>130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sathish raju</cp:lastModifiedBy>
  <cp:revision>1</cp:revision>
  <dcterms:modified xsi:type="dcterms:W3CDTF">2024-09-30T07:17:46Z</dcterms:modified>
</cp:coreProperties>
</file>