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Lexend"/>
      <p:regular r:id="rId25"/>
      <p:bold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bold.fntdata"/><Relationship Id="rId25" Type="http://schemas.openxmlformats.org/officeDocument/2006/relationships/font" Target="fonts/Lexend-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90afa326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90afa326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90afa326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90afa326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c2f486b0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c2f486b0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90afa32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90afa32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90afa32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90afa32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90afa32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90afa32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90afa32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90afa32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90afa326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90afa326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90afa32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90afa32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90afa326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90afa326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caler.com/topics/php-tutorial/what-is-php/"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uides.rubyonrails.org/getting_started.html" TargetMode="External"/><Relationship Id="rId4" Type="http://schemas.openxmlformats.org/officeDocument/2006/relationships/hyperlink" Target="https://www.geeksforgeeks.org/ruby-on-rails-introduction/" TargetMode="External"/><Relationship Id="rId5" Type="http://schemas.openxmlformats.org/officeDocument/2006/relationships/image" Target="../media/image8.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eeksforgeeks.org/web-develop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heodinproject.com/lessons/foundations-introduction-to-web-develop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sharpcorner.com/article/what-is-html5-its-features-and-enhancement/" TargetMode="External"/><Relationship Id="rId4" Type="http://schemas.openxmlformats.org/officeDocument/2006/relationships/hyperlink" Target="https://www.c-sharpcorner.com/article/what-is-html5-its-features-and-enhancement/"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s://developer.mozilla.org/en-US/docs/Web/C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MySQL/default.asp"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1674750" y="1381850"/>
            <a:ext cx="5839800" cy="1493100"/>
          </a:xfrm>
          <a:prstGeom prst="rect">
            <a:avLst/>
          </a:prstGeom>
          <a:solidFill>
            <a:srgbClr val="FF00FF"/>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4400">
                <a:latin typeface="Lexend"/>
                <a:ea typeface="Lexend"/>
                <a:cs typeface="Lexend"/>
                <a:sym typeface="Lexend"/>
              </a:rPr>
              <a:t>Introduction</a:t>
            </a:r>
            <a:r>
              <a:rPr lang="en" sz="4400">
                <a:latin typeface="Lexend"/>
                <a:ea typeface="Lexend"/>
                <a:cs typeface="Lexend"/>
                <a:sym typeface="Lexend"/>
              </a:rPr>
              <a:t> To Web Development</a:t>
            </a:r>
            <a:endParaRPr sz="4400">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Technologies</a:t>
            </a:r>
            <a:endParaRPr/>
          </a:p>
          <a:p>
            <a:pPr indent="0" lvl="0" marL="0" rtl="0" algn="l">
              <a:spcBef>
                <a:spcPts val="0"/>
              </a:spcBef>
              <a:spcAft>
                <a:spcPts val="0"/>
              </a:spcAft>
              <a:buNone/>
            </a:pPr>
            <a:r>
              <a:t/>
            </a:r>
            <a:endParaRPr/>
          </a:p>
        </p:txBody>
      </p:sp>
      <p:sp>
        <p:nvSpPr>
          <p:cNvPr id="199" name="Google Shape;199;p22"/>
          <p:cNvSpPr txBox="1"/>
          <p:nvPr>
            <p:ph idx="1" type="body"/>
          </p:nvPr>
        </p:nvSpPr>
        <p:spPr>
          <a:xfrm>
            <a:off x="3032750" y="1060725"/>
            <a:ext cx="5911800" cy="3884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PHP, which stands for Hypertext Preprocessor, is a popular server-side scripting language primarily used for web development</a:t>
            </a:r>
            <a:endParaRPr sz="1500">
              <a:uFill>
                <a:noFill/>
              </a:uFill>
              <a:hlinkClick r:id="rId3"/>
            </a:endParaRPr>
          </a:p>
          <a:p>
            <a:pPr indent="0" lvl="0" marL="0" rtl="0" algn="just">
              <a:spcBef>
                <a:spcPts val="1200"/>
              </a:spcBef>
              <a:spcAft>
                <a:spcPts val="0"/>
              </a:spcAft>
              <a:buNone/>
            </a:pPr>
            <a:r>
              <a:rPr b="1" lang="en">
                <a:latin typeface="Arial"/>
                <a:ea typeface="Arial"/>
                <a:cs typeface="Arial"/>
                <a:sym typeface="Arial"/>
              </a:rPr>
              <a:t>Dynamic and interactive web content</a:t>
            </a:r>
            <a:r>
              <a:rPr lang="en">
                <a:latin typeface="Arial"/>
                <a:ea typeface="Arial"/>
                <a:cs typeface="Arial"/>
                <a:sym typeface="Arial"/>
              </a:rPr>
              <a:t>: PHP allows developers to create dynamic and interactive web pages by embedding PHP code within HTML. It can be used to generate dynamic content, handle form processing, and interact with databases.</a:t>
            </a:r>
            <a:endParaRPr>
              <a:latin typeface="Arial"/>
              <a:ea typeface="Arial"/>
              <a:cs typeface="Arial"/>
              <a:sym typeface="Arial"/>
            </a:endParaRPr>
          </a:p>
          <a:p>
            <a:pPr indent="0" lvl="0" marL="0" rtl="0" algn="just">
              <a:spcBef>
                <a:spcPts val="1200"/>
              </a:spcBef>
              <a:spcAft>
                <a:spcPts val="0"/>
              </a:spcAft>
              <a:buNone/>
            </a:pPr>
            <a:r>
              <a:rPr b="1" lang="en">
                <a:latin typeface="Arial"/>
                <a:ea typeface="Arial"/>
                <a:cs typeface="Arial"/>
                <a:sym typeface="Arial"/>
              </a:rPr>
              <a:t>Open-source and community-driven</a:t>
            </a:r>
            <a:r>
              <a:rPr lang="en">
                <a:latin typeface="Arial"/>
                <a:ea typeface="Arial"/>
                <a:cs typeface="Arial"/>
                <a:sym typeface="Arial"/>
              </a:rPr>
              <a:t>: PHP is an open-source language, meaning its source code is freely available for anyone to use, modify, and distribute. It has a large and active community of developers and users who contribute to its development, support, and documentation.</a:t>
            </a:r>
            <a:endParaRPr>
              <a:latin typeface="Arial"/>
              <a:ea typeface="Arial"/>
              <a:cs typeface="Arial"/>
              <a:sym typeface="Arial"/>
            </a:endParaRPr>
          </a:p>
          <a:p>
            <a:pPr indent="0" lvl="0" marL="0" rtl="0" algn="just">
              <a:spcBef>
                <a:spcPts val="1200"/>
              </a:spcBef>
              <a:spcAft>
                <a:spcPts val="1200"/>
              </a:spcAft>
              <a:buNone/>
            </a:pPr>
            <a:r>
              <a:rPr b="1" lang="en">
                <a:latin typeface="Arial"/>
                <a:ea typeface="Arial"/>
                <a:cs typeface="Arial"/>
                <a:sym typeface="Arial"/>
              </a:rPr>
              <a:t>Versatility and compatibility</a:t>
            </a:r>
            <a:r>
              <a:rPr lang="en">
                <a:latin typeface="Arial"/>
                <a:ea typeface="Arial"/>
                <a:cs typeface="Arial"/>
                <a:sym typeface="Arial"/>
              </a:rPr>
              <a:t>: PHP is a versatile language that can be used on various platforms and web servers. It is compatible with different databases like MySQL, Oracle, and PostgreSQL, making it a popular choice for web applications that require database integration</a:t>
            </a:r>
            <a:endParaRPr>
              <a:latin typeface="Arial"/>
              <a:ea typeface="Arial"/>
              <a:cs typeface="Arial"/>
              <a:sym typeface="Arial"/>
            </a:endParaRPr>
          </a:p>
        </p:txBody>
      </p:sp>
      <p:pic>
        <p:nvPicPr>
          <p:cNvPr id="200" name="Google Shape;200;p22"/>
          <p:cNvPicPr preferRelativeResize="0"/>
          <p:nvPr/>
        </p:nvPicPr>
        <p:blipFill>
          <a:blip r:embed="rId4">
            <a:alphaModFix/>
          </a:blip>
          <a:stretch>
            <a:fillRect/>
          </a:stretch>
        </p:blipFill>
        <p:spPr>
          <a:xfrm>
            <a:off x="192500" y="2008375"/>
            <a:ext cx="2840248" cy="179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Technologies</a:t>
            </a:r>
            <a:endParaRPr/>
          </a:p>
        </p:txBody>
      </p:sp>
      <p:sp>
        <p:nvSpPr>
          <p:cNvPr id="206" name="Google Shape;206;p23"/>
          <p:cNvSpPr txBox="1"/>
          <p:nvPr>
            <p:ph idx="1" type="body"/>
          </p:nvPr>
        </p:nvSpPr>
        <p:spPr>
          <a:xfrm>
            <a:off x="2659250" y="1135400"/>
            <a:ext cx="6338700" cy="379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8"/>
              <a:t>Ruby on Rails, often referred to as Rails, is a popular web application development framework written in the Ruby programming language.</a:t>
            </a:r>
            <a:endParaRPr sz="1608"/>
          </a:p>
          <a:p>
            <a:pPr indent="0" lvl="0" marL="0" rtl="0" algn="l">
              <a:spcBef>
                <a:spcPts val="1200"/>
              </a:spcBef>
              <a:spcAft>
                <a:spcPts val="0"/>
              </a:spcAft>
              <a:buNone/>
            </a:pPr>
            <a:r>
              <a:rPr b="1" lang="en" sz="1408">
                <a:latin typeface="Arial"/>
                <a:ea typeface="Arial"/>
                <a:cs typeface="Arial"/>
                <a:sym typeface="Arial"/>
              </a:rPr>
              <a:t>Convention over Configuration (CoC)</a:t>
            </a:r>
            <a:r>
              <a:rPr lang="en" sz="1408">
                <a:latin typeface="Arial"/>
                <a:ea typeface="Arial"/>
                <a:cs typeface="Arial"/>
                <a:sym typeface="Arial"/>
              </a:rPr>
              <a:t>: Rails follows the principle of Convention over Configuration, which means it has opinions about the best way to do things in a web application and defaults to a set of conventions. This approach allows developers to write less code while accomplishing more, making web application development faster and more efficient</a:t>
            </a:r>
            <a:endParaRPr sz="1408">
              <a:uFill>
                <a:noFill/>
              </a:uFill>
              <a:latin typeface="Arial"/>
              <a:ea typeface="Arial"/>
              <a:cs typeface="Arial"/>
              <a:sym typeface="Arial"/>
              <a:hlinkClick r:id="rId3"/>
            </a:endParaRPr>
          </a:p>
          <a:p>
            <a:pPr indent="0" lvl="0" marL="0" rtl="0" algn="l">
              <a:spcBef>
                <a:spcPts val="1200"/>
              </a:spcBef>
              <a:spcAft>
                <a:spcPts val="0"/>
              </a:spcAft>
              <a:buNone/>
            </a:pPr>
            <a:r>
              <a:rPr b="1" lang="en" sz="1408">
                <a:latin typeface="Arial"/>
                <a:ea typeface="Arial"/>
                <a:cs typeface="Arial"/>
                <a:sym typeface="Arial"/>
              </a:rPr>
              <a:t>MVC Architecture and DRY Principle</a:t>
            </a:r>
            <a:r>
              <a:rPr lang="en" sz="1408">
                <a:latin typeface="Arial"/>
                <a:ea typeface="Arial"/>
                <a:cs typeface="Arial"/>
                <a:sym typeface="Arial"/>
              </a:rPr>
              <a:t>: Rails follows the Model-View-Controller (MVC) architectural pattern and emphasizes the use of the Don't Repeat Yourself (DRY) principle. The MVC pattern separates the application's data, presentation, and logic, making it easier to maintain and update</a:t>
            </a:r>
            <a:endParaRPr sz="1408">
              <a:latin typeface="Arial"/>
              <a:ea typeface="Arial"/>
              <a:cs typeface="Arial"/>
              <a:sym typeface="Arial"/>
            </a:endParaRPr>
          </a:p>
          <a:p>
            <a:pPr indent="0" lvl="0" marL="0" rtl="0" algn="l">
              <a:spcBef>
                <a:spcPts val="1200"/>
              </a:spcBef>
              <a:spcAft>
                <a:spcPts val="0"/>
              </a:spcAft>
              <a:buNone/>
            </a:pPr>
            <a:r>
              <a:rPr b="1" lang="en" sz="1408">
                <a:latin typeface="Arial"/>
                <a:ea typeface="Arial"/>
                <a:cs typeface="Arial"/>
                <a:sym typeface="Arial"/>
              </a:rPr>
              <a:t>Built-in Testing and Scaffolding</a:t>
            </a:r>
            <a:r>
              <a:rPr lang="en" sz="1408">
                <a:latin typeface="Arial"/>
                <a:ea typeface="Arial"/>
                <a:cs typeface="Arial"/>
                <a:sym typeface="Arial"/>
              </a:rPr>
              <a:t>: Ruby on Rails provides a built-in testing framework that allows developers to write tests for their code, saving time and effort. Additionally, Rails offers a scaffolding feature that generates a basic set of files and code for a new application, helping developers get started quickly and efficiently</a:t>
            </a:r>
            <a:endParaRPr sz="1408">
              <a:uFill>
                <a:noFill/>
              </a:uFill>
              <a:latin typeface="Arial"/>
              <a:ea typeface="Arial"/>
              <a:cs typeface="Arial"/>
              <a:sym typeface="Arial"/>
              <a:hlinkClick r:id="rId4"/>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grpSp>
        <p:nvGrpSpPr>
          <p:cNvPr id="207" name="Google Shape;207;p23"/>
          <p:cNvGrpSpPr/>
          <p:nvPr/>
        </p:nvGrpSpPr>
        <p:grpSpPr>
          <a:xfrm>
            <a:off x="251868" y="1926694"/>
            <a:ext cx="2194020" cy="2192907"/>
            <a:chOff x="6163649" y="1703925"/>
            <a:chExt cx="2808525" cy="2657424"/>
          </a:xfrm>
        </p:grpSpPr>
        <p:pic>
          <p:nvPicPr>
            <p:cNvPr id="208" name="Google Shape;208;p23"/>
            <p:cNvPicPr preferRelativeResize="0"/>
            <p:nvPr/>
          </p:nvPicPr>
          <p:blipFill>
            <a:blip r:embed="rId5">
              <a:alphaModFix/>
            </a:blip>
            <a:stretch>
              <a:fillRect/>
            </a:stretch>
          </p:blipFill>
          <p:spPr>
            <a:xfrm>
              <a:off x="6883325" y="1703925"/>
              <a:ext cx="1149548" cy="1149548"/>
            </a:xfrm>
            <a:prstGeom prst="rect">
              <a:avLst/>
            </a:prstGeom>
            <a:noFill/>
            <a:ln>
              <a:noFill/>
            </a:ln>
          </p:spPr>
        </p:pic>
        <p:pic>
          <p:nvPicPr>
            <p:cNvPr id="209" name="Google Shape;209;p23"/>
            <p:cNvPicPr preferRelativeResize="0"/>
            <p:nvPr/>
          </p:nvPicPr>
          <p:blipFill>
            <a:blip r:embed="rId6">
              <a:alphaModFix/>
            </a:blip>
            <a:stretch>
              <a:fillRect/>
            </a:stretch>
          </p:blipFill>
          <p:spPr>
            <a:xfrm>
              <a:off x="6163649" y="3302675"/>
              <a:ext cx="2808525" cy="105867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Introduction</a:t>
            </a:r>
            <a:endParaRPr sz="3300"/>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t>Web development is the process of creating, building, and maintaining websites. It involves various aspects such as web design, web programming, web publishing, and database management</a:t>
            </a:r>
            <a:endParaRPr sz="1900">
              <a:uFill>
                <a:noFill/>
              </a:uFill>
              <a:hlinkClick r:id="rId3"/>
            </a:endParaRPr>
          </a:p>
          <a:p>
            <a:pPr indent="0" lvl="0" marL="0" rtl="0" algn="just">
              <a:spcBef>
                <a:spcPts val="1200"/>
              </a:spcBef>
              <a:spcAft>
                <a:spcPts val="1200"/>
              </a:spcAft>
              <a:buNone/>
            </a:pPr>
            <a:r>
              <a:rPr lang="en" sz="1900"/>
              <a:t>Web developers are responsible for building and maintaining websites, ensuring that they are functional, user-friendly, and visually appealing</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353250" y="504125"/>
            <a:ext cx="8536800" cy="43605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2308"/>
              <a:t>There are three main types of web developers:</a:t>
            </a:r>
            <a:endParaRPr sz="2308"/>
          </a:p>
          <a:p>
            <a:pPr indent="0" lvl="0" marL="0" rtl="0" algn="just">
              <a:spcBef>
                <a:spcPts val="1200"/>
              </a:spcBef>
              <a:spcAft>
                <a:spcPts val="0"/>
              </a:spcAft>
              <a:buNone/>
            </a:pPr>
            <a:r>
              <a:rPr b="1" lang="en" sz="2108">
                <a:latin typeface="Arial"/>
                <a:ea typeface="Arial"/>
                <a:cs typeface="Arial"/>
                <a:sym typeface="Arial"/>
              </a:rPr>
              <a:t>Front-end developers</a:t>
            </a:r>
            <a:r>
              <a:rPr lang="en" sz="2108">
                <a:latin typeface="Arial"/>
                <a:ea typeface="Arial"/>
                <a:cs typeface="Arial"/>
                <a:sym typeface="Arial"/>
              </a:rPr>
              <a:t>: They work on the client-side of the website, focusing on the user interface, content presentation, and user experience. They use HTML, CSS, JavaScript, and relevant frameworks to create the front-end of a website</a:t>
            </a:r>
            <a:endParaRPr sz="2108">
              <a:latin typeface="Arial"/>
              <a:ea typeface="Arial"/>
              <a:cs typeface="Arial"/>
              <a:sym typeface="Arial"/>
            </a:endParaRPr>
          </a:p>
          <a:p>
            <a:pPr indent="0" lvl="0" marL="0" rtl="0" algn="just">
              <a:spcBef>
                <a:spcPts val="1200"/>
              </a:spcBef>
              <a:spcAft>
                <a:spcPts val="0"/>
              </a:spcAft>
              <a:buNone/>
            </a:pPr>
            <a:r>
              <a:rPr b="1" lang="en" sz="2108">
                <a:latin typeface="Arial"/>
                <a:ea typeface="Arial"/>
                <a:cs typeface="Arial"/>
                <a:sym typeface="Arial"/>
              </a:rPr>
              <a:t>Back-end developers</a:t>
            </a:r>
            <a:r>
              <a:rPr lang="en" sz="2108">
                <a:latin typeface="Arial"/>
                <a:ea typeface="Arial"/>
                <a:cs typeface="Arial"/>
                <a:sym typeface="Arial"/>
              </a:rPr>
              <a:t>: They work on the server-side of the website, handling the behind-the-scenes functionality, data storage, and processing. They use server-side programming languages, frameworks, and database technologies to build the back-end of a website</a:t>
            </a:r>
            <a:endParaRPr sz="2108">
              <a:latin typeface="Arial"/>
              <a:ea typeface="Arial"/>
              <a:cs typeface="Arial"/>
              <a:sym typeface="Arial"/>
            </a:endParaRPr>
          </a:p>
          <a:p>
            <a:pPr indent="0" lvl="0" marL="0" rtl="0" algn="just">
              <a:spcBef>
                <a:spcPts val="1200"/>
              </a:spcBef>
              <a:spcAft>
                <a:spcPts val="0"/>
              </a:spcAft>
              <a:buNone/>
            </a:pPr>
            <a:r>
              <a:rPr b="1" lang="en" sz="2108">
                <a:latin typeface="Arial"/>
                <a:ea typeface="Arial"/>
                <a:cs typeface="Arial"/>
                <a:sym typeface="Arial"/>
              </a:rPr>
              <a:t>Full-stack developers</a:t>
            </a:r>
            <a:r>
              <a:rPr lang="en" sz="2108">
                <a:latin typeface="Arial"/>
                <a:ea typeface="Arial"/>
                <a:cs typeface="Arial"/>
                <a:sym typeface="Arial"/>
              </a:rPr>
              <a:t>: They have knowledge and skills in both front-end and back-end development, allowing them to work on all aspects of a website</a:t>
            </a:r>
            <a:endParaRPr sz="2108">
              <a:uFill>
                <a:noFill/>
              </a:uFill>
              <a:latin typeface="Arial"/>
              <a:ea typeface="Arial"/>
              <a:cs typeface="Arial"/>
              <a:sym typeface="Arial"/>
              <a:hlinkClick r:id="rId3"/>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Tools And Technologies</a:t>
            </a:r>
            <a:endParaRPr sz="3200"/>
          </a:p>
        </p:txBody>
      </p:sp>
      <p:sp>
        <p:nvSpPr>
          <p:cNvPr id="151" name="Google Shape;151;p16"/>
          <p:cNvSpPr txBox="1"/>
          <p:nvPr/>
        </p:nvSpPr>
        <p:spPr>
          <a:xfrm>
            <a:off x="1011925" y="1307850"/>
            <a:ext cx="4489200" cy="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Lato"/>
                <a:ea typeface="Lato"/>
                <a:cs typeface="Lato"/>
                <a:sym typeface="Lato"/>
              </a:rPr>
              <a:t>Essential Frontend Technologies</a:t>
            </a:r>
            <a:endParaRPr sz="2400">
              <a:solidFill>
                <a:schemeClr val="lt1"/>
              </a:solidFill>
              <a:latin typeface="Lato"/>
              <a:ea typeface="Lato"/>
              <a:cs typeface="Lato"/>
              <a:sym typeface="Lato"/>
            </a:endParaRPr>
          </a:p>
        </p:txBody>
      </p:sp>
      <p:pic>
        <p:nvPicPr>
          <p:cNvPr id="152" name="Google Shape;152;p16"/>
          <p:cNvPicPr preferRelativeResize="0"/>
          <p:nvPr/>
        </p:nvPicPr>
        <p:blipFill>
          <a:blip r:embed="rId3">
            <a:alphaModFix/>
          </a:blip>
          <a:stretch>
            <a:fillRect/>
          </a:stretch>
        </p:blipFill>
        <p:spPr>
          <a:xfrm>
            <a:off x="285950" y="2260575"/>
            <a:ext cx="2565400" cy="2565400"/>
          </a:xfrm>
          <a:prstGeom prst="rect">
            <a:avLst/>
          </a:prstGeom>
          <a:noFill/>
          <a:ln>
            <a:noFill/>
          </a:ln>
        </p:spPr>
      </p:pic>
      <p:pic>
        <p:nvPicPr>
          <p:cNvPr id="153" name="Google Shape;153;p16"/>
          <p:cNvPicPr preferRelativeResize="0"/>
          <p:nvPr/>
        </p:nvPicPr>
        <p:blipFill>
          <a:blip r:embed="rId4">
            <a:alphaModFix/>
          </a:blip>
          <a:stretch>
            <a:fillRect/>
          </a:stretch>
        </p:blipFill>
        <p:spPr>
          <a:xfrm>
            <a:off x="3529950" y="2091375"/>
            <a:ext cx="1786399" cy="2519649"/>
          </a:xfrm>
          <a:prstGeom prst="rect">
            <a:avLst/>
          </a:prstGeom>
          <a:noFill/>
          <a:ln>
            <a:noFill/>
          </a:ln>
        </p:spPr>
      </p:pic>
      <p:pic>
        <p:nvPicPr>
          <p:cNvPr id="154" name="Google Shape;154;p16"/>
          <p:cNvPicPr preferRelativeResize="0"/>
          <p:nvPr/>
        </p:nvPicPr>
        <p:blipFill>
          <a:blip r:embed="rId5">
            <a:alphaModFix/>
          </a:blip>
          <a:stretch>
            <a:fillRect/>
          </a:stretch>
        </p:blipFill>
        <p:spPr>
          <a:xfrm>
            <a:off x="6389825" y="2452650"/>
            <a:ext cx="2181251" cy="2181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Tools And Technologies</a:t>
            </a:r>
            <a:endParaRPr sz="3200"/>
          </a:p>
        </p:txBody>
      </p:sp>
      <p:sp>
        <p:nvSpPr>
          <p:cNvPr id="160" name="Google Shape;160;p17"/>
          <p:cNvSpPr txBox="1"/>
          <p:nvPr>
            <p:ph idx="1" type="body"/>
          </p:nvPr>
        </p:nvSpPr>
        <p:spPr>
          <a:xfrm>
            <a:off x="2382250" y="1307850"/>
            <a:ext cx="6562800" cy="35016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5600"/>
              <a:t>HTML5 is the fifth and latest version of the HTML standard for creating web pages. It was officially released in 2014 and is currently the most widely used version of HTML.</a:t>
            </a:r>
            <a:endParaRPr sz="5600"/>
          </a:p>
          <a:p>
            <a:pPr indent="0" lvl="0" marL="0" rtl="0" algn="just">
              <a:spcBef>
                <a:spcPts val="1200"/>
              </a:spcBef>
              <a:spcAft>
                <a:spcPts val="0"/>
              </a:spcAft>
              <a:buNone/>
            </a:pPr>
            <a:r>
              <a:rPr lang="en" sz="5600"/>
              <a:t>Here are three key points about HTML5:</a:t>
            </a:r>
            <a:endParaRPr sz="5600"/>
          </a:p>
          <a:p>
            <a:pPr indent="0" lvl="0" marL="0" rtl="0" algn="just">
              <a:spcBef>
                <a:spcPts val="1200"/>
              </a:spcBef>
              <a:spcAft>
                <a:spcPts val="0"/>
              </a:spcAft>
              <a:buNone/>
            </a:pPr>
            <a:r>
              <a:rPr b="1" lang="en" sz="5600">
                <a:latin typeface="Arial"/>
                <a:ea typeface="Arial"/>
                <a:cs typeface="Arial"/>
                <a:sym typeface="Arial"/>
              </a:rPr>
              <a:t>Improved multimedia support</a:t>
            </a:r>
            <a:r>
              <a:rPr lang="en" sz="5600">
                <a:latin typeface="Arial"/>
                <a:ea typeface="Arial"/>
                <a:cs typeface="Arial"/>
                <a:sym typeface="Arial"/>
              </a:rPr>
              <a:t>: HTML5 includes built-in support for video and audio, making it easier to embed media content into web pages without the need for third-party plugins like Flash</a:t>
            </a:r>
            <a:endParaRPr sz="5600">
              <a:uFill>
                <a:noFill/>
              </a:uFill>
              <a:latin typeface="Arial"/>
              <a:ea typeface="Arial"/>
              <a:cs typeface="Arial"/>
              <a:sym typeface="Arial"/>
              <a:hlinkClick r:id="rId3"/>
            </a:endParaRPr>
          </a:p>
          <a:p>
            <a:pPr indent="0" lvl="0" marL="0" rtl="0" algn="just">
              <a:spcBef>
                <a:spcPts val="1200"/>
              </a:spcBef>
              <a:spcAft>
                <a:spcPts val="0"/>
              </a:spcAft>
              <a:buNone/>
            </a:pPr>
            <a:r>
              <a:rPr b="1" lang="en" sz="5600">
                <a:latin typeface="Arial"/>
                <a:ea typeface="Arial"/>
                <a:cs typeface="Arial"/>
                <a:sym typeface="Arial"/>
              </a:rPr>
              <a:t>Semantic markup</a:t>
            </a:r>
            <a:r>
              <a:rPr lang="en" sz="5600">
                <a:latin typeface="Arial"/>
                <a:ea typeface="Arial"/>
                <a:cs typeface="Arial"/>
                <a:sym typeface="Arial"/>
              </a:rPr>
              <a:t>: HTML5 introduces new semantic elements like </a:t>
            </a:r>
            <a:r>
              <a:rPr lang="en" sz="5600">
                <a:latin typeface="Roboto Mono"/>
                <a:ea typeface="Roboto Mono"/>
                <a:cs typeface="Roboto Mono"/>
                <a:sym typeface="Roboto Mono"/>
              </a:rPr>
              <a:t>&lt;header&gt;</a:t>
            </a:r>
            <a:r>
              <a:rPr lang="en" sz="5600">
                <a:latin typeface="Arial"/>
                <a:ea typeface="Arial"/>
                <a:cs typeface="Arial"/>
                <a:sym typeface="Arial"/>
              </a:rPr>
              <a:t>, </a:t>
            </a:r>
            <a:r>
              <a:rPr lang="en" sz="5600">
                <a:latin typeface="Roboto Mono"/>
                <a:ea typeface="Roboto Mono"/>
                <a:cs typeface="Roboto Mono"/>
                <a:sym typeface="Roboto Mono"/>
              </a:rPr>
              <a:t>&lt;nav&gt;</a:t>
            </a:r>
            <a:r>
              <a:rPr lang="en" sz="5600">
                <a:latin typeface="Arial"/>
                <a:ea typeface="Arial"/>
                <a:cs typeface="Arial"/>
                <a:sym typeface="Arial"/>
              </a:rPr>
              <a:t>, </a:t>
            </a:r>
            <a:r>
              <a:rPr lang="en" sz="5600">
                <a:latin typeface="Roboto Mono"/>
                <a:ea typeface="Roboto Mono"/>
                <a:cs typeface="Roboto Mono"/>
                <a:sym typeface="Roboto Mono"/>
              </a:rPr>
              <a:t>&lt;article&gt;</a:t>
            </a:r>
            <a:r>
              <a:rPr lang="en" sz="5600">
                <a:latin typeface="Arial"/>
                <a:ea typeface="Arial"/>
                <a:cs typeface="Arial"/>
                <a:sym typeface="Arial"/>
              </a:rPr>
              <a:t>, and </a:t>
            </a:r>
            <a:r>
              <a:rPr lang="en" sz="5600">
                <a:latin typeface="Roboto Mono"/>
                <a:ea typeface="Roboto Mono"/>
                <a:cs typeface="Roboto Mono"/>
                <a:sym typeface="Roboto Mono"/>
              </a:rPr>
              <a:t>&lt;footer&gt;</a:t>
            </a:r>
            <a:r>
              <a:rPr lang="en" sz="5600">
                <a:latin typeface="Arial"/>
                <a:ea typeface="Arial"/>
                <a:cs typeface="Arial"/>
                <a:sym typeface="Arial"/>
              </a:rPr>
              <a:t> that provide more context and meaning to web page content, making it easier for search engines to index and categorize pages</a:t>
            </a:r>
            <a:endParaRPr sz="5600">
              <a:uFill>
                <a:noFill/>
              </a:uFill>
              <a:latin typeface="Arial"/>
              <a:ea typeface="Arial"/>
              <a:cs typeface="Arial"/>
              <a:sym typeface="Arial"/>
              <a:hlinkClick r:id="rId4"/>
            </a:endParaRPr>
          </a:p>
          <a:p>
            <a:pPr indent="0" lvl="0" marL="0" rtl="0" algn="just">
              <a:spcBef>
                <a:spcPts val="1200"/>
              </a:spcBef>
              <a:spcAft>
                <a:spcPts val="0"/>
              </a:spcAft>
              <a:buNone/>
            </a:pPr>
            <a:r>
              <a:rPr b="1" lang="en" sz="5600">
                <a:latin typeface="Arial"/>
                <a:ea typeface="Arial"/>
                <a:cs typeface="Arial"/>
                <a:sym typeface="Arial"/>
              </a:rPr>
              <a:t>Mobile-friendly</a:t>
            </a:r>
            <a:r>
              <a:rPr lang="en" sz="5600">
                <a:latin typeface="Arial"/>
                <a:ea typeface="Arial"/>
                <a:cs typeface="Arial"/>
                <a:sym typeface="Arial"/>
              </a:rPr>
              <a:t>: HTML5 is designed to work well on mobile devices, with features like responsive design, touch support, and location-based services</a:t>
            </a:r>
            <a:endParaRPr sz="5600"/>
          </a:p>
          <a:p>
            <a:pPr indent="0" lvl="0" marL="0" rtl="0" algn="l">
              <a:spcBef>
                <a:spcPts val="1200"/>
              </a:spcBef>
              <a:spcAft>
                <a:spcPts val="1200"/>
              </a:spcAft>
              <a:buNone/>
            </a:pPr>
            <a:r>
              <a:t/>
            </a:r>
            <a:endParaRPr/>
          </a:p>
        </p:txBody>
      </p:sp>
      <p:pic>
        <p:nvPicPr>
          <p:cNvPr id="161" name="Google Shape;161;p17"/>
          <p:cNvPicPr preferRelativeResize="0"/>
          <p:nvPr/>
        </p:nvPicPr>
        <p:blipFill>
          <a:blip r:embed="rId5">
            <a:alphaModFix/>
          </a:blip>
          <a:stretch>
            <a:fillRect/>
          </a:stretch>
        </p:blipFill>
        <p:spPr>
          <a:xfrm>
            <a:off x="0" y="1867525"/>
            <a:ext cx="2382250" cy="238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nvSpPr>
        <p:spPr>
          <a:xfrm>
            <a:off x="1333875" y="437475"/>
            <a:ext cx="590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Montserrat"/>
                <a:ea typeface="Montserrat"/>
                <a:cs typeface="Montserrat"/>
                <a:sym typeface="Montserrat"/>
              </a:rPr>
              <a:t>Tools And Technologies</a:t>
            </a:r>
            <a:endParaRPr/>
          </a:p>
        </p:txBody>
      </p:sp>
      <p:pic>
        <p:nvPicPr>
          <p:cNvPr id="167" name="Google Shape;167;p18"/>
          <p:cNvPicPr preferRelativeResize="0"/>
          <p:nvPr/>
        </p:nvPicPr>
        <p:blipFill>
          <a:blip r:embed="rId3">
            <a:alphaModFix/>
          </a:blip>
          <a:stretch>
            <a:fillRect/>
          </a:stretch>
        </p:blipFill>
        <p:spPr>
          <a:xfrm>
            <a:off x="477975" y="1749900"/>
            <a:ext cx="1786399" cy="2519649"/>
          </a:xfrm>
          <a:prstGeom prst="rect">
            <a:avLst/>
          </a:prstGeom>
          <a:noFill/>
          <a:ln>
            <a:noFill/>
          </a:ln>
        </p:spPr>
      </p:pic>
      <p:sp>
        <p:nvSpPr>
          <p:cNvPr id="168" name="Google Shape;168;p18"/>
          <p:cNvSpPr txBox="1"/>
          <p:nvPr/>
        </p:nvSpPr>
        <p:spPr>
          <a:xfrm>
            <a:off x="2584550" y="1295475"/>
            <a:ext cx="6349500" cy="3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rPr>
              <a:t>CSS3 is the third version of the CSS standard</a:t>
            </a:r>
            <a:r>
              <a:rPr lang="en" sz="1300">
                <a:solidFill>
                  <a:schemeClr val="lt1"/>
                </a:solidFill>
              </a:rPr>
              <a:t>: CSS3, also known as Cascading Style Sheets Level 3, is the latest iteration of the CSS standard used for styling and formatting web pages.Unlike previous versions, CSS3 is divided into separate documents called "modules," each adding new capabilities or extending features defined in CSS2 while preserving backward compatibility.</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b="1" lang="en" sz="1300">
                <a:solidFill>
                  <a:schemeClr val="lt1"/>
                </a:solidFill>
              </a:rPr>
              <a:t>CSS3 offers advanced features and improvements</a:t>
            </a:r>
            <a:r>
              <a:rPr lang="en" sz="1300">
                <a:solidFill>
                  <a:schemeClr val="lt1"/>
                </a:solidFill>
              </a:rPr>
              <a:t>: CSS3 incorporates the CSS2 standard with various enhancements, making it more powerful and easier to learn and understand. Some of the advanced features in CSS3 include flexible box layout, grid layout, animations, transitions, and support for media queries, which allow for responsive design</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b="1" lang="en" sz="1300">
                <a:solidFill>
                  <a:schemeClr val="lt1"/>
                </a:solidFill>
              </a:rPr>
              <a:t>CSS3 modules cover different aspects of web design</a:t>
            </a:r>
            <a:r>
              <a:rPr lang="en" sz="1300">
                <a:solidFill>
                  <a:schemeClr val="lt1"/>
                </a:solidFill>
              </a:rPr>
              <a:t>: The CSS3 specification is divided into multiple modules, each focusing on a specific aspect of web design, such as colors, typography, layout, and animations. This modular approach allows for more efficient development and release of recommendations, as different CSS modules can progress at different rates</a:t>
            </a:r>
            <a:endParaRPr sz="1300">
              <a:solidFill>
                <a:schemeClr val="lt1"/>
              </a:solidFill>
              <a:uFill>
                <a:noFill/>
              </a:uFill>
              <a:hlinkClick r:id="rId4">
                <a:extLst>
                  <a:ext uri="{A12FA001-AC4F-418D-AE19-62706E023703}">
                    <ahyp:hlinkClr val="tx"/>
                  </a:ext>
                </a:extLst>
              </a:hlinkClick>
            </a:endParaRPr>
          </a:p>
          <a:p>
            <a:pPr indent="0" lvl="0" marL="0" rtl="0" algn="l">
              <a:spcBef>
                <a:spcPts val="0"/>
              </a:spcBef>
              <a:spcAft>
                <a:spcPts val="0"/>
              </a:spcAft>
              <a:buNone/>
            </a:pPr>
            <a:r>
              <a:rPr lang="en" sz="1100"/>
              <a:t>.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Technologies</a:t>
            </a:r>
            <a:endParaRPr/>
          </a:p>
        </p:txBody>
      </p:sp>
      <p:sp>
        <p:nvSpPr>
          <p:cNvPr id="174" name="Google Shape;174;p19"/>
          <p:cNvSpPr txBox="1"/>
          <p:nvPr>
            <p:ph idx="1" type="body"/>
          </p:nvPr>
        </p:nvSpPr>
        <p:spPr>
          <a:xfrm>
            <a:off x="2712600" y="1066025"/>
            <a:ext cx="6168000" cy="38790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sz="1729"/>
              <a:t>JavaScript is a versatile and widely-used programming language that powers interactive and dynamic web experiences. It allows developers to create dynamic and interactive content on websites by manipulating HTML and CSS elements.</a:t>
            </a:r>
            <a:endParaRPr sz="1729"/>
          </a:p>
          <a:p>
            <a:pPr indent="0" lvl="0" marL="0" rtl="0" algn="just">
              <a:spcBef>
                <a:spcPts val="1200"/>
              </a:spcBef>
              <a:spcAft>
                <a:spcPts val="0"/>
              </a:spcAft>
              <a:buNone/>
            </a:pPr>
            <a:r>
              <a:rPr b="1" lang="en" sz="1729">
                <a:latin typeface="Arial"/>
                <a:ea typeface="Arial"/>
                <a:cs typeface="Arial"/>
                <a:sym typeface="Arial"/>
              </a:rPr>
              <a:t>Dynamic and interactive web content</a:t>
            </a:r>
            <a:r>
              <a:rPr lang="en" sz="1729">
                <a:latin typeface="Arial"/>
                <a:ea typeface="Arial"/>
                <a:cs typeface="Arial"/>
                <a:sym typeface="Arial"/>
              </a:rPr>
              <a:t>: JavaScript is a scripting language that enables you to create dynamically updating content, control multimedia, animate images, and more. It is used to add interactivity to web pages, allowing for features like dropdown menus, animated graphics, and dynamic background colors</a:t>
            </a:r>
            <a:endParaRPr sz="1729">
              <a:latin typeface="Arial"/>
              <a:ea typeface="Arial"/>
              <a:cs typeface="Arial"/>
              <a:sym typeface="Arial"/>
            </a:endParaRPr>
          </a:p>
          <a:p>
            <a:pPr indent="0" lvl="0" marL="0" rtl="0" algn="just">
              <a:spcBef>
                <a:spcPts val="1200"/>
              </a:spcBef>
              <a:spcAft>
                <a:spcPts val="0"/>
              </a:spcAft>
              <a:buNone/>
            </a:pPr>
            <a:r>
              <a:rPr b="1" lang="en" sz="1729">
                <a:latin typeface="Arial"/>
                <a:ea typeface="Arial"/>
                <a:cs typeface="Arial"/>
                <a:sym typeface="Arial"/>
              </a:rPr>
              <a:t>Versatility and compatibility</a:t>
            </a:r>
            <a:r>
              <a:rPr lang="en" sz="1729">
                <a:latin typeface="Arial"/>
                <a:ea typeface="Arial"/>
                <a:cs typeface="Arial"/>
                <a:sym typeface="Arial"/>
              </a:rPr>
              <a:t>: JavaScript is compatible with other languages like PHP, Perl, and Java, making it a versatile choice for developers. It is a multi-paradigm language, supporting event-driven, functional, and imperative programming styles. JavaScript can be used for both client-side and server-side development</a:t>
            </a:r>
            <a:endParaRPr sz="1729">
              <a:latin typeface="Arial"/>
              <a:ea typeface="Arial"/>
              <a:cs typeface="Arial"/>
              <a:sym typeface="Arial"/>
            </a:endParaRPr>
          </a:p>
          <a:p>
            <a:pPr indent="0" lvl="0" marL="0" rtl="0" algn="just">
              <a:spcBef>
                <a:spcPts val="1200"/>
              </a:spcBef>
              <a:spcAft>
                <a:spcPts val="0"/>
              </a:spcAft>
              <a:buNone/>
            </a:pPr>
            <a:r>
              <a:rPr b="1" lang="en" sz="1729">
                <a:latin typeface="Arial"/>
                <a:ea typeface="Arial"/>
                <a:cs typeface="Arial"/>
                <a:sym typeface="Arial"/>
              </a:rPr>
              <a:t>Widespread adoption and popularity</a:t>
            </a:r>
            <a:r>
              <a:rPr lang="en" sz="1729">
                <a:latin typeface="Arial"/>
                <a:ea typeface="Arial"/>
                <a:cs typeface="Arial"/>
                <a:sym typeface="Arial"/>
              </a:rPr>
              <a:t>: JavaScript is one of the core technologies of the World Wide Web, alongside HTML and CSS</a:t>
            </a:r>
            <a:endParaRPr sz="1729">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75" name="Google Shape;175;p19"/>
          <p:cNvPicPr preferRelativeResize="0"/>
          <p:nvPr/>
        </p:nvPicPr>
        <p:blipFill>
          <a:blip r:embed="rId3">
            <a:alphaModFix/>
          </a:blip>
          <a:stretch>
            <a:fillRect/>
          </a:stretch>
        </p:blipFill>
        <p:spPr>
          <a:xfrm>
            <a:off x="296600" y="1662975"/>
            <a:ext cx="2181251" cy="2181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5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Technologies</a:t>
            </a:r>
            <a:endParaRPr/>
          </a:p>
        </p:txBody>
      </p:sp>
      <p:sp>
        <p:nvSpPr>
          <p:cNvPr id="181" name="Google Shape;181;p20"/>
          <p:cNvSpPr txBox="1"/>
          <p:nvPr/>
        </p:nvSpPr>
        <p:spPr>
          <a:xfrm>
            <a:off x="1297500" y="864375"/>
            <a:ext cx="484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Essential Backend Technologies</a:t>
            </a:r>
            <a:endParaRPr sz="2400">
              <a:solidFill>
                <a:schemeClr val="lt1"/>
              </a:solidFill>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408475" y="2136450"/>
            <a:ext cx="2037325" cy="2037325"/>
          </a:xfrm>
          <a:prstGeom prst="rect">
            <a:avLst/>
          </a:prstGeom>
          <a:noFill/>
          <a:ln>
            <a:noFill/>
          </a:ln>
        </p:spPr>
      </p:pic>
      <p:pic>
        <p:nvPicPr>
          <p:cNvPr id="183" name="Google Shape;183;p20"/>
          <p:cNvPicPr preferRelativeResize="0"/>
          <p:nvPr/>
        </p:nvPicPr>
        <p:blipFill>
          <a:blip r:embed="rId4">
            <a:alphaModFix/>
          </a:blip>
          <a:stretch>
            <a:fillRect/>
          </a:stretch>
        </p:blipFill>
        <p:spPr>
          <a:xfrm>
            <a:off x="2646850" y="2136450"/>
            <a:ext cx="3315748" cy="1790625"/>
          </a:xfrm>
          <a:prstGeom prst="rect">
            <a:avLst/>
          </a:prstGeom>
          <a:noFill/>
          <a:ln>
            <a:noFill/>
          </a:ln>
        </p:spPr>
      </p:pic>
      <p:grpSp>
        <p:nvGrpSpPr>
          <p:cNvPr id="184" name="Google Shape;184;p20"/>
          <p:cNvGrpSpPr/>
          <p:nvPr/>
        </p:nvGrpSpPr>
        <p:grpSpPr>
          <a:xfrm>
            <a:off x="6163649" y="1703925"/>
            <a:ext cx="2808525" cy="2657424"/>
            <a:chOff x="6163649" y="1703925"/>
            <a:chExt cx="2808525" cy="2657424"/>
          </a:xfrm>
        </p:grpSpPr>
        <p:pic>
          <p:nvPicPr>
            <p:cNvPr id="185" name="Google Shape;185;p20"/>
            <p:cNvPicPr preferRelativeResize="0"/>
            <p:nvPr/>
          </p:nvPicPr>
          <p:blipFill>
            <a:blip r:embed="rId5">
              <a:alphaModFix/>
            </a:blip>
            <a:stretch>
              <a:fillRect/>
            </a:stretch>
          </p:blipFill>
          <p:spPr>
            <a:xfrm>
              <a:off x="6883325" y="1703925"/>
              <a:ext cx="1149548" cy="1149548"/>
            </a:xfrm>
            <a:prstGeom prst="rect">
              <a:avLst/>
            </a:prstGeom>
            <a:noFill/>
            <a:ln>
              <a:noFill/>
            </a:ln>
          </p:spPr>
        </p:pic>
        <p:pic>
          <p:nvPicPr>
            <p:cNvPr id="186" name="Google Shape;186;p20"/>
            <p:cNvPicPr preferRelativeResize="0"/>
            <p:nvPr/>
          </p:nvPicPr>
          <p:blipFill>
            <a:blip r:embed="rId6">
              <a:alphaModFix/>
            </a:blip>
            <a:stretch>
              <a:fillRect/>
            </a:stretch>
          </p:blipFill>
          <p:spPr>
            <a:xfrm>
              <a:off x="6163649" y="3302675"/>
              <a:ext cx="2808525" cy="105867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Technologies</a:t>
            </a:r>
            <a:endParaRPr/>
          </a:p>
        </p:txBody>
      </p:sp>
      <p:sp>
        <p:nvSpPr>
          <p:cNvPr id="192" name="Google Shape;192;p21"/>
          <p:cNvSpPr txBox="1"/>
          <p:nvPr>
            <p:ph idx="1" type="body"/>
          </p:nvPr>
        </p:nvSpPr>
        <p:spPr>
          <a:xfrm>
            <a:off x="2595225" y="1178100"/>
            <a:ext cx="6349500" cy="36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MySQL is a popular open-source relational database management system (RDBMS) that is widely used for managing databases.</a:t>
            </a:r>
            <a:endParaRPr sz="1500"/>
          </a:p>
          <a:p>
            <a:pPr indent="0" lvl="0" marL="0" rtl="0" algn="just">
              <a:spcBef>
                <a:spcPts val="1200"/>
              </a:spcBef>
              <a:spcAft>
                <a:spcPts val="0"/>
              </a:spcAft>
              <a:buNone/>
            </a:pPr>
            <a:r>
              <a:rPr b="1" lang="en">
                <a:latin typeface="Arial"/>
                <a:ea typeface="Arial"/>
                <a:cs typeface="Arial"/>
                <a:sym typeface="Arial"/>
              </a:rPr>
              <a:t>Structured data management</a:t>
            </a:r>
            <a:r>
              <a:rPr lang="en">
                <a:latin typeface="Arial"/>
                <a:ea typeface="Arial"/>
                <a:cs typeface="Arial"/>
                <a:sym typeface="Arial"/>
              </a:rPr>
              <a:t>: MySQL is designed to manage structured data, which is data that is organized into tables and columns. It uses Structured Query Language (SQL) to interact with databases, allowing users to add, modify, and retrieve data from tables</a:t>
            </a:r>
            <a:endParaRPr>
              <a:uFill>
                <a:noFill/>
              </a:uFill>
              <a:latin typeface="Arial"/>
              <a:ea typeface="Arial"/>
              <a:cs typeface="Arial"/>
              <a:sym typeface="Arial"/>
              <a:hlinkClick r:id="rId3"/>
            </a:endParaRPr>
          </a:p>
          <a:p>
            <a:pPr indent="0" lvl="0" marL="0" rtl="0" algn="just">
              <a:spcBef>
                <a:spcPts val="1200"/>
              </a:spcBef>
              <a:spcAft>
                <a:spcPts val="0"/>
              </a:spcAft>
              <a:buNone/>
            </a:pPr>
            <a:r>
              <a:rPr b="1" lang="en">
                <a:latin typeface="Arial"/>
                <a:ea typeface="Arial"/>
                <a:cs typeface="Arial"/>
                <a:sym typeface="Arial"/>
              </a:rPr>
              <a:t>Modular architecture</a:t>
            </a:r>
            <a:r>
              <a:rPr lang="en">
                <a:latin typeface="Arial"/>
                <a:ea typeface="Arial"/>
                <a:cs typeface="Arial"/>
                <a:sym typeface="Arial"/>
              </a:rPr>
              <a:t>: MySQL has a modular architecture that allows users to choose from different storage engines, each with its own strengths and weaknesses. The default storage engine is InnoDB, which is optimized for transactional workloads and provides features like row-level locking and foreign key constraints</a:t>
            </a:r>
            <a:endParaRPr>
              <a:latin typeface="Arial"/>
              <a:ea typeface="Arial"/>
              <a:cs typeface="Arial"/>
              <a:sym typeface="Arial"/>
            </a:endParaRPr>
          </a:p>
          <a:p>
            <a:pPr indent="0" lvl="0" marL="0" rtl="0" algn="just">
              <a:spcBef>
                <a:spcPts val="1200"/>
              </a:spcBef>
              <a:spcAft>
                <a:spcPts val="1200"/>
              </a:spcAft>
              <a:buNone/>
            </a:pPr>
            <a:r>
              <a:rPr b="1" lang="en">
                <a:latin typeface="Arial"/>
                <a:ea typeface="Arial"/>
                <a:cs typeface="Arial"/>
                <a:sym typeface="Arial"/>
              </a:rPr>
              <a:t>Open-source and community-driven</a:t>
            </a:r>
            <a:r>
              <a:rPr lang="en">
                <a:latin typeface="Arial"/>
                <a:ea typeface="Arial"/>
                <a:cs typeface="Arial"/>
                <a:sym typeface="Arial"/>
              </a:rPr>
              <a:t>: MySQL is an open-source project, which means that the source code is freely available for anyone to use, modify, and distribute. It has a large and active community of developers and users who contribute to its development, support, and documentation</a:t>
            </a:r>
            <a:endParaRPr>
              <a:latin typeface="Arial"/>
              <a:ea typeface="Arial"/>
              <a:cs typeface="Arial"/>
              <a:sym typeface="Arial"/>
            </a:endParaRPr>
          </a:p>
        </p:txBody>
      </p:sp>
      <p:pic>
        <p:nvPicPr>
          <p:cNvPr id="193" name="Google Shape;193;p21"/>
          <p:cNvPicPr preferRelativeResize="0"/>
          <p:nvPr/>
        </p:nvPicPr>
        <p:blipFill>
          <a:blip r:embed="rId4">
            <a:alphaModFix/>
          </a:blip>
          <a:stretch>
            <a:fillRect/>
          </a:stretch>
        </p:blipFill>
        <p:spPr>
          <a:xfrm>
            <a:off x="408475" y="2136450"/>
            <a:ext cx="2037325" cy="203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