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  <p:sldMasterId id="214748371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ичев Евгений" initials="ИЕ" lastIdx="1" clrIdx="0">
    <p:extLst>
      <p:ext uri="{19B8F6BF-5375-455C-9EA6-DF929625EA0E}">
        <p15:presenceInfo xmlns:p15="http://schemas.microsoft.com/office/powerpoint/2012/main" userId="e9638204d2f02a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7B544-9A0D-4450-A3B4-DD2D255642AD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3287-ACC7-427E-9829-1545A24AD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1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33287-ACC7-427E-9829-1545A24AD4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65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4001" y="0"/>
            <a:ext cx="10113003" cy="5669073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137" y="1547149"/>
            <a:ext cx="5635351" cy="1253121"/>
          </a:xfrm>
        </p:spPr>
        <p:txBody>
          <a:bodyPr anchor="b">
            <a:noAutofit/>
          </a:bodyPr>
          <a:lstStyle>
            <a:lvl1pPr algn="ctr">
              <a:defRPr sz="4465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137" y="3024291"/>
            <a:ext cx="5635351" cy="1092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736">
                <a:solidFill>
                  <a:schemeClr val="tx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720" y="4165401"/>
            <a:ext cx="742046" cy="231022"/>
          </a:xfrm>
        </p:spPr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26136" y="4165401"/>
            <a:ext cx="4311580" cy="231022"/>
          </a:xfrm>
        </p:spPr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05770" y="4165401"/>
            <a:ext cx="455718" cy="231022"/>
          </a:xfrm>
        </p:spPr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26137" y="2912281"/>
            <a:ext cx="5635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1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7" y="3981635"/>
            <a:ext cx="7945492" cy="468608"/>
          </a:xfrm>
        </p:spPr>
        <p:txBody>
          <a:bodyPr anchor="b">
            <a:normAutofit/>
          </a:bodyPr>
          <a:lstStyle>
            <a:lvl1pPr algn="ctr">
              <a:defRPr sz="198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1076" y="861083"/>
            <a:ext cx="8355849" cy="2758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067" y="4450243"/>
            <a:ext cx="7945492" cy="408227"/>
          </a:xfrm>
        </p:spPr>
        <p:txBody>
          <a:bodyPr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33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68" y="812078"/>
            <a:ext cx="7931491" cy="2443238"/>
          </a:xfrm>
        </p:spPr>
        <p:txBody>
          <a:bodyPr anchor="ctr">
            <a:normAutofit/>
          </a:bodyPr>
          <a:lstStyle>
            <a:lvl1pPr algn="ctr">
              <a:defRPr sz="2646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068" y="3591348"/>
            <a:ext cx="7931491" cy="12671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54384" y="3423331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3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2" y="812078"/>
            <a:ext cx="7686475" cy="1960191"/>
          </a:xfrm>
        </p:spPr>
        <p:txBody>
          <a:bodyPr anchor="ctr">
            <a:normAutofit/>
          </a:bodyPr>
          <a:lstStyle>
            <a:lvl1pPr algn="ctr">
              <a:defRPr sz="2646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84773" y="2772269"/>
            <a:ext cx="7308455" cy="48304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54"/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591348"/>
            <a:ext cx="7945492" cy="12671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732" y="72759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4544" y="2338230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54384" y="3423331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0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8" y="2735706"/>
            <a:ext cx="7945494" cy="1214480"/>
          </a:xfrm>
        </p:spPr>
        <p:txBody>
          <a:bodyPr anchor="b">
            <a:normAutofit/>
          </a:bodyPr>
          <a:lstStyle>
            <a:lvl1pPr algn="l">
              <a:defRPr sz="2646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950186"/>
            <a:ext cx="7945494" cy="711423"/>
          </a:xfrm>
        </p:spPr>
        <p:txBody>
          <a:bodyPr anchor="t">
            <a:normAutofit/>
          </a:bodyPr>
          <a:lstStyle>
            <a:lvl1pPr marL="0" indent="0" algn="l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08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2" y="812078"/>
            <a:ext cx="7686475" cy="1855181"/>
          </a:xfrm>
        </p:spPr>
        <p:txBody>
          <a:bodyPr anchor="ctr">
            <a:normAutofit/>
          </a:bodyPr>
          <a:lstStyle>
            <a:lvl1pPr algn="ctr">
              <a:defRPr sz="2646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071067" y="3009172"/>
            <a:ext cx="7945494" cy="733391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98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745364"/>
            <a:ext cx="7945494" cy="1113108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732" y="72759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4544" y="21492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54384" y="2835275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8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7" y="812078"/>
            <a:ext cx="7945492" cy="185518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071067" y="3001611"/>
            <a:ext cx="7945494" cy="69558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15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696358"/>
            <a:ext cx="7945495" cy="116211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54384" y="2835275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6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09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874" y="812077"/>
            <a:ext cx="1563435" cy="404639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065" y="812078"/>
            <a:ext cx="6145795" cy="404639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28867" y="819080"/>
            <a:ext cx="0" cy="4032391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20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1060"/>
              </a:spcBef>
              <a:buNone/>
            </a:pPr>
            <a:endParaRPr lang="ru-RU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EC37E-F037-4A5B-B3F7-3EDE652F50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20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075" y="663382"/>
            <a:ext cx="7141330" cy="2101387"/>
          </a:xfrm>
        </p:spPr>
        <p:txBody>
          <a:bodyPr bIns="0" anchor="b">
            <a:normAutofit/>
          </a:bodyPr>
          <a:lstStyle>
            <a:lvl1pPr algn="l">
              <a:defRPr sz="545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076" y="2919783"/>
            <a:ext cx="7141329" cy="808348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488" b="0" cap="all" baseline="0">
                <a:solidFill>
                  <a:schemeClr val="tx1"/>
                </a:solidFill>
              </a:defRPr>
            </a:lvl1pPr>
            <a:lvl2pPr marL="378013" indent="0" algn="ctr">
              <a:buNone/>
              <a:defRPr sz="1488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8018" y="272289"/>
            <a:ext cx="4112547" cy="255663"/>
          </a:xfrm>
        </p:spPr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8694" y="660633"/>
            <a:ext cx="670569" cy="416384"/>
          </a:xfrm>
        </p:spPr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99076" y="2917581"/>
            <a:ext cx="71413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6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874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202115" y="1527268"/>
            <a:ext cx="79437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38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398" y="1452059"/>
            <a:ext cx="7146358" cy="1561055"/>
          </a:xfrm>
        </p:spPr>
        <p:txBody>
          <a:bodyPr anchor="b">
            <a:normAutofit/>
          </a:bodyPr>
          <a:lstStyle>
            <a:lvl1pPr algn="l">
              <a:defRPr sz="297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398" y="3147160"/>
            <a:ext cx="7135851" cy="837542"/>
          </a:xfrm>
        </p:spPr>
        <p:txBody>
          <a:bodyPr tIns="91440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02398" y="3146159"/>
            <a:ext cx="71358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2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46" y="665525"/>
            <a:ext cx="7942159" cy="8758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6687" y="1662699"/>
            <a:ext cx="3840718" cy="28514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3053" y="1668044"/>
            <a:ext cx="3840718" cy="284562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202115" y="1527268"/>
            <a:ext cx="79437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94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71" y="664924"/>
            <a:ext cx="7943834" cy="8734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571" y="1669868"/>
            <a:ext cx="3840718" cy="6630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19" b="0" cap="all" baseline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571" y="2335253"/>
            <a:ext cx="3840718" cy="21865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1888" y="1672724"/>
            <a:ext cx="3840718" cy="66333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19" b="0" cap="all" baseline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1888" y="2332956"/>
            <a:ext cx="3840718" cy="21807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202115" y="1527268"/>
            <a:ext cx="79437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4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02115" y="1527268"/>
            <a:ext cx="79437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18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145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88" y="660633"/>
            <a:ext cx="2706273" cy="1858033"/>
          </a:xfrm>
        </p:spPr>
        <p:txBody>
          <a:bodyPr anchor="b">
            <a:normAutofit/>
          </a:bodyPr>
          <a:lstStyle>
            <a:lvl1pPr algn="l"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258" y="660633"/>
            <a:ext cx="4971248" cy="3852159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87" y="2650466"/>
            <a:ext cx="2707856" cy="1858913"/>
          </a:xfrm>
        </p:spPr>
        <p:txBody>
          <a:bodyPr/>
          <a:lstStyle>
            <a:lvl1pPr marL="0" indent="0" algn="l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97471" y="2650466"/>
            <a:ext cx="27032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9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82475" y="398683"/>
            <a:ext cx="3368917" cy="4257544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90" y="933940"/>
            <a:ext cx="4574256" cy="1513622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7431" y="928176"/>
            <a:ext cx="2307804" cy="319688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165" y="2601269"/>
            <a:ext cx="4567704" cy="1656798"/>
          </a:xfrm>
        </p:spPr>
        <p:txBody>
          <a:bodyPr>
            <a:normAutofit/>
          </a:bodyPr>
          <a:lstStyle>
            <a:lvl1pPr marL="0" indent="0" algn="l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96729" y="4522761"/>
            <a:ext cx="4570140" cy="264694"/>
          </a:xfrm>
        </p:spPr>
        <p:txBody>
          <a:bodyPr/>
          <a:lstStyle>
            <a:lvl1pPr algn="l">
              <a:defRPr/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96729" y="263469"/>
            <a:ext cx="4581429" cy="265362"/>
          </a:xfrm>
        </p:spPr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196729" y="2599296"/>
            <a:ext cx="45701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71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02115" y="1527268"/>
            <a:ext cx="79437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33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4473" y="660633"/>
            <a:ext cx="1335933" cy="38530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88" y="660633"/>
            <a:ext cx="6473056" cy="38530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804473" y="660633"/>
            <a:ext cx="0" cy="385303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05" y="1449146"/>
            <a:ext cx="6745790" cy="1506949"/>
          </a:xfrm>
        </p:spPr>
        <p:txBody>
          <a:bodyPr anchor="b">
            <a:normAutofit/>
          </a:bodyPr>
          <a:lstStyle>
            <a:lvl1pPr algn="ctr">
              <a:defRPr sz="3638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104" y="3180115"/>
            <a:ext cx="6745792" cy="789269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64165" y="3068104"/>
            <a:ext cx="67496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587" y="2117006"/>
            <a:ext cx="3901202" cy="273698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877" y="2117006"/>
            <a:ext cx="3901202" cy="273698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520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6" y="2198213"/>
            <a:ext cx="3901202" cy="476483"/>
          </a:xfrm>
        </p:spPr>
        <p:txBody>
          <a:bodyPr anchor="b">
            <a:noAutofit/>
          </a:bodyPr>
          <a:lstStyle>
            <a:lvl1pPr marL="0" indent="0">
              <a:spcBef>
                <a:spcPts val="556"/>
              </a:spcBef>
              <a:spcAft>
                <a:spcPts val="496"/>
              </a:spcAft>
              <a:buNone/>
              <a:defRPr sz="2315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066" y="2681698"/>
            <a:ext cx="3901202" cy="217677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320" y="2198213"/>
            <a:ext cx="3901202" cy="476483"/>
          </a:xfrm>
        </p:spPr>
        <p:txBody>
          <a:bodyPr anchor="b">
            <a:noAutofit/>
          </a:bodyPr>
          <a:lstStyle>
            <a:lvl1pPr marL="0" indent="0">
              <a:spcBef>
                <a:spcPts val="556"/>
              </a:spcBef>
              <a:spcAft>
                <a:spcPts val="496"/>
              </a:spcAft>
              <a:buNone/>
              <a:defRPr sz="2315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320" y="2681698"/>
            <a:ext cx="3901202" cy="217677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0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86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53" y="1148112"/>
            <a:ext cx="3074504" cy="1134110"/>
          </a:xfrm>
        </p:spPr>
        <p:txBody>
          <a:bodyPr anchor="b">
            <a:normAutofit/>
          </a:bodyPr>
          <a:lstStyle>
            <a:lvl1pPr algn="ctr">
              <a:defRPr sz="198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279" y="812077"/>
            <a:ext cx="4522280" cy="4046394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753" y="2506242"/>
            <a:ext cx="3074504" cy="201619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54385" y="2408233"/>
            <a:ext cx="29058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8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5" y="1557650"/>
            <a:ext cx="5160877" cy="1134110"/>
          </a:xfrm>
        </p:spPr>
        <p:txBody>
          <a:bodyPr anchor="b">
            <a:normAutofit/>
          </a:bodyPr>
          <a:lstStyle>
            <a:lvl1pPr algn="ctr">
              <a:defRPr sz="2315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92992" y="861084"/>
            <a:ext cx="2532846" cy="394838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065" y="2691760"/>
            <a:ext cx="5160877" cy="1512147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9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3011" y="0"/>
            <a:ext cx="10112013" cy="5669073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1068" y="812078"/>
            <a:ext cx="7938489" cy="10781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2114204"/>
            <a:ext cx="7938489" cy="2744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57" y="4935479"/>
            <a:ext cx="1323082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067" y="4935479"/>
            <a:ext cx="6040686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843" y="4935479"/>
            <a:ext cx="448714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76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ctr" defTabSz="378013" rtl="0" eaLnBrk="1" latinLnBrk="0" hangingPunct="1">
        <a:spcBef>
          <a:spcPct val="0"/>
        </a:spcBef>
        <a:buNone/>
        <a:defRPr sz="3638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258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98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65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92284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48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275794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32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653807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69808"/>
            <a:ext cx="10080625" cy="339500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5065691"/>
            <a:ext cx="10080625" cy="6143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199" y="665218"/>
            <a:ext cx="7940208" cy="86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199" y="1666712"/>
            <a:ext cx="7940208" cy="285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5935" y="273168"/>
            <a:ext cx="2894471" cy="255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99" y="272289"/>
            <a:ext cx="4910366" cy="255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925" y="660633"/>
            <a:ext cx="670569" cy="4163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15">
                <a:solidFill>
                  <a:schemeClr val="accent1"/>
                </a:solidFill>
              </a:defRPr>
            </a:lvl1pPr>
          </a:lstStyle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067290"/>
            <a:ext cx="100806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2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2646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20000"/>
        </a:lnSpc>
        <a:spcBef>
          <a:spcPts val="82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54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8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5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73409" y="1687551"/>
            <a:ext cx="8026127" cy="14707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Тема проекта: </a:t>
            </a:r>
            <a:r>
              <a:rPr lang="en-US" sz="3300" spc="-1" dirty="0">
                <a:solidFill>
                  <a:schemeClr val="tx1"/>
                </a:solidFill>
                <a:latin typeface="Arial"/>
              </a:rPr>
              <a:t>“</a:t>
            </a:r>
            <a:r>
              <a:rPr lang="ru-RU" sz="3300" spc="-1" dirty="0">
                <a:latin typeface="Arial"/>
              </a:rPr>
              <a:t>разработка  парсера сайтов для выбора принтера</a:t>
            </a:r>
            <a:r>
              <a:rPr lang="en-US" sz="3300" spc="-1" dirty="0">
                <a:latin typeface="Arial"/>
              </a:rPr>
              <a:t>”</a:t>
            </a:r>
            <a:endParaRPr lang="ru-RU" sz="33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 idx="4294967295"/>
          </p:nvPr>
        </p:nvSpPr>
        <p:spPr>
          <a:xfrm>
            <a:off x="1873406" y="134843"/>
            <a:ext cx="6746875" cy="126161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КУРСОВАЯ РАБОТА ПО КУРСУ</a:t>
            </a:r>
            <a:br>
              <a:rPr sz="3300" dirty="0">
                <a:solidFill>
                  <a:schemeClr val="tx1"/>
                </a:solidFill>
              </a:rPr>
            </a:br>
            <a:r>
              <a:rPr lang="ru-RU" sz="3300" spc="-1" dirty="0">
                <a:solidFill>
                  <a:schemeClr val="tx1"/>
                </a:solidFill>
                <a:latin typeface="Arial"/>
              </a:rPr>
              <a:t>прикладная разработка на </a:t>
            </a:r>
            <a:r>
              <a:rPr lang="en-US" sz="3300" spc="-1" dirty="0">
                <a:solidFill>
                  <a:schemeClr val="tx1"/>
                </a:solidFill>
                <a:latin typeface="Arial"/>
              </a:rPr>
              <a:t>JAVA</a:t>
            </a:r>
            <a:endParaRPr lang="ru-RU" sz="33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title" idx="4294967295"/>
          </p:nvPr>
        </p:nvSpPr>
        <p:spPr>
          <a:xfrm>
            <a:off x="3761678" y="3840163"/>
            <a:ext cx="6318947" cy="10795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l">
              <a:buNone/>
            </a:pPr>
            <a:r>
              <a:rPr lang="ru-RU" sz="2400" b="0" strike="noStrike" spc="-1" dirty="0">
                <a:solidFill>
                  <a:schemeClr val="tx1"/>
                </a:solidFill>
                <a:latin typeface="Arial"/>
              </a:rPr>
              <a:t>Выполнила: </a:t>
            </a:r>
            <a:r>
              <a:rPr lang="ru-RU" sz="2400" spc="-1" dirty="0">
                <a:latin typeface="Arial"/>
              </a:rPr>
              <a:t>Баранцева А. Л.</a:t>
            </a:r>
            <a:br>
              <a:rPr lang="ru-RU" sz="2400" spc="-1" dirty="0">
                <a:solidFill>
                  <a:schemeClr val="tx1"/>
                </a:solidFill>
                <a:latin typeface="Arial"/>
              </a:rPr>
            </a:br>
            <a:r>
              <a:rPr lang="ru-RU" sz="2400" b="0" strike="noStrike" spc="-1" dirty="0">
                <a:solidFill>
                  <a:schemeClr val="tx1"/>
                </a:solidFill>
                <a:latin typeface="Arial"/>
              </a:rPr>
              <a:t>Руководитель:</a:t>
            </a:r>
            <a:r>
              <a:rPr lang="ru-RU" sz="24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ru-RU" sz="2400" b="0" strike="noStrike" spc="-1" dirty="0">
                <a:solidFill>
                  <a:srgbClr val="FF0000"/>
                </a:solidFill>
                <a:latin typeface="Arial"/>
              </a:rPr>
              <a:t>ФИО ПРЕПОДАВАТЕЛЯ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49912" y="2357195"/>
            <a:ext cx="5415629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000" b="0" strike="noStrike" spc="-1" dirty="0">
                <a:solidFill>
                  <a:schemeClr val="tx1"/>
                </a:solidFill>
                <a:latin typeface="Arial"/>
              </a:rPr>
              <a:t>Спасибо за внимание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C8DFD-72D7-4A11-8861-FBA93525337F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69073" y="1224656"/>
            <a:ext cx="8579006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0" algn="l">
              <a:spcBef>
                <a:spcPts val="1060"/>
              </a:spcBef>
              <a:buNone/>
            </a:pPr>
            <a:r>
              <a:rPr lang="ru-RU" sz="2200" b="0" strike="noStrike" spc="-1" dirty="0">
                <a:solidFill>
                  <a:schemeClr val="tx1"/>
                </a:solidFill>
                <a:latin typeface="Arial"/>
              </a:rPr>
              <a:t>Цель: изучение технологии парсинга сайтов, а также приобретение практических навыков программирования на языке </a:t>
            </a:r>
            <a:r>
              <a:rPr lang="en-US" sz="2200" b="0" strike="noStrike" spc="-1" dirty="0">
                <a:solidFill>
                  <a:schemeClr val="tx1"/>
                </a:solidFill>
                <a:latin typeface="Arial"/>
              </a:rPr>
              <a:t>Java</a:t>
            </a:r>
            <a:endParaRPr lang="ru-RU" sz="2200" b="0" strike="noStrike" spc="-1" dirty="0">
              <a:solidFill>
                <a:schemeClr val="tx1"/>
              </a:solidFill>
              <a:latin typeface="Arial"/>
            </a:endParaRPr>
          </a:p>
          <a:p>
            <a:pPr marL="432000" indent="0" algn="l">
              <a:spcBef>
                <a:spcPts val="1060"/>
              </a:spcBef>
              <a:buNone/>
            </a:pPr>
            <a:r>
              <a:rPr lang="ru-RU" sz="2200" b="0" strike="noStrike" spc="-1" dirty="0">
                <a:solidFill>
                  <a:schemeClr val="tx1"/>
                </a:solidFill>
                <a:latin typeface="Arial"/>
              </a:rPr>
              <a:t>Задачи: 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600" spc="-1" dirty="0">
                <a:solidFill>
                  <a:schemeClr val="tx1"/>
                </a:solidFill>
                <a:latin typeface="Arial"/>
              </a:rPr>
              <a:t>	- </a:t>
            </a:r>
            <a:r>
              <a:rPr lang="ru-RU" sz="1600" spc="-1" dirty="0">
                <a:solidFill>
                  <a:schemeClr val="tx1"/>
                </a:solidFill>
                <a:latin typeface="Arial"/>
              </a:rPr>
              <a:t>в</a:t>
            </a:r>
            <a:r>
              <a:rPr lang="ru-RU" sz="1600" b="0" strike="noStrike" spc="-1" dirty="0">
                <a:solidFill>
                  <a:schemeClr val="tx1"/>
                </a:solidFill>
                <a:latin typeface="Arial"/>
              </a:rPr>
              <a:t>ыбор средств разработки парсера;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600" spc="-1" dirty="0">
                <a:solidFill>
                  <a:schemeClr val="tx1"/>
                </a:solidFill>
                <a:latin typeface="Arial"/>
              </a:rPr>
              <a:t>	- </a:t>
            </a:r>
            <a:r>
              <a:rPr lang="ru-RU" sz="1600" spc="-1" dirty="0">
                <a:solidFill>
                  <a:schemeClr val="tx1"/>
                </a:solidFill>
                <a:latin typeface="Arial"/>
              </a:rPr>
              <a:t>п</a:t>
            </a:r>
            <a:r>
              <a:rPr lang="ru-RU" sz="1600" b="0" strike="noStrike" spc="-1" dirty="0">
                <a:solidFill>
                  <a:schemeClr val="tx1"/>
                </a:solidFill>
                <a:latin typeface="Arial"/>
              </a:rPr>
              <a:t>роектирование парсера сайта</a:t>
            </a:r>
            <a:r>
              <a:rPr lang="en-US" sz="1600" b="0" strike="noStrike" spc="-1" dirty="0">
                <a:solidFill>
                  <a:schemeClr val="tx1"/>
                </a:solidFill>
                <a:latin typeface="Arial"/>
              </a:rPr>
              <a:t>;</a:t>
            </a:r>
            <a:endParaRPr lang="ru-RU" sz="1600" b="0" strike="noStrike" spc="-1" dirty="0">
              <a:solidFill>
                <a:schemeClr val="tx1"/>
              </a:solidFill>
              <a:latin typeface="Arial"/>
            </a:endParaRP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600" spc="-1" dirty="0">
                <a:solidFill>
                  <a:schemeClr val="tx1"/>
                </a:solidFill>
                <a:latin typeface="Arial"/>
              </a:rPr>
              <a:t>	- </a:t>
            </a:r>
            <a:r>
              <a:rPr lang="ru-RU" sz="1600" spc="-1" dirty="0">
                <a:solidFill>
                  <a:schemeClr val="tx1"/>
                </a:solidFill>
                <a:latin typeface="Arial"/>
              </a:rPr>
              <a:t>р</a:t>
            </a:r>
            <a:r>
              <a:rPr lang="ru-RU" sz="1600" b="0" strike="noStrike" spc="-1" dirty="0">
                <a:solidFill>
                  <a:schemeClr val="tx1"/>
                </a:solidFill>
                <a:latin typeface="Arial"/>
              </a:rPr>
              <a:t>еализация парсера;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600" spc="-1" dirty="0">
                <a:solidFill>
                  <a:schemeClr val="tx1"/>
                </a:solidFill>
                <a:latin typeface="Arial"/>
              </a:rPr>
              <a:t>	- </a:t>
            </a:r>
            <a:r>
              <a:rPr lang="ru-RU" sz="1600" spc="-1" dirty="0">
                <a:solidFill>
                  <a:schemeClr val="tx1"/>
                </a:solidFill>
                <a:latin typeface="Arial"/>
              </a:rPr>
              <a:t>п</a:t>
            </a:r>
            <a:r>
              <a:rPr lang="ru-RU" sz="1600" b="0" strike="noStrike" spc="-1" dirty="0">
                <a:solidFill>
                  <a:schemeClr val="tx1"/>
                </a:solidFill>
                <a:latin typeface="Arial"/>
              </a:rPr>
              <a:t>арсер должен сохранять полученные данные</a:t>
            </a:r>
            <a:r>
              <a:rPr lang="ru-RU" sz="1600" spc="-1" dirty="0">
                <a:solidFill>
                  <a:schemeClr val="tx1"/>
                </a:solidFill>
                <a:latin typeface="Arial"/>
              </a:rPr>
              <a:t>, удобные для понимания человеком</a:t>
            </a:r>
            <a:r>
              <a:rPr lang="ru-RU" sz="1600" b="0" strike="noStrike" spc="-1" dirty="0">
                <a:solidFill>
                  <a:schemeClr val="tx1"/>
                </a:solidFill>
                <a:latin typeface="Arial"/>
              </a:rPr>
              <a:t>;</a:t>
            </a: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69073" y="601920"/>
            <a:ext cx="8790732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Цель и задачи курсовой работы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F20485-B1F1-4970-B53B-198A6D53E46C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62360" y="1079999"/>
            <a:ext cx="8311377" cy="39677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разрабатываемый парсер должен быть реализован на языке Java;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парсер должен быть собран в автономный jar архив, со всеми необходимыми зависимостями;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парсер должен собирать данные для выбора принтера в г. Кулебаки: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100" spc="-1" dirty="0">
                <a:solidFill>
                  <a:schemeClr val="tx1"/>
                </a:solidFill>
                <a:latin typeface="Arial"/>
              </a:rPr>
              <a:t>		</a:t>
            </a: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название товара;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100" b="0" strike="noStrike" spc="-1" dirty="0">
                <a:solidFill>
                  <a:schemeClr val="tx1"/>
                </a:solidFill>
                <a:latin typeface="Arial"/>
              </a:rPr>
              <a:t>		</a:t>
            </a: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описание товара;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100" b="0" strike="noStrike" spc="-1" dirty="0">
                <a:solidFill>
                  <a:schemeClr val="tx1"/>
                </a:solidFill>
                <a:latin typeface="Arial"/>
              </a:rPr>
              <a:t>		</a:t>
            </a: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цену;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100" b="0" strike="noStrike" spc="-1" dirty="0">
                <a:solidFill>
                  <a:schemeClr val="tx1"/>
                </a:solidFill>
                <a:latin typeface="Arial"/>
              </a:rPr>
              <a:t>		</a:t>
            </a: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денежную единицу.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после произведенного поиска, результаты должны быть сохранены в CSV файл.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при работе парсера должны быть учтены исключительные ситуации: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100" b="0" strike="noStrike" spc="-1" dirty="0">
                <a:solidFill>
                  <a:schemeClr val="tx1"/>
                </a:solidFill>
                <a:latin typeface="Arial"/>
              </a:rPr>
              <a:t>		</a:t>
            </a: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отсутствие ответа от сайта avito.ru;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1100" b="0" strike="noStrike" spc="-1" dirty="0">
                <a:solidFill>
                  <a:schemeClr val="tx1"/>
                </a:solidFill>
                <a:latin typeface="Arial"/>
              </a:rPr>
              <a:t>		</a:t>
            </a: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ошибка записи в CSV файл.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для получения данных с сайта используется библиотека Jsoup;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ru-RU" sz="1100" b="0" strike="noStrike" spc="-1" dirty="0">
                <a:solidFill>
                  <a:schemeClr val="tx1"/>
                </a:solidFill>
                <a:latin typeface="Arial"/>
              </a:rPr>
              <a:t>- записи должны быть отсортированы по возрастанию цены;</a:t>
            </a: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lang="ru-RU" sz="11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15021" y="512470"/>
            <a:ext cx="7594536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spc="-1" dirty="0">
                <a:solidFill>
                  <a:schemeClr val="tx1"/>
                </a:solidFill>
                <a:latin typeface="Arial"/>
              </a:rPr>
              <a:t>Требования к системе</a:t>
            </a:r>
            <a:endParaRPr lang="ru-RU" sz="33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C3F468-5E90-4305-A86B-9C53CF40CBC6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B10393-AF74-49C1-8785-B62FA07DB6BB}" type="slidenum">
              <a:t>4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8BF009A-CB71-6B27-C7FD-0671FD28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62" y="552090"/>
            <a:ext cx="8452624" cy="478080"/>
          </a:xfrm>
        </p:spPr>
        <p:txBody>
          <a:bodyPr/>
          <a:lstStyle/>
          <a:p>
            <a:r>
              <a:rPr lang="ru-RU" sz="3300" spc="-1" dirty="0">
                <a:solidFill>
                  <a:schemeClr val="tx1"/>
                </a:solidFill>
                <a:latin typeface="Arial"/>
              </a:rPr>
              <a:t>Алгоритм работы парсера</a:t>
            </a:r>
            <a:endParaRPr lang="ru-RU" sz="3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C9811-35D1-1C97-328F-DAB6711BECD8}"/>
              </a:ext>
            </a:extLst>
          </p:cNvPr>
          <p:cNvSpPr txBox="1"/>
          <p:nvPr/>
        </p:nvSpPr>
        <p:spPr>
          <a:xfrm>
            <a:off x="3763016" y="4816981"/>
            <a:ext cx="259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Блок схема алгоритма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C71E9C-7807-F729-0B68-0EEE85B35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70" y="1030170"/>
            <a:ext cx="2677407" cy="37868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716445-13DA-4B80-A15F-1C2B078EDA60}" type="slidenum">
              <a:t>5</a:t>
            </a:fld>
            <a:endParaRPr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0356E79-144F-42D7-6371-09323249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90" y="616558"/>
            <a:ext cx="8858342" cy="478080"/>
          </a:xfrm>
        </p:spPr>
        <p:txBody>
          <a:bodyPr/>
          <a:lstStyle/>
          <a:p>
            <a:r>
              <a:rPr lang="ru-RU" sz="4000" b="0" strike="noStrike" spc="-1" dirty="0">
                <a:solidFill>
                  <a:schemeClr val="tx1"/>
                </a:solidFill>
                <a:latin typeface="Arial"/>
              </a:rPr>
              <a:t>Инструменты для разработки</a:t>
            </a:r>
            <a:endParaRPr lang="ru-RU" dirty="0"/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7D273EF7-036D-99F2-C34F-CB9BD503DE7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69073" y="1224656"/>
            <a:ext cx="8579006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3200" spc="-1" dirty="0">
                <a:solidFill>
                  <a:schemeClr val="tx1"/>
                </a:solidFill>
                <a:latin typeface="Arial"/>
              </a:rPr>
              <a:t>	- </a:t>
            </a:r>
            <a:r>
              <a:rPr lang="ru-RU" sz="3200" spc="-1" dirty="0">
                <a:solidFill>
                  <a:schemeClr val="tx1"/>
                </a:solidFill>
                <a:latin typeface="Arial"/>
              </a:rPr>
              <a:t>язык программирования </a:t>
            </a:r>
            <a:r>
              <a:rPr lang="en-US" sz="3200" spc="-1" dirty="0">
                <a:solidFill>
                  <a:schemeClr val="tx1"/>
                </a:solidFill>
                <a:latin typeface="Arial"/>
              </a:rPr>
              <a:t>Java</a:t>
            </a:r>
            <a:r>
              <a:rPr lang="ru-RU" sz="3200" b="0" strike="noStrike" spc="-1" dirty="0">
                <a:solidFill>
                  <a:schemeClr val="tx1"/>
                </a:solidFill>
                <a:latin typeface="Arial"/>
              </a:rPr>
              <a:t>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3200" spc="-1" dirty="0">
                <a:solidFill>
                  <a:schemeClr val="tx1"/>
                </a:solidFill>
                <a:latin typeface="Arial"/>
              </a:rPr>
              <a:t>	- IDE VSCode + </a:t>
            </a:r>
            <a:r>
              <a:rPr lang="ru-RU" sz="3200" spc="-1" dirty="0">
                <a:solidFill>
                  <a:schemeClr val="tx1"/>
                </a:solidFill>
                <a:latin typeface="Arial"/>
              </a:rPr>
              <a:t>Extension Pack for Java</a:t>
            </a:r>
            <a:r>
              <a:rPr lang="en-US" sz="3200" spc="-1" dirty="0">
                <a:solidFill>
                  <a:schemeClr val="tx1"/>
                </a:solidFill>
                <a:latin typeface="Arial"/>
              </a:rPr>
              <a:t>;</a:t>
            </a:r>
            <a:endParaRPr lang="ru-RU" sz="3200" spc="-1" dirty="0">
              <a:solidFill>
                <a:schemeClr val="tx1"/>
              </a:solidFill>
              <a:latin typeface="Arial"/>
            </a:endParaRP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ru-RU" sz="3200" spc="-1" dirty="0">
                <a:solidFill>
                  <a:schemeClr val="tx1"/>
                </a:solidFill>
                <a:latin typeface="Arial"/>
              </a:rPr>
              <a:t>	- </a:t>
            </a:r>
            <a:r>
              <a:rPr lang="en-US" sz="3200" spc="-1" dirty="0">
                <a:solidFill>
                  <a:schemeClr val="tx1"/>
                </a:solidFill>
                <a:latin typeface="Arial"/>
              </a:rPr>
              <a:t>c</a:t>
            </a:r>
            <a:r>
              <a:rPr lang="ru-RU" sz="3200" spc="-1" dirty="0">
                <a:solidFill>
                  <a:schemeClr val="tx1"/>
                </a:solidFill>
                <a:latin typeface="Arial"/>
              </a:rPr>
              <a:t>борщик </a:t>
            </a:r>
            <a:r>
              <a:rPr lang="en-US" sz="3200" spc="-1" dirty="0">
                <a:solidFill>
                  <a:schemeClr val="tx1"/>
                </a:solidFill>
                <a:latin typeface="Arial"/>
              </a:rPr>
              <a:t>Maven;</a:t>
            </a:r>
          </a:p>
          <a:p>
            <a:pPr marL="108000" algn="l"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en-US" sz="3200" spc="-1" dirty="0">
                <a:solidFill>
                  <a:schemeClr val="tx1"/>
                </a:solidFill>
                <a:latin typeface="Arial"/>
              </a:rPr>
              <a:t>	- </a:t>
            </a:r>
            <a:r>
              <a:rPr lang="ru-RU" sz="3200" spc="-1" dirty="0">
                <a:solidFill>
                  <a:schemeClr val="tx1"/>
                </a:solidFill>
                <a:latin typeface="Arial"/>
              </a:rPr>
              <a:t>библиотека </a:t>
            </a:r>
            <a:r>
              <a:rPr lang="en-US" sz="3200" spc="-1" dirty="0">
                <a:solidFill>
                  <a:schemeClr val="tx1"/>
                </a:solidFill>
                <a:latin typeface="Arial"/>
              </a:rPr>
              <a:t>Jsoup;</a:t>
            </a:r>
            <a:endParaRPr lang="ru-RU" sz="3200" spc="-1" dirty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4FC41C-9370-45E6-94FE-2D04FF76B9F8}" type="slidenum">
              <a:t>6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273EBA6-1010-A166-0560-8A08BC51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34" y="663219"/>
            <a:ext cx="8861503" cy="478080"/>
          </a:xfrm>
        </p:spPr>
        <p:txBody>
          <a:bodyPr/>
          <a:lstStyle/>
          <a:p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Реализация клиентского приложения</a:t>
            </a:r>
            <a:endParaRPr lang="ru-RU" sz="3300" dirty="0"/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97004424-F2EE-22CB-CE26-2FA9B9A440A5}"/>
              </a:ext>
            </a:extLst>
          </p:cNvPr>
          <p:cNvSpPr txBox="1">
            <a:spLocks/>
          </p:cNvSpPr>
          <p:nvPr/>
        </p:nvSpPr>
        <p:spPr>
          <a:xfrm>
            <a:off x="1670788" y="2071990"/>
            <a:ext cx="2989793" cy="47808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78013" rtl="0" eaLnBrk="1" latinLnBrk="0" hangingPunct="1">
              <a:spcBef>
                <a:spcPct val="0"/>
              </a:spcBef>
              <a:buNone/>
              <a:defRPr sz="3638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spc="-1" dirty="0">
                <a:solidFill>
                  <a:schemeClr val="tx1"/>
                </a:solidFill>
                <a:latin typeface="Arial"/>
              </a:rPr>
              <a:t>App.java</a:t>
            </a:r>
            <a:endParaRPr lang="ru-RU" sz="5400" dirty="0"/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E5654E83-692F-ABF1-BE97-FE810217FB9E}"/>
              </a:ext>
            </a:extLst>
          </p:cNvPr>
          <p:cNvSpPr txBox="1">
            <a:spLocks/>
          </p:cNvSpPr>
          <p:nvPr/>
        </p:nvSpPr>
        <p:spPr>
          <a:xfrm>
            <a:off x="4819150" y="3112238"/>
            <a:ext cx="2989793" cy="47808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78013" rtl="0" eaLnBrk="1" latinLnBrk="0" hangingPunct="1">
              <a:spcBef>
                <a:spcPct val="0"/>
              </a:spcBef>
              <a:buNone/>
              <a:defRPr sz="3638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pc="-1" dirty="0">
                <a:solidFill>
                  <a:schemeClr val="tx1"/>
                </a:solidFill>
                <a:latin typeface="Arial"/>
              </a:rPr>
              <a:t>Card.java</a:t>
            </a:r>
            <a:endParaRPr lang="ru-RU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50659" y="700390"/>
            <a:ext cx="7958898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З</a:t>
            </a:r>
            <a:r>
              <a:rPr lang="ru-RU" sz="3300" spc="-1" dirty="0">
                <a:solidFill>
                  <a:schemeClr val="tx1"/>
                </a:solidFill>
                <a:latin typeface="Arial"/>
              </a:rPr>
              <a:t>апуск парсера</a:t>
            </a:r>
            <a:endParaRPr lang="ru-RU" sz="33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636599-C332-4F16-8477-BC97972C40C2}" type="slidenum">
              <a:t>7</a:t>
            </a:fld>
            <a:endParaRPr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9CA5C68D-D7DB-618A-58DD-9921BE7914BA}"/>
              </a:ext>
            </a:extLst>
          </p:cNvPr>
          <p:cNvSpPr txBox="1">
            <a:spLocks/>
          </p:cNvSpPr>
          <p:nvPr/>
        </p:nvSpPr>
        <p:spPr>
          <a:xfrm>
            <a:off x="802887" y="1930742"/>
            <a:ext cx="7173952" cy="47808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78013" rtl="0" eaLnBrk="1" latinLnBrk="0" hangingPunct="1">
              <a:spcBef>
                <a:spcPct val="0"/>
              </a:spcBef>
              <a:buNone/>
              <a:defRPr sz="3638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spc="-1" dirty="0">
                <a:solidFill>
                  <a:schemeClr val="tx1"/>
                </a:solidFill>
                <a:latin typeface="Arial"/>
              </a:rPr>
              <a:t>java -jar avito-1.0-jar-with-dependencies.jar</a:t>
            </a:r>
            <a:endParaRPr lang="ru-RU" sz="28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20812929-D46F-C280-0B9A-F1DBF52796DE}"/>
              </a:ext>
            </a:extLst>
          </p:cNvPr>
          <p:cNvSpPr txBox="1">
            <a:spLocks/>
          </p:cNvSpPr>
          <p:nvPr/>
        </p:nvSpPr>
        <p:spPr>
          <a:xfrm>
            <a:off x="3687336" y="3930527"/>
            <a:ext cx="5664819" cy="47808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78013" rtl="0" eaLnBrk="1" latinLnBrk="0" hangingPunct="1">
              <a:spcBef>
                <a:spcPct val="0"/>
              </a:spcBef>
              <a:buNone/>
              <a:defRPr sz="3638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spc="-1" dirty="0">
                <a:solidFill>
                  <a:srgbClr val="FF0000"/>
                </a:solidFill>
                <a:latin typeface="Arial"/>
              </a:rPr>
              <a:t>все зависимости включены в архив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51569" y="649999"/>
            <a:ext cx="7712781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spc="-1" dirty="0">
                <a:solidFill>
                  <a:schemeClr val="tx1"/>
                </a:solidFill>
                <a:latin typeface="Arial"/>
              </a:rPr>
              <a:t>Необходимые условия для запуска</a:t>
            </a:r>
            <a:endParaRPr lang="ru-RU" sz="33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25E43A-579B-485A-B245-CAFC280F8567}" type="slidenum">
              <a:t>8</a:t>
            </a:fld>
            <a:endParaRPr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9FD31DFD-AEC0-6430-82B2-A28E5BFACA9A}"/>
              </a:ext>
            </a:extLst>
          </p:cNvPr>
          <p:cNvSpPr txBox="1">
            <a:spLocks/>
          </p:cNvSpPr>
          <p:nvPr/>
        </p:nvSpPr>
        <p:spPr>
          <a:xfrm>
            <a:off x="848063" y="1976994"/>
            <a:ext cx="5530436" cy="47808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78013" rtl="0" eaLnBrk="1" latinLnBrk="0" hangingPunct="1">
              <a:spcBef>
                <a:spcPct val="0"/>
              </a:spcBef>
              <a:buNone/>
              <a:defRPr sz="3638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spc="-1" dirty="0">
                <a:solidFill>
                  <a:schemeClr val="tx1"/>
                </a:solidFill>
                <a:latin typeface="Arial"/>
              </a:rPr>
              <a:t>ОС семейства </a:t>
            </a:r>
            <a:r>
              <a:rPr lang="en-US" sz="3300" spc="-1" dirty="0">
                <a:solidFill>
                  <a:schemeClr val="tx1"/>
                </a:solidFill>
                <a:latin typeface="Arial"/>
              </a:rPr>
              <a:t>Windows</a:t>
            </a:r>
            <a:endParaRPr lang="ru-RU" sz="33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C7A5E349-333A-A481-36D9-77286342D3FB}"/>
              </a:ext>
            </a:extLst>
          </p:cNvPr>
          <p:cNvSpPr txBox="1">
            <a:spLocks/>
          </p:cNvSpPr>
          <p:nvPr/>
        </p:nvSpPr>
        <p:spPr>
          <a:xfrm>
            <a:off x="5133849" y="3615773"/>
            <a:ext cx="3066014" cy="859583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78013" rtl="0" eaLnBrk="1" latinLnBrk="0" hangingPunct="1">
              <a:spcBef>
                <a:spcPct val="0"/>
              </a:spcBef>
              <a:buNone/>
              <a:defRPr sz="3638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spc="-1" dirty="0">
                <a:solidFill>
                  <a:schemeClr val="tx1"/>
                </a:solidFill>
                <a:latin typeface="Arial"/>
              </a:rPr>
              <a:t>JRE 17</a:t>
            </a:r>
            <a:endParaRPr lang="ru-RU" sz="6000" spc="-1" dirty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53BFDB-8524-492B-ACAC-B2225958CF08}" type="slidenum">
              <a:t>9</a:t>
            </a:fld>
            <a:endParaRPr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5BACDF0-C64F-E73E-A3F3-8A12641B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17" y="588878"/>
            <a:ext cx="8909990" cy="1061502"/>
          </a:xfrm>
        </p:spPr>
        <p:txBody>
          <a:bodyPr/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Полученные данные сохраняются в файл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endParaRPr lang="ru-RU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BFED7D-A60D-49F5-7A28-86D6BDEA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8" y="1733647"/>
            <a:ext cx="8274205" cy="2430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FFFDB-3D61-6527-DE82-18D9E56A9EE1}"/>
              </a:ext>
            </a:extLst>
          </p:cNvPr>
          <p:cNvSpPr txBox="1"/>
          <p:nvPr/>
        </p:nvSpPr>
        <p:spPr>
          <a:xfrm>
            <a:off x="3348310" y="4381658"/>
            <a:ext cx="338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полученные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avito.ru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304</Words>
  <Application>Microsoft Office PowerPoint</Application>
  <PresentationFormat>Произвольный</PresentationFormat>
  <Paragraphs>53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Garamond</vt:lpstr>
      <vt:lpstr>Gill Sans MT</vt:lpstr>
      <vt:lpstr>Wingdings</vt:lpstr>
      <vt:lpstr>1_Натуральные материалы</vt:lpstr>
      <vt:lpstr>Галерея</vt:lpstr>
      <vt:lpstr>Тема проекта: “разработка  парсера сайтов для выбора принтера”</vt:lpstr>
      <vt:lpstr>Цель и задачи курсовой работы</vt:lpstr>
      <vt:lpstr>Требования к системе</vt:lpstr>
      <vt:lpstr>Алгоритм работы парсера</vt:lpstr>
      <vt:lpstr>Инструменты для разработки</vt:lpstr>
      <vt:lpstr>Реализация клиентского приложения</vt:lpstr>
      <vt:lpstr>Запуск парсера</vt:lpstr>
      <vt:lpstr>Необходимые условия для запуска</vt:lpstr>
      <vt:lpstr>Полученные данные сохраняются в файл CSV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Ильичев Евгений</cp:lastModifiedBy>
  <cp:revision>38</cp:revision>
  <dcterms:created xsi:type="dcterms:W3CDTF">2023-11-14T14:18:43Z</dcterms:created>
  <dcterms:modified xsi:type="dcterms:W3CDTF">2024-01-09T11:25:09Z</dcterms:modified>
  <dc:language>ru-RU</dc:language>
</cp:coreProperties>
</file>