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3"/>
  </p:notesMasterIdLst>
  <p:sldIdLst>
    <p:sldId id="256" r:id="rId2"/>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extLst/>
  </p:cmAuthor>
  <p:cmAuthor id="1" name="Microsoft Office User" initials="Office" lastIdx="1" clrIdx="0">
    <p:extLst/>
  </p:cmAuthor>
  <p:cmAuthor id="2" name="Microsoft Office User" initials="Office [2]" lastIdx="1" clrIdx="1">
    <p:extLst/>
  </p:cmAuthor>
  <p:cmAuthor id="3" name="Microsoft Office User" initials="Office [3]" lastIdx="1" clrIdx="2">
    <p:extLst/>
  </p:cmAuthor>
  <p:cmAuthor id="4" name="Microsoft Office User" initials="Office [4]" lastIdx="1" clrIdx="3">
    <p:extLst/>
  </p:cmAuthor>
  <p:cmAuthor id="5" name="Microsoft Office User" initials="Office [5]" lastIdx="1" clrIdx="4">
    <p:extLst/>
  </p:cmAuthor>
  <p:cmAuthor id="6" name="Microsoft Office User" initials="Office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386" autoAdjust="0"/>
    <p:restoredTop sz="86418" autoAdjust="0"/>
  </p:normalViewPr>
  <p:slideViewPr>
    <p:cSldViewPr snapToGrid="0">
      <p:cViewPr>
        <p:scale>
          <a:sx n="80" d="100"/>
          <a:sy n="80" d="100"/>
        </p:scale>
        <p:origin x="-1752" y="-3576"/>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691"/>
    </p:cViewPr>
  </p:sorterViewPr>
  <p:notesViewPr>
    <p:cSldViewPr snapToGrid="0" showGuides="1">
      <p:cViewPr varScale="1">
        <p:scale>
          <a:sx n="65" d="100"/>
          <a:sy n="65" d="100"/>
        </p:scale>
        <p:origin x="308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zaprodos/Science%20Fair%202017-2018/Charts%20and%20Graphs%20for%20Data.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zaprodos/Science%20Fair%202017-2018/Charts%20and%20Graphs%20for%20Data.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zaprodos/Science%20Fair%202017-2018/Charts%20and%20Graphs%20for%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Algorithm Time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smoothMarker"/>
        <c:varyColors val="0"/>
        <c:ser>
          <c:idx val="0"/>
          <c:order val="0"/>
          <c:tx>
            <c:strRef>
              <c:f>Sheet1!$H$31</c:f>
              <c:strCache>
                <c:ptCount val="1"/>
                <c:pt idx="0">
                  <c:v>Breadth-First</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Sheet1!$H$32:$H$34</c:f>
              <c:numCache>
                <c:formatCode>General</c:formatCode>
                <c:ptCount val="3"/>
                <c:pt idx="0">
                  <c:v>0.92</c:v>
                </c:pt>
                <c:pt idx="1">
                  <c:v>1.8</c:v>
                </c:pt>
                <c:pt idx="2">
                  <c:v>21.5</c:v>
                </c:pt>
              </c:numCache>
            </c:numRef>
          </c:yVal>
          <c:smooth val="1"/>
        </c:ser>
        <c:ser>
          <c:idx val="1"/>
          <c:order val="1"/>
          <c:tx>
            <c:strRef>
              <c:f>Sheet1!$I$31</c:f>
              <c:strCache>
                <c:ptCount val="1"/>
                <c:pt idx="0">
                  <c:v>Best-First</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Sheet1!$I$32:$I$34</c:f>
              <c:numCache>
                <c:formatCode>General</c:formatCode>
                <c:ptCount val="3"/>
                <c:pt idx="0">
                  <c:v>0.32</c:v>
                </c:pt>
                <c:pt idx="1">
                  <c:v>1.11</c:v>
                </c:pt>
                <c:pt idx="2">
                  <c:v>2.38</c:v>
                </c:pt>
              </c:numCache>
            </c:numRef>
          </c:yVal>
          <c:smooth val="1"/>
        </c:ser>
        <c:ser>
          <c:idx val="2"/>
          <c:order val="2"/>
          <c:tx>
            <c:strRef>
              <c:f>Sheet1!$J$31</c:f>
              <c:strCache>
                <c:ptCount val="1"/>
                <c:pt idx="0">
                  <c:v>Dijkstra</c:v>
                </c:pt>
              </c:strCache>
            </c:strRef>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Sheet1!$J$32:$J$34</c:f>
              <c:numCache>
                <c:formatCode>General</c:formatCode>
                <c:ptCount val="3"/>
                <c:pt idx="0">
                  <c:v>0.96</c:v>
                </c:pt>
                <c:pt idx="1">
                  <c:v>1.8</c:v>
                </c:pt>
                <c:pt idx="2">
                  <c:v>20.18</c:v>
                </c:pt>
              </c:numCache>
            </c:numRef>
          </c:yVal>
          <c:smooth val="1"/>
        </c:ser>
        <c:ser>
          <c:idx val="3"/>
          <c:order val="3"/>
          <c:tx>
            <c:strRef>
              <c:f>Sheet1!$K$31</c:f>
              <c:strCache>
                <c:ptCount val="1"/>
                <c:pt idx="0">
                  <c:v>A*</c:v>
                </c:pt>
              </c:strCache>
            </c:strRef>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Sheet1!$K$32:$K$34</c:f>
              <c:numCache>
                <c:formatCode>General</c:formatCode>
                <c:ptCount val="3"/>
                <c:pt idx="0">
                  <c:v>0.64</c:v>
                </c:pt>
                <c:pt idx="1">
                  <c:v>1.5</c:v>
                </c:pt>
                <c:pt idx="2">
                  <c:v>10.3</c:v>
                </c:pt>
              </c:numCache>
            </c:numRef>
          </c:yVal>
          <c:smooth val="1"/>
        </c:ser>
        <c:dLbls>
          <c:showLegendKey val="0"/>
          <c:showVal val="0"/>
          <c:showCatName val="0"/>
          <c:showSerName val="0"/>
          <c:showPercent val="0"/>
          <c:showBubbleSize val="0"/>
        </c:dLbls>
        <c:axId val="-1383598976"/>
        <c:axId val="-1242775456"/>
      </c:scatterChart>
      <c:valAx>
        <c:axId val="-138359897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42775456"/>
        <c:crosses val="autoZero"/>
        <c:crossBetween val="midCat"/>
      </c:valAx>
      <c:valAx>
        <c:axId val="-1242775456"/>
        <c:scaling>
          <c:orientation val="minMax"/>
        </c:scaling>
        <c:delete val="0"/>
        <c:axPos val="l"/>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8359897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Grid Cells Explored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smoothMarker"/>
        <c:varyColors val="0"/>
        <c:ser>
          <c:idx val="0"/>
          <c:order val="0"/>
          <c:tx>
            <c:strRef>
              <c:f>Sheet1!$O$31</c:f>
              <c:strCache>
                <c:ptCount val="1"/>
                <c:pt idx="0">
                  <c:v>Breadth-First</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Sheet1!$O$32:$O$34</c:f>
              <c:numCache>
                <c:formatCode>General</c:formatCode>
                <c:ptCount val="3"/>
                <c:pt idx="0">
                  <c:v>48.0</c:v>
                </c:pt>
                <c:pt idx="1">
                  <c:v>91.0</c:v>
                </c:pt>
                <c:pt idx="2">
                  <c:v>694.0</c:v>
                </c:pt>
              </c:numCache>
            </c:numRef>
          </c:yVal>
          <c:smooth val="1"/>
        </c:ser>
        <c:ser>
          <c:idx val="1"/>
          <c:order val="1"/>
          <c:tx>
            <c:strRef>
              <c:f>Sheet1!$P$31</c:f>
              <c:strCache>
                <c:ptCount val="1"/>
                <c:pt idx="0">
                  <c:v>Best-First</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Sheet1!$P$32:$P$34</c:f>
              <c:numCache>
                <c:formatCode>General</c:formatCode>
                <c:ptCount val="3"/>
                <c:pt idx="0">
                  <c:v>15.0</c:v>
                </c:pt>
                <c:pt idx="1">
                  <c:v>54.0</c:v>
                </c:pt>
                <c:pt idx="2">
                  <c:v>74.0</c:v>
                </c:pt>
              </c:numCache>
            </c:numRef>
          </c:yVal>
          <c:smooth val="1"/>
        </c:ser>
        <c:ser>
          <c:idx val="2"/>
          <c:order val="2"/>
          <c:tx>
            <c:strRef>
              <c:f>Sheet1!$Q$31</c:f>
              <c:strCache>
                <c:ptCount val="1"/>
                <c:pt idx="0">
                  <c:v>Dijkstra</c:v>
                </c:pt>
              </c:strCache>
            </c:strRef>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Sheet1!$Q$32:$Q$34</c:f>
              <c:numCache>
                <c:formatCode>General</c:formatCode>
                <c:ptCount val="3"/>
                <c:pt idx="0">
                  <c:v>50.0</c:v>
                </c:pt>
                <c:pt idx="1">
                  <c:v>89.0</c:v>
                </c:pt>
                <c:pt idx="2">
                  <c:v>691.0</c:v>
                </c:pt>
              </c:numCache>
            </c:numRef>
          </c:yVal>
          <c:smooth val="1"/>
        </c:ser>
        <c:ser>
          <c:idx val="3"/>
          <c:order val="3"/>
          <c:tx>
            <c:strRef>
              <c:f>Sheet1!$R$31</c:f>
              <c:strCache>
                <c:ptCount val="1"/>
                <c:pt idx="0">
                  <c:v>A*</c:v>
                </c:pt>
              </c:strCache>
            </c:strRef>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Sheet1!$R$32:$R$34</c:f>
              <c:numCache>
                <c:formatCode>General</c:formatCode>
                <c:ptCount val="3"/>
                <c:pt idx="0">
                  <c:v>32.0</c:v>
                </c:pt>
                <c:pt idx="1">
                  <c:v>74.0</c:v>
                </c:pt>
                <c:pt idx="2">
                  <c:v>582.0</c:v>
                </c:pt>
              </c:numCache>
            </c:numRef>
          </c:yVal>
          <c:smooth val="1"/>
        </c:ser>
        <c:dLbls>
          <c:showLegendKey val="0"/>
          <c:showVal val="0"/>
          <c:showCatName val="0"/>
          <c:showSerName val="0"/>
          <c:showPercent val="0"/>
          <c:showBubbleSize val="0"/>
        </c:dLbls>
        <c:axId val="-1415254496"/>
        <c:axId val="-1411480592"/>
      </c:scatterChart>
      <c:valAx>
        <c:axId val="-1415254496"/>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11480592"/>
        <c:crosses val="autoZero"/>
        <c:crossBetween val="midCat"/>
      </c:valAx>
      <c:valAx>
        <c:axId val="-1411480592"/>
        <c:scaling>
          <c:orientation val="minMax"/>
        </c:scaling>
        <c:delete val="0"/>
        <c:axPos val="l"/>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1525449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Accuracy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72997594050744"/>
          <c:y val="0.192268518518518"/>
          <c:w val="0.760176071741032"/>
          <c:h val="0.564336176727909"/>
        </c:manualLayout>
      </c:layout>
      <c:barChart>
        <c:barDir val="bar"/>
        <c:grouping val="percentStacked"/>
        <c:varyColors val="0"/>
        <c:ser>
          <c:idx val="0"/>
          <c:order val="0"/>
          <c:tx>
            <c:v>Percent Correct</c:v>
          </c:tx>
          <c:spPr>
            <a:solidFill>
              <a:srgbClr val="1FFA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Sheet1!$B$49:$E$49</c:f>
              <c:strCache>
                <c:ptCount val="4"/>
                <c:pt idx="0">
                  <c:v>Breadth-First</c:v>
                </c:pt>
                <c:pt idx="1">
                  <c:v>Best-First</c:v>
                </c:pt>
                <c:pt idx="2">
                  <c:v>Dijkstra</c:v>
                </c:pt>
                <c:pt idx="3">
                  <c:v>A*</c:v>
                </c:pt>
              </c:strCache>
            </c:strRef>
          </c:cat>
          <c:val>
            <c:numRef>
              <c:f>Sheet1!$B$50:$E$50</c:f>
              <c:numCache>
                <c:formatCode>General</c:formatCode>
                <c:ptCount val="4"/>
                <c:pt idx="0">
                  <c:v>100.0</c:v>
                </c:pt>
                <c:pt idx="1">
                  <c:v>0.0</c:v>
                </c:pt>
                <c:pt idx="2">
                  <c:v>100.0</c:v>
                </c:pt>
                <c:pt idx="3">
                  <c:v>33.33</c:v>
                </c:pt>
              </c:numCache>
            </c:numRef>
          </c:val>
        </c:ser>
        <c:ser>
          <c:idx val="1"/>
          <c:order val="1"/>
          <c:tx>
            <c:v>Percent Incorrect</c:v>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Sheet1!$B$49:$E$49</c:f>
              <c:strCache>
                <c:ptCount val="4"/>
                <c:pt idx="0">
                  <c:v>Breadth-First</c:v>
                </c:pt>
                <c:pt idx="1">
                  <c:v>Best-First</c:v>
                </c:pt>
                <c:pt idx="2">
                  <c:v>Dijkstra</c:v>
                </c:pt>
                <c:pt idx="3">
                  <c:v>A*</c:v>
                </c:pt>
              </c:strCache>
            </c:strRef>
          </c:cat>
          <c:val>
            <c:numRef>
              <c:f>Sheet1!$B$51:$E$51</c:f>
              <c:numCache>
                <c:formatCode>General</c:formatCode>
                <c:ptCount val="4"/>
                <c:pt idx="0">
                  <c:v>0.0</c:v>
                </c:pt>
                <c:pt idx="1">
                  <c:v>100.0</c:v>
                </c:pt>
                <c:pt idx="2">
                  <c:v>0.0</c:v>
                </c:pt>
                <c:pt idx="3">
                  <c:v>66.66</c:v>
                </c:pt>
              </c:numCache>
            </c:numRef>
          </c:val>
        </c:ser>
        <c:dLbls>
          <c:showLegendKey val="0"/>
          <c:showVal val="0"/>
          <c:showCatName val="0"/>
          <c:showSerName val="0"/>
          <c:showPercent val="0"/>
          <c:showBubbleSize val="0"/>
        </c:dLbls>
        <c:gapWidth val="150"/>
        <c:overlap val="100"/>
        <c:axId val="-1244278848"/>
        <c:axId val="-1399155584"/>
      </c:barChart>
      <c:catAx>
        <c:axId val="-124427884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99155584"/>
        <c:crosses val="autoZero"/>
        <c:auto val="1"/>
        <c:lblAlgn val="ctr"/>
        <c:lblOffset val="100"/>
        <c:noMultiLvlLbl val="0"/>
      </c:catAx>
      <c:valAx>
        <c:axId val="-1399155584"/>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442788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4A270-9CA5-4E17-9448-1389142F63AE}" type="datetimeFigureOut">
              <a:rPr lang="en-US" smtClean="0"/>
              <a:t>1/21/18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C95-C3ED-4ED1-82E0-B99CB630F8E9}" type="slidenum">
              <a:rPr lang="en-US" smtClean="0"/>
              <a:t>‹#›</a:t>
            </a:fld>
            <a:endParaRPr lang="en-US"/>
          </a:p>
        </p:txBody>
      </p:sp>
    </p:spTree>
    <p:extLst>
      <p:ext uri="{BB962C8B-B14F-4D97-AF65-F5344CB8AC3E}">
        <p14:creationId xmlns:p14="http://schemas.microsoft.com/office/powerpoint/2010/main" val="21475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1 Discussion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number of body cells  decreased rapidly and were all killed after 15 seconds, but the number of viruses increased by hundreds, since the virus reproduced by 20 each time it infected a cell. (Viruses actually reproduce by thousands, but the program would glitch so I lowered it to 20)</a:t>
            </a:r>
          </a:p>
          <a:p>
            <a:endParaRPr lang="en-US" dirty="0" smtClean="0"/>
          </a:p>
          <a:p>
            <a:r>
              <a:rPr lang="en-US" dirty="0" smtClean="0"/>
              <a:t>Experiment 2 Discussion</a:t>
            </a:r>
          </a:p>
          <a:p>
            <a:r>
              <a:rPr lang="en-US" dirty="0" smtClean="0">
                <a:latin typeface="Century Gothic"/>
                <a:cs typeface="Century Gothic"/>
              </a:rPr>
              <a:t>In these results, the effect was huge. The first chart shows the death of body cells without killer-T cells(blue) , and the death of body cells with killer-T cells(red). In this chart, the effect of the killer-T cells was not significant. However, the body cells died quicker than without killer-T cells. The second chart shows the amount of viruses with and without killer-T cells(red and blue). The impact was significant. The results without killer-T cells showed the virus population reaching almost 2000, while the population with killer-T cells reached less than 500. So, the killer-T cells killed a lot of viruses, but did not impact the amount of body cells as much.</a:t>
            </a:r>
          </a:p>
          <a:p>
            <a:endParaRPr lang="en-US" dirty="0" smtClean="0">
              <a:latin typeface="Century Gothic"/>
              <a:cs typeface="Century Gothic"/>
            </a:endParaRPr>
          </a:p>
          <a:p>
            <a:r>
              <a:rPr lang="en-US" dirty="0" smtClean="0">
                <a:latin typeface="Century Gothic"/>
                <a:cs typeface="Century Gothic"/>
              </a:rPr>
              <a:t>Experiment 3 Discussion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effect was the most significant. The first chart shows the death of body cells with (red) and without(blue) the immune system.  The impact of the immune system shows that the cells without the immune system died much before the cells with the immune system did. In the second chart, the effect is also extremely large. The viruses without the immune system replicated much more than the viruses with the immune system. In fact, the viruses with the immune system died after awhile. So, the immune system impacted the body cells and the viruses the most.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Experiment</a:t>
            </a:r>
            <a:r>
              <a:rPr lang="en-US" baseline="0" dirty="0" smtClean="0">
                <a:latin typeface="Century Gothic"/>
                <a:cs typeface="Century Gothic"/>
              </a:rPr>
              <a:t> 4 Discussion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body cells died much slower.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Century Gothic"/>
                <a:cs typeface="Century Gothic"/>
              </a:rPr>
              <a:t>Experiment 5 Discussion</a:t>
            </a: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impact was also significant. </a:t>
            </a:r>
            <a:r>
              <a:rPr lang="en-US" smtClean="0"/>
              <a:t>The body cells with the macrophages were saved, and in the test without the macrophages, all the body cells died. </a:t>
            </a:r>
          </a:p>
          <a:p>
            <a:endParaRPr lang="en-US" dirty="0"/>
          </a:p>
        </p:txBody>
      </p:sp>
      <p:sp>
        <p:nvSpPr>
          <p:cNvPr id="4" name="Slide Number Placeholder 3"/>
          <p:cNvSpPr>
            <a:spLocks noGrp="1"/>
          </p:cNvSpPr>
          <p:nvPr>
            <p:ph type="sldNum" sz="quarter" idx="10"/>
          </p:nvPr>
        </p:nvSpPr>
        <p:spPr/>
        <p:txBody>
          <a:bodyPr/>
          <a:lstStyle/>
          <a:p>
            <a:fld id="{A7765C95-C3ED-4ED1-82E0-B99CB630F8E9}" type="slidenum">
              <a:rPr lang="en-US" smtClean="0"/>
              <a:t>1</a:t>
            </a:fld>
            <a:endParaRPr lang="en-US"/>
          </a:p>
        </p:txBody>
      </p:sp>
    </p:spTree>
    <p:extLst>
      <p:ext uri="{BB962C8B-B14F-4D97-AF65-F5344CB8AC3E}">
        <p14:creationId xmlns:p14="http://schemas.microsoft.com/office/powerpoint/2010/main" val="419449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27020199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48A87A34-81AB-432B-8DAE-1953F412C126}" type="datetimeFigureOut">
              <a:rPr lang="en-US" smtClean="0"/>
              <a:pPr/>
              <a:t>1/21/18</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853" r:id="rId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chart" Target="../charts/chart2.xml"/><Relationship Id="rId12" Type="http://schemas.openxmlformats.org/officeDocument/2006/relationships/chart" Target="../charts/chart3.xml"/><Relationship Id="rId13" Type="http://schemas.openxmlformats.org/officeDocument/2006/relationships/image" Target="../media/image2.tiff"/><Relationship Id="rId14" Type="http://schemas.openxmlformats.org/officeDocument/2006/relationships/image" Target="../media/image3.tiff"/><Relationship Id="rId15" Type="http://schemas.openxmlformats.org/officeDocument/2006/relationships/image" Target="../media/image4.tiff"/><Relationship Id="rId16" Type="http://schemas.openxmlformats.org/officeDocument/2006/relationships/image" Target="../media/image5.tif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 Id="rId4" Type="http://schemas.openxmlformats.org/officeDocument/2006/relationships/hyperlink" Target="http://www.wikipedia.org/" TargetMode="External"/><Relationship Id="rId5" Type="http://schemas.openxmlformats.org/officeDocument/2006/relationships/hyperlink" Target="http://www.theory.stanford.edu/" TargetMode="External"/><Relationship Id="rId6" Type="http://schemas.openxmlformats.org/officeDocument/2006/relationships/hyperlink" Target="http://www.gamedev.stackexchange.com/" TargetMode="External"/><Relationship Id="rId7" Type="http://schemas.openxmlformats.org/officeDocument/2006/relationships/hyperlink" Target="https://www.redblobgames.com/pathfinding/" TargetMode="External"/><Relationship Id="rId8" Type="http://schemas.openxmlformats.org/officeDocument/2006/relationships/hyperlink" Target="https://stackoverflow.com/questions/1937690/c-sharp-priority-queue" TargetMode="External"/><Relationship Id="rId9" Type="http://schemas.openxmlformats.org/officeDocument/2006/relationships/hyperlink" Target="http://www.ai-depot.com/Tutorial/PathFinding.html" TargetMode="External"/><Relationship Id="rId10"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1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96575" y="-847710"/>
            <a:ext cx="16152060" cy="5227230"/>
          </a:xfrm>
          <a:effectLst>
            <a:glow rad="1333500">
              <a:schemeClr val="bg1">
                <a:alpha val="81000"/>
              </a:schemeClr>
            </a:glow>
          </a:effectLst>
        </p:spPr>
        <p:txBody>
          <a:bodyPr>
            <a:normAutofit/>
          </a:bodyPr>
          <a:lstStyle/>
          <a:p>
            <a:pPr algn="ctr"/>
            <a:r>
              <a:rPr lang="en-US" sz="9600" dirty="0" smtClean="0">
                <a:ln w="0"/>
                <a:effectLst/>
                <a:ea typeface="Andale Mono" charset="0"/>
                <a:cs typeface="Andale Mono" charset="0"/>
              </a:rPr>
              <a:t>Which Pathfinding Algorithm is Best?</a:t>
            </a:r>
            <a:endParaRPr lang="en-US" sz="9600" dirty="0">
              <a:ln w="0"/>
              <a:effectLst/>
              <a:ea typeface="Andale Mono" charset="0"/>
              <a:cs typeface="Andale Mono" charset="0"/>
            </a:endParaRPr>
          </a:p>
        </p:txBody>
      </p:sp>
      <p:sp>
        <p:nvSpPr>
          <p:cNvPr id="4" name="Subtitle 2"/>
          <p:cNvSpPr txBox="1">
            <a:spLocks/>
          </p:cNvSpPr>
          <p:nvPr/>
        </p:nvSpPr>
        <p:spPr>
          <a:xfrm>
            <a:off x="711701" y="5635657"/>
            <a:ext cx="7999874" cy="4036857"/>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p>
        </p:txBody>
      </p:sp>
      <p:sp>
        <p:nvSpPr>
          <p:cNvPr id="7" name="Subtitle 2"/>
          <p:cNvSpPr txBox="1">
            <a:spLocks/>
          </p:cNvSpPr>
          <p:nvPr/>
        </p:nvSpPr>
        <p:spPr>
          <a:xfrm>
            <a:off x="25147822" y="5161101"/>
            <a:ext cx="6932985" cy="7450364"/>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latin typeface="Century Gothic"/>
              <a:cs typeface="Century Gothic"/>
            </a:endParaRPr>
          </a:p>
        </p:txBody>
      </p:sp>
      <p:sp>
        <p:nvSpPr>
          <p:cNvPr id="12" name="Rounded Rectangle 11"/>
          <p:cNvSpPr/>
          <p:nvPr/>
        </p:nvSpPr>
        <p:spPr>
          <a:xfrm>
            <a:off x="9547435" y="3372120"/>
            <a:ext cx="15644300" cy="18147319"/>
          </a:xfrm>
          <a:prstGeom prst="roundRect">
            <a:avLst/>
          </a:prstGeom>
          <a:solidFill>
            <a:schemeClr val="bg1">
              <a:lumMod val="75000"/>
              <a:lumOff val="25000"/>
            </a:schemeClr>
          </a:solidFill>
          <a:ln>
            <a:solidFill>
              <a:schemeClr val="bg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lvl="0"/>
            <a:r>
              <a:rPr lang="en-US" dirty="0" smtClean="0">
                <a:solidFill>
                  <a:prstClr val="black"/>
                </a:solidFill>
                <a:cs typeface="Century Gothic"/>
              </a:rPr>
              <a:t>c</a:t>
            </a:r>
            <a:endParaRPr lang="en-US" dirty="0">
              <a:solidFill>
                <a:prstClr val="black"/>
              </a:solidFill>
              <a:cs typeface="Century Gothic"/>
            </a:endParaRPr>
          </a:p>
        </p:txBody>
      </p:sp>
      <p:sp>
        <p:nvSpPr>
          <p:cNvPr id="9" name="Subtitle 2"/>
          <p:cNvSpPr txBox="1">
            <a:spLocks/>
          </p:cNvSpPr>
          <p:nvPr/>
        </p:nvSpPr>
        <p:spPr>
          <a:xfrm>
            <a:off x="24947752" y="13249393"/>
            <a:ext cx="7133053" cy="367106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smtClean="0"/>
              <a:t> </a:t>
            </a:r>
            <a:endParaRPr lang="en-US" sz="2648" dirty="0"/>
          </a:p>
        </p:txBody>
      </p:sp>
      <p:sp>
        <p:nvSpPr>
          <p:cNvPr id="10" name="Subtitle 2"/>
          <p:cNvSpPr txBox="1">
            <a:spLocks/>
          </p:cNvSpPr>
          <p:nvPr/>
        </p:nvSpPr>
        <p:spPr>
          <a:xfrm>
            <a:off x="9620714" y="9683113"/>
            <a:ext cx="13818317" cy="793629"/>
          </a:xfrm>
          <a:prstGeom prst="rect">
            <a:avLst/>
          </a:prstGeom>
        </p:spPr>
        <p:txBody>
          <a:bodyPr vert="horz" lIns="75675" tIns="37837" rIns="75675" bIns="37837" rtlCol="0">
            <a:normAutofit fontScale="62500" lnSpcReduction="20000"/>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10592" dirty="0">
              <a:latin typeface="Century Gothic"/>
              <a:cs typeface="Century Gothic"/>
            </a:endParaRPr>
          </a:p>
          <a:p>
            <a:pPr algn="ctr"/>
            <a:endParaRPr lang="en-US" sz="6399" dirty="0">
              <a:latin typeface="Century Gothic"/>
              <a:cs typeface="Century Gothic"/>
            </a:endParaRPr>
          </a:p>
        </p:txBody>
      </p:sp>
      <p:sp>
        <p:nvSpPr>
          <p:cNvPr id="31" name="Subtitle 2"/>
          <p:cNvSpPr txBox="1">
            <a:spLocks/>
          </p:cNvSpPr>
          <p:nvPr/>
        </p:nvSpPr>
        <p:spPr>
          <a:xfrm>
            <a:off x="662625" y="9038646"/>
            <a:ext cx="8095860" cy="3311451"/>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endParaRPr lang="en-US" sz="1800" dirty="0" smtClean="0">
              <a:latin typeface="Century Gothic"/>
              <a:cs typeface="Century Gothic"/>
            </a:endParaRPr>
          </a:p>
        </p:txBody>
      </p:sp>
      <p:sp>
        <p:nvSpPr>
          <p:cNvPr id="28" name="TextBox 27"/>
          <p:cNvSpPr txBox="1"/>
          <p:nvPr/>
        </p:nvSpPr>
        <p:spPr>
          <a:xfrm>
            <a:off x="5024475" y="11431863"/>
            <a:ext cx="3348123" cy="3139321"/>
          </a:xfrm>
          <a:prstGeom prst="rect">
            <a:avLst/>
          </a:prstGeom>
          <a:noFill/>
        </p:spPr>
        <p:txBody>
          <a:bodyPr wrap="square" rtlCol="0">
            <a:spAutoFit/>
          </a:bodyPr>
          <a:lstStyle/>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p:txBody>
      </p:sp>
      <p:sp>
        <p:nvSpPr>
          <p:cNvPr id="29" name="TextBox 28"/>
          <p:cNvSpPr txBox="1"/>
          <p:nvPr/>
        </p:nvSpPr>
        <p:spPr>
          <a:xfrm>
            <a:off x="528910" y="15090291"/>
            <a:ext cx="8363289" cy="461665"/>
          </a:xfrm>
          <a:prstGeom prst="rect">
            <a:avLst/>
          </a:prstGeom>
          <a:noFill/>
        </p:spPr>
        <p:txBody>
          <a:bodyPr wrap="square" rtlCol="0">
            <a:spAutoFit/>
          </a:bodyPr>
          <a:lstStyle/>
          <a:p>
            <a:endParaRPr lang="en-US" sz="2400" dirty="0">
              <a:cs typeface="Century Gothic"/>
            </a:endParaRPr>
          </a:p>
        </p:txBody>
      </p:sp>
      <p:sp>
        <p:nvSpPr>
          <p:cNvPr id="25" name="Subtitle 2"/>
          <p:cNvSpPr txBox="1">
            <a:spLocks/>
          </p:cNvSpPr>
          <p:nvPr/>
        </p:nvSpPr>
        <p:spPr>
          <a:xfrm>
            <a:off x="272391" y="4591111"/>
            <a:ext cx="8767957" cy="3512929"/>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endParaRPr lang="en-US" sz="2400" dirty="0" smtClean="0">
              <a:solidFill>
                <a:schemeClr val="tx1"/>
              </a:solidFill>
              <a:cs typeface="Century Gothic"/>
            </a:endParaRPr>
          </a:p>
        </p:txBody>
      </p:sp>
      <p:sp>
        <p:nvSpPr>
          <p:cNvPr id="13" name="TextBox 12"/>
          <p:cNvSpPr txBox="1"/>
          <p:nvPr/>
        </p:nvSpPr>
        <p:spPr>
          <a:xfrm>
            <a:off x="28868852" y="1180719"/>
            <a:ext cx="4360316" cy="400110"/>
          </a:xfrm>
          <a:prstGeom prst="rect">
            <a:avLst/>
          </a:prstGeom>
          <a:noFill/>
        </p:spPr>
        <p:txBody>
          <a:bodyPr wrap="square" rtlCol="0">
            <a:spAutoFit/>
          </a:bodyPr>
          <a:lstStyle/>
          <a:p>
            <a:endParaRPr lang="en-US" sz="2000" dirty="0">
              <a:latin typeface="Century Gothic" charset="0"/>
              <a:ea typeface="Century Gothic" charset="0"/>
              <a:cs typeface="Century Gothic" charset="0"/>
            </a:endParaRPr>
          </a:p>
        </p:txBody>
      </p:sp>
      <p:sp>
        <p:nvSpPr>
          <p:cNvPr id="55" name="TextBox 54"/>
          <p:cNvSpPr txBox="1"/>
          <p:nvPr/>
        </p:nvSpPr>
        <p:spPr>
          <a:xfrm>
            <a:off x="9644210" y="14279372"/>
            <a:ext cx="5095098" cy="461665"/>
          </a:xfrm>
          <a:prstGeom prst="rect">
            <a:avLst/>
          </a:prstGeom>
          <a:noFill/>
        </p:spPr>
        <p:txBody>
          <a:bodyPr wrap="square" rtlCol="0">
            <a:spAutoFit/>
          </a:bodyPr>
          <a:lstStyle/>
          <a:p>
            <a:r>
              <a:rPr lang="en-US" sz="2400" smtClean="0">
                <a:solidFill>
                  <a:schemeClr val="bg1"/>
                </a:solidFill>
              </a:rPr>
              <a:t>Beginning</a:t>
            </a:r>
            <a:endParaRPr lang="en-US" sz="2400" dirty="0"/>
          </a:p>
        </p:txBody>
      </p:sp>
      <p:sp>
        <p:nvSpPr>
          <p:cNvPr id="56" name="TextBox 55"/>
          <p:cNvSpPr txBox="1"/>
          <p:nvPr/>
        </p:nvSpPr>
        <p:spPr>
          <a:xfrm>
            <a:off x="15130502" y="14279372"/>
            <a:ext cx="5095098" cy="461665"/>
          </a:xfrm>
          <a:prstGeom prst="rect">
            <a:avLst/>
          </a:prstGeom>
          <a:noFill/>
        </p:spPr>
        <p:txBody>
          <a:bodyPr wrap="square" rtlCol="0">
            <a:spAutoFit/>
          </a:bodyPr>
          <a:lstStyle/>
          <a:p>
            <a:r>
              <a:rPr lang="en-US" sz="2400" dirty="0" smtClean="0">
                <a:solidFill>
                  <a:schemeClr val="bg1"/>
                </a:solidFill>
              </a:rPr>
              <a:t>Middle</a:t>
            </a:r>
            <a:endParaRPr lang="en-US" sz="2400" dirty="0"/>
          </a:p>
        </p:txBody>
      </p:sp>
      <p:sp>
        <p:nvSpPr>
          <p:cNvPr id="57" name="TextBox 56"/>
          <p:cNvSpPr txBox="1"/>
          <p:nvPr/>
        </p:nvSpPr>
        <p:spPr>
          <a:xfrm>
            <a:off x="20715296" y="14279372"/>
            <a:ext cx="5095098" cy="461665"/>
          </a:xfrm>
          <a:prstGeom prst="rect">
            <a:avLst/>
          </a:prstGeom>
          <a:noFill/>
        </p:spPr>
        <p:txBody>
          <a:bodyPr wrap="square" rtlCol="0">
            <a:spAutoFit/>
          </a:bodyPr>
          <a:lstStyle/>
          <a:p>
            <a:r>
              <a:rPr lang="en-US" sz="2400" dirty="0" smtClean="0">
                <a:solidFill>
                  <a:schemeClr val="bg1"/>
                </a:solidFill>
              </a:rPr>
              <a:t>End</a:t>
            </a:r>
            <a:endParaRPr lang="en-US" sz="2400" dirty="0"/>
          </a:p>
        </p:txBody>
      </p:sp>
      <p:sp>
        <p:nvSpPr>
          <p:cNvPr id="52" name="Rounded Rectangle 51"/>
          <p:cNvSpPr/>
          <p:nvPr/>
        </p:nvSpPr>
        <p:spPr>
          <a:xfrm>
            <a:off x="383653" y="116532"/>
            <a:ext cx="8812922" cy="4278094"/>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39620" y="4574116"/>
            <a:ext cx="8743672" cy="9297713"/>
            <a:chOff x="338718" y="5161102"/>
            <a:chExt cx="8743672" cy="8521584"/>
          </a:xfrm>
        </p:grpSpPr>
        <p:grpSp>
          <p:nvGrpSpPr>
            <p:cNvPr id="17" name="Group 16"/>
            <p:cNvGrpSpPr/>
            <p:nvPr/>
          </p:nvGrpSpPr>
          <p:grpSpPr>
            <a:xfrm>
              <a:off x="338718" y="5161102"/>
              <a:ext cx="8743672" cy="8521584"/>
              <a:chOff x="259570" y="2849884"/>
              <a:chExt cx="8042562" cy="5928093"/>
            </a:xfrm>
          </p:grpSpPr>
          <p:sp>
            <p:nvSpPr>
              <p:cNvPr id="14" name="Rounded Rectangle 13"/>
              <p:cNvSpPr/>
              <p:nvPr/>
            </p:nvSpPr>
            <p:spPr>
              <a:xfrm>
                <a:off x="259570" y="2849884"/>
                <a:ext cx="8042562" cy="5928093"/>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Subtitle 2"/>
              <p:cNvSpPr txBox="1">
                <a:spLocks/>
              </p:cNvSpPr>
              <p:nvPr/>
            </p:nvSpPr>
            <p:spPr>
              <a:xfrm>
                <a:off x="305496" y="3305120"/>
                <a:ext cx="7996636" cy="1591874"/>
              </a:xfrm>
              <a:prstGeom prst="rect">
                <a:avLst/>
              </a:prstGeom>
            </p:spPr>
            <p:txBody>
              <a:bodyPr vert="horz" lIns="75675" tIns="37837" rIns="75675" bIns="37837" rtlCol="0">
                <a:norm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6399" dirty="0">
                  <a:latin typeface="Century Gothic"/>
                  <a:cs typeface="Century Gothic"/>
                </a:endParaRPr>
              </a:p>
            </p:txBody>
          </p:sp>
        </p:grpSp>
        <p:sp>
          <p:nvSpPr>
            <p:cNvPr id="19" name="TextBox 18"/>
            <p:cNvSpPr txBox="1"/>
            <p:nvPr/>
          </p:nvSpPr>
          <p:spPr>
            <a:xfrm>
              <a:off x="846851" y="5179247"/>
              <a:ext cx="7809796" cy="8265086"/>
            </a:xfrm>
            <a:prstGeom prst="rect">
              <a:avLst/>
            </a:prstGeom>
            <a:noFill/>
          </p:spPr>
          <p:txBody>
            <a:bodyPr wrap="square" rtlCol="0">
              <a:spAutoFit/>
            </a:bodyPr>
            <a:lstStyle/>
            <a:p>
              <a:pPr algn="ctr"/>
              <a:r>
                <a:rPr lang="en-US" sz="3200" b="1" dirty="0"/>
                <a:t>Introduction</a:t>
              </a:r>
              <a:endParaRPr lang="en-US" sz="3200" dirty="0"/>
            </a:p>
            <a:p>
              <a:endParaRPr lang="en-US" sz="2000" dirty="0" smtClean="0"/>
            </a:p>
            <a:p>
              <a:r>
                <a:rPr lang="en-US" sz="2400" dirty="0" smtClean="0"/>
                <a:t>Sometimes</a:t>
              </a:r>
              <a:r>
                <a:rPr lang="en-US" sz="2400" dirty="0" smtClean="0"/>
                <a:t>, </a:t>
              </a:r>
              <a:r>
                <a:rPr lang="en-US" sz="2400" dirty="0" smtClean="0"/>
                <a:t>we</a:t>
              </a:r>
              <a:r>
                <a:rPr lang="en-US" sz="2400" dirty="0" smtClean="0"/>
                <a:t> </a:t>
              </a:r>
              <a:r>
                <a:rPr lang="en-US" sz="2400" dirty="0" smtClean="0"/>
                <a:t>need an algorithm to </a:t>
              </a:r>
              <a:r>
                <a:rPr lang="en-US" sz="2400" dirty="0" smtClean="0"/>
                <a:t>go from </a:t>
              </a:r>
              <a:r>
                <a:rPr lang="en-US" sz="2400" dirty="0" smtClean="0"/>
                <a:t>one place to </a:t>
              </a:r>
              <a:r>
                <a:rPr lang="en-US" sz="2400" dirty="0" smtClean="0"/>
                <a:t>another, like with Google maps, moving characters in a game, </a:t>
              </a:r>
              <a:r>
                <a:rPr lang="en-US" sz="2400" dirty="0" smtClean="0"/>
                <a:t>or even helping a robot navigate a maze. </a:t>
              </a:r>
              <a:r>
                <a:rPr lang="en-US" sz="2400" dirty="0" smtClean="0"/>
                <a:t>These algorithms are called path-finding algorithms.</a:t>
              </a:r>
            </a:p>
            <a:p>
              <a:endParaRPr lang="en-US" sz="2400" dirty="0"/>
            </a:p>
            <a:p>
              <a:r>
                <a:rPr lang="en-US" sz="2400" b="1" dirty="0"/>
                <a:t>What is a Pathfinding algorithm? </a:t>
              </a:r>
              <a:endParaRPr lang="en-US" sz="2400" dirty="0"/>
            </a:p>
            <a:p>
              <a:r>
                <a:rPr lang="en-US" sz="2400" dirty="0" smtClean="0"/>
                <a:t>A </a:t>
              </a:r>
              <a:r>
                <a:rPr lang="en-US" sz="2400" dirty="0"/>
                <a:t>pathfinding algorithm is an algorithm which computes a path between point a and point b on a </a:t>
              </a:r>
              <a:r>
                <a:rPr lang="en-US" sz="2400" dirty="0" smtClean="0"/>
                <a:t>grid. </a:t>
              </a:r>
              <a:r>
                <a:rPr lang="en-US" sz="2400" dirty="0"/>
                <a:t>These </a:t>
              </a:r>
              <a:r>
                <a:rPr lang="en-US" sz="2400" dirty="0" smtClean="0"/>
                <a:t>grids </a:t>
              </a:r>
              <a:r>
                <a:rPr lang="en-US" sz="2400" dirty="0"/>
                <a:t>also include obstacles which the path cannot pass through. </a:t>
              </a:r>
              <a:r>
                <a:rPr lang="en-US" sz="2400" dirty="0" smtClean="0"/>
                <a:t>The algorithm should run quickly and find a short(</a:t>
              </a:r>
              <a:r>
                <a:rPr lang="en-US" sz="2400" dirty="0" err="1" smtClean="0"/>
                <a:t>est</a:t>
              </a:r>
              <a:r>
                <a:rPr lang="en-US" sz="2400" dirty="0" smtClean="0"/>
                <a:t>) path. In this project, I studied four well-known algorithms</a:t>
              </a:r>
              <a:r>
                <a:rPr lang="en-US" sz="2400" dirty="0"/>
                <a:t>: Dijkstra, A*, Breadth-First Search, and Best-First Search</a:t>
              </a:r>
              <a:r>
                <a:rPr lang="en-US" sz="2400" dirty="0" smtClean="0"/>
                <a:t>.</a:t>
              </a:r>
            </a:p>
            <a:p>
              <a:endParaRPr lang="en-US" sz="2400" b="1" dirty="0" smtClean="0"/>
            </a:p>
            <a:p>
              <a:r>
                <a:rPr lang="en-US" sz="2400" b="1" dirty="0" smtClean="0"/>
                <a:t>Judging </a:t>
              </a:r>
              <a:r>
                <a:rPr lang="en-US" sz="2400" b="1" dirty="0"/>
                <a:t>the Best Algorithm</a:t>
              </a:r>
            </a:p>
            <a:p>
              <a:r>
                <a:rPr lang="en-US" sz="2400" dirty="0" smtClean="0"/>
                <a:t>The </a:t>
              </a:r>
              <a:r>
                <a:rPr lang="en-US" sz="2400" dirty="0"/>
                <a:t>best pathfinding algorithm will be decided based on accuracy, time, and the amount of cells on the grid explored.</a:t>
              </a:r>
              <a:endParaRPr lang="en-US" sz="2400" b="1" dirty="0"/>
            </a:p>
            <a:p>
              <a:endParaRPr lang="en-US" sz="2400" dirty="0"/>
            </a:p>
            <a:p>
              <a:r>
                <a:rPr lang="en-US" sz="2400" b="1" dirty="0"/>
                <a:t>Why did I choose this topic?</a:t>
              </a:r>
              <a:endParaRPr lang="en-US" sz="2400" dirty="0"/>
            </a:p>
            <a:p>
              <a:r>
                <a:rPr lang="en-US" sz="2400" dirty="0" smtClean="0"/>
                <a:t>Computer </a:t>
              </a:r>
              <a:r>
                <a:rPr lang="en-US" sz="2400" dirty="0"/>
                <a:t>Science is one of </a:t>
              </a:r>
              <a:r>
                <a:rPr lang="en-US" sz="2400" dirty="0" smtClean="0"/>
                <a:t>my passions. </a:t>
              </a:r>
              <a:r>
                <a:rPr lang="en-US" sz="2400" dirty="0"/>
                <a:t>Before I started the experiment, I already was skilled at programming in multiple languages and I knew how to write simulations like this </a:t>
              </a:r>
              <a:r>
                <a:rPr lang="en-US" sz="2400" dirty="0" smtClean="0"/>
                <a:t>one. </a:t>
              </a:r>
            </a:p>
            <a:p>
              <a:endParaRPr lang="en-US" sz="2400" dirty="0" smtClean="0"/>
            </a:p>
          </p:txBody>
        </p:sp>
      </p:grpSp>
      <p:grpSp>
        <p:nvGrpSpPr>
          <p:cNvPr id="37" name="Group 36"/>
          <p:cNvGrpSpPr/>
          <p:nvPr/>
        </p:nvGrpSpPr>
        <p:grpSpPr>
          <a:xfrm>
            <a:off x="329865" y="16587252"/>
            <a:ext cx="8766763" cy="4987318"/>
            <a:chOff x="329865" y="16764989"/>
            <a:chExt cx="8766763" cy="5434249"/>
          </a:xfrm>
        </p:grpSpPr>
        <p:sp>
          <p:nvSpPr>
            <p:cNvPr id="20" name="Rounded Rectangle 19"/>
            <p:cNvSpPr/>
            <p:nvPr/>
          </p:nvSpPr>
          <p:spPr>
            <a:xfrm>
              <a:off x="329865" y="16764989"/>
              <a:ext cx="8766763" cy="5434249"/>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49313" y="16974758"/>
              <a:ext cx="7881602" cy="4896220"/>
            </a:xfrm>
            <a:prstGeom prst="rect">
              <a:avLst/>
            </a:prstGeom>
            <a:noFill/>
          </p:spPr>
          <p:txBody>
            <a:bodyPr wrap="square" rtlCol="0">
              <a:spAutoFit/>
            </a:bodyPr>
            <a:lstStyle/>
            <a:p>
              <a:pPr algn="ctr"/>
              <a:r>
                <a:rPr lang="en-US" sz="3200" b="1" dirty="0" smtClean="0"/>
                <a:t>Procedure</a:t>
              </a:r>
              <a:endParaRPr lang="en-US" sz="3200" dirty="0"/>
            </a:p>
            <a:p>
              <a:r>
                <a:rPr lang="en-US" sz="2000" dirty="0" smtClean="0"/>
                <a:t>	</a:t>
              </a:r>
            </a:p>
            <a:p>
              <a:pPr marL="457200" indent="-457200">
                <a:buFont typeface="+mj-lt"/>
                <a:buAutoNum type="arabicPeriod"/>
              </a:pPr>
              <a:r>
                <a:rPr lang="en-US" sz="2400" dirty="0" smtClean="0"/>
                <a:t>G</a:t>
              </a:r>
              <a:r>
                <a:rPr lang="en-US" sz="2400" dirty="0" smtClean="0"/>
                <a:t>enerate </a:t>
              </a:r>
              <a:r>
                <a:rPr lang="en-US" sz="2400" dirty="0" smtClean="0"/>
                <a:t>a grid with a certain size. (10 by 10, etc. ). </a:t>
              </a:r>
              <a:endParaRPr lang="en-US" sz="2400" dirty="0" smtClean="0"/>
            </a:p>
            <a:p>
              <a:pPr marL="457200" indent="-457200">
                <a:buFont typeface="+mj-lt"/>
                <a:buAutoNum type="arabicPeriod"/>
              </a:pPr>
              <a:r>
                <a:rPr lang="en-US" sz="2400" dirty="0" smtClean="0"/>
                <a:t>Test each </a:t>
              </a:r>
              <a:r>
                <a:rPr lang="en-US" sz="2400" dirty="0" smtClean="0"/>
                <a:t>algorithm on the grid 5 </a:t>
              </a:r>
              <a:r>
                <a:rPr lang="en-US" sz="2400" dirty="0" smtClean="0"/>
                <a:t>times.</a:t>
              </a:r>
            </a:p>
            <a:p>
              <a:pPr marL="457200" indent="-457200">
                <a:buFont typeface="+mj-lt"/>
                <a:buAutoNum type="arabicPeriod"/>
              </a:pPr>
              <a:r>
                <a:rPr lang="en-US" sz="2400" dirty="0" smtClean="0"/>
                <a:t>Take the </a:t>
              </a:r>
              <a:r>
                <a:rPr lang="en-US" sz="2400" dirty="0" smtClean="0"/>
                <a:t>average of each </a:t>
              </a:r>
              <a:r>
                <a:rPr lang="en-US" sz="2400" dirty="0" smtClean="0"/>
                <a:t>run. </a:t>
              </a:r>
            </a:p>
            <a:p>
              <a:pPr marL="457200" indent="-457200">
                <a:buFont typeface="+mj-lt"/>
                <a:buAutoNum type="arabicPeriod"/>
              </a:pPr>
              <a:endParaRPr lang="en-US" sz="2400" dirty="0"/>
            </a:p>
            <a:p>
              <a:r>
                <a:rPr lang="en-US" sz="2400" b="1" dirty="0"/>
                <a:t>Control and Variables</a:t>
              </a:r>
              <a:endParaRPr lang="en-US" sz="2400" dirty="0"/>
            </a:p>
            <a:p>
              <a:pPr marL="342900" indent="-342900">
                <a:buFont typeface="Arial" charset="0"/>
                <a:buChar char="•"/>
              </a:pPr>
              <a:r>
                <a:rPr lang="en-US" sz="2400" dirty="0" smtClean="0"/>
                <a:t>Breadth-First </a:t>
              </a:r>
              <a:r>
                <a:rPr lang="en-US" sz="2400" dirty="0"/>
                <a:t>Search </a:t>
              </a:r>
              <a:r>
                <a:rPr lang="en-US" sz="2400" dirty="0" smtClean="0"/>
                <a:t>is the baseline for speed because of its simplicity</a:t>
              </a:r>
            </a:p>
            <a:p>
              <a:pPr marL="342900" indent="-342900">
                <a:buFont typeface="Arial" charset="0"/>
                <a:buChar char="•"/>
              </a:pPr>
              <a:r>
                <a:rPr lang="en-US" sz="2400" dirty="0" smtClean="0"/>
                <a:t>Dijkstra is the baseline for accuracy.</a:t>
              </a:r>
            </a:p>
            <a:p>
              <a:pPr marL="342900" indent="-342900">
                <a:buFont typeface="Arial" charset="0"/>
                <a:buChar char="•"/>
              </a:pPr>
              <a:r>
                <a:rPr lang="en-US" sz="2400" dirty="0" smtClean="0"/>
                <a:t>Variables include grid size, number and type of obstacles.</a:t>
              </a:r>
              <a:r>
                <a:rPr lang="en-US" dirty="0"/>
                <a:t/>
              </a:r>
              <a:br>
                <a:rPr lang="en-US" dirty="0"/>
              </a:br>
              <a:endParaRPr lang="en-US" dirty="0"/>
            </a:p>
          </p:txBody>
        </p:sp>
      </p:grpSp>
      <p:grpSp>
        <p:nvGrpSpPr>
          <p:cNvPr id="36" name="Group 35"/>
          <p:cNvGrpSpPr/>
          <p:nvPr/>
        </p:nvGrpSpPr>
        <p:grpSpPr>
          <a:xfrm>
            <a:off x="333028" y="13777562"/>
            <a:ext cx="8744787" cy="2602365"/>
            <a:chOff x="343065" y="13233702"/>
            <a:chExt cx="8744787" cy="2602365"/>
          </a:xfrm>
        </p:grpSpPr>
        <p:sp>
          <p:nvSpPr>
            <p:cNvPr id="48" name="Rounded Rectangle 47"/>
            <p:cNvSpPr/>
            <p:nvPr/>
          </p:nvSpPr>
          <p:spPr>
            <a:xfrm>
              <a:off x="343065" y="13520519"/>
              <a:ext cx="8744787" cy="221493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53758" y="13233702"/>
              <a:ext cx="7787647" cy="2123658"/>
            </a:xfrm>
            <a:prstGeom prst="rect">
              <a:avLst/>
            </a:prstGeom>
            <a:noFill/>
          </p:spPr>
          <p:txBody>
            <a:bodyPr wrap="square" rtlCol="0">
              <a:spAutoFit/>
            </a:bodyPr>
            <a:lstStyle/>
            <a:p>
              <a:pPr algn="ctr"/>
              <a:endParaRPr lang="en-US" sz="3200" b="1" dirty="0" smtClean="0"/>
            </a:p>
            <a:p>
              <a:pPr algn="ctr"/>
              <a:r>
                <a:rPr lang="en-US" sz="3200" b="1" dirty="0" smtClean="0"/>
                <a:t>Hypothesis</a:t>
              </a:r>
            </a:p>
            <a:p>
              <a:pPr algn="ctr"/>
              <a:endParaRPr lang="en-US" sz="3200" b="1" dirty="0" smtClean="0"/>
            </a:p>
            <a:p>
              <a:r>
                <a:rPr lang="en-US" dirty="0"/>
                <a:t/>
              </a:r>
              <a:br>
                <a:rPr lang="en-US" dirty="0"/>
              </a:br>
              <a:endParaRPr lang="en-US" dirty="0"/>
            </a:p>
          </p:txBody>
        </p:sp>
        <p:sp>
          <p:nvSpPr>
            <p:cNvPr id="35" name="TextBox 34"/>
            <p:cNvSpPr txBox="1"/>
            <p:nvPr/>
          </p:nvSpPr>
          <p:spPr>
            <a:xfrm>
              <a:off x="906956" y="14420295"/>
              <a:ext cx="7491092" cy="1415772"/>
            </a:xfrm>
            <a:prstGeom prst="rect">
              <a:avLst/>
            </a:prstGeom>
            <a:noFill/>
          </p:spPr>
          <p:txBody>
            <a:bodyPr wrap="square" rtlCol="0">
              <a:spAutoFit/>
            </a:bodyPr>
            <a:lstStyle/>
            <a:p>
              <a:r>
                <a:rPr lang="en-US" sz="2400" dirty="0" smtClean="0"/>
                <a:t>	</a:t>
              </a:r>
              <a:r>
                <a:rPr lang="en-US" sz="2200" dirty="0" smtClean="0"/>
                <a:t>I </a:t>
              </a:r>
              <a:r>
                <a:rPr lang="en-US" sz="2200" dirty="0"/>
                <a:t>believe that Best-First will </a:t>
              </a:r>
              <a:r>
                <a:rPr lang="en-US" sz="2200" dirty="0" smtClean="0"/>
                <a:t>be better than </a:t>
              </a:r>
              <a:r>
                <a:rPr lang="en-US" sz="2200" dirty="0"/>
                <a:t>all others because it is a lot faster, and, even though it is not 100%, I believe it will win with speed and efficiency. </a:t>
              </a:r>
            </a:p>
            <a:p>
              <a:endParaRPr lang="en-US" dirty="0"/>
            </a:p>
          </p:txBody>
        </p:sp>
      </p:grpSp>
      <p:grpSp>
        <p:nvGrpSpPr>
          <p:cNvPr id="6" name="Group 5"/>
          <p:cNvGrpSpPr/>
          <p:nvPr/>
        </p:nvGrpSpPr>
        <p:grpSpPr>
          <a:xfrm>
            <a:off x="25924302" y="16866000"/>
            <a:ext cx="6697764" cy="4803706"/>
            <a:chOff x="25810395" y="4586438"/>
            <a:chExt cx="6697764" cy="4803706"/>
          </a:xfrm>
        </p:grpSpPr>
        <p:grpSp>
          <p:nvGrpSpPr>
            <p:cNvPr id="24" name="Group 23"/>
            <p:cNvGrpSpPr/>
            <p:nvPr/>
          </p:nvGrpSpPr>
          <p:grpSpPr>
            <a:xfrm>
              <a:off x="25810395" y="4586438"/>
              <a:ext cx="6697764" cy="4803706"/>
              <a:chOff x="26092576" y="9038646"/>
              <a:chExt cx="6490112" cy="12336825"/>
            </a:xfrm>
          </p:grpSpPr>
          <p:sp>
            <p:nvSpPr>
              <p:cNvPr id="34" name="Rounded Rectangle 33"/>
              <p:cNvSpPr/>
              <p:nvPr/>
            </p:nvSpPr>
            <p:spPr>
              <a:xfrm>
                <a:off x="26092576" y="9038646"/>
                <a:ext cx="6490112" cy="1233682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6424915" y="9213308"/>
                <a:ext cx="6146800" cy="461665"/>
              </a:xfrm>
              <a:prstGeom prst="rect">
                <a:avLst/>
              </a:prstGeom>
              <a:noFill/>
            </p:spPr>
            <p:txBody>
              <a:bodyPr wrap="square" rtlCol="0">
                <a:spAutoFit/>
              </a:bodyPr>
              <a:lstStyle/>
              <a:p>
                <a:pPr algn="ctr"/>
                <a:endParaRPr lang="en-US" sz="2400" dirty="0">
                  <a:ea typeface="Century Gothic" charset="0"/>
                  <a:cs typeface="Century Gothic" charset="0"/>
                </a:endParaRPr>
              </a:p>
            </p:txBody>
          </p:sp>
        </p:grpSp>
        <p:sp>
          <p:nvSpPr>
            <p:cNvPr id="38" name="TextBox 37"/>
            <p:cNvSpPr txBox="1"/>
            <p:nvPr/>
          </p:nvSpPr>
          <p:spPr>
            <a:xfrm>
              <a:off x="26287045" y="4968113"/>
              <a:ext cx="6089002" cy="4216539"/>
            </a:xfrm>
            <a:prstGeom prst="rect">
              <a:avLst/>
            </a:prstGeom>
            <a:noFill/>
          </p:spPr>
          <p:txBody>
            <a:bodyPr wrap="square" rtlCol="0">
              <a:spAutoFit/>
            </a:bodyPr>
            <a:lstStyle/>
            <a:p>
              <a:pPr algn="ctr"/>
              <a:r>
                <a:rPr lang="en-US" sz="3200" b="1" dirty="0" smtClean="0"/>
                <a:t>Bibliography</a:t>
              </a:r>
            </a:p>
            <a:p>
              <a:pPr algn="ctr"/>
              <a:endParaRPr lang="en-US" sz="3200" dirty="0"/>
            </a:p>
            <a:p>
              <a:r>
                <a:rPr lang="en-US" sz="2400" b="1" u="sng" dirty="0">
                  <a:hlinkClick r:id="rId4"/>
                </a:rPr>
                <a:t>www.wikipedia.org</a:t>
              </a:r>
              <a:endParaRPr lang="en-US" sz="2400" dirty="0"/>
            </a:p>
            <a:p>
              <a:r>
                <a:rPr lang="en-US" sz="2400" b="1" u="sng" dirty="0">
                  <a:hlinkClick r:id="rId5"/>
                </a:rPr>
                <a:t>www.theory.stanford.edu</a:t>
              </a:r>
              <a:endParaRPr lang="en-US" sz="2400" dirty="0"/>
            </a:p>
            <a:p>
              <a:r>
                <a:rPr lang="en-US" sz="2400" b="1" u="sng" dirty="0">
                  <a:hlinkClick r:id="rId6"/>
                </a:rPr>
                <a:t>www.gamedev.stackexchange.com</a:t>
              </a:r>
              <a:endParaRPr lang="en-US" sz="2400" dirty="0"/>
            </a:p>
            <a:p>
              <a:r>
                <a:rPr lang="en-US" sz="2400" b="1" u="sng" dirty="0">
                  <a:hlinkClick r:id="rId7"/>
                </a:rPr>
                <a:t>www.redblobgames.com/pathfinding/</a:t>
              </a:r>
              <a:endParaRPr lang="en-US" sz="2400" dirty="0"/>
            </a:p>
            <a:p>
              <a:r>
                <a:rPr lang="en-US" sz="2400" b="1" dirty="0" smtClean="0">
                  <a:hlinkClick r:id="rId8"/>
                </a:rPr>
                <a:t>stackoverflow.com/questions/1937690/c-sharp-priority-queue</a:t>
              </a:r>
              <a:endParaRPr lang="en-US" sz="2400" dirty="0"/>
            </a:p>
            <a:p>
              <a:r>
                <a:rPr lang="en-US" sz="2400" b="1" u="sng" dirty="0">
                  <a:hlinkClick r:id="rId9"/>
                </a:rPr>
                <a:t>www.ai-depot.com/Tutorial/PathFinding.html</a:t>
              </a:r>
              <a:endParaRPr lang="en-US" sz="2400" dirty="0"/>
            </a:p>
            <a:p>
              <a:r>
                <a:rPr lang="en-US" dirty="0"/>
                <a:t/>
              </a:r>
              <a:br>
                <a:rPr lang="en-US" dirty="0"/>
              </a:br>
              <a:endParaRPr lang="en-US" dirty="0"/>
            </a:p>
          </p:txBody>
        </p:sp>
      </p:grpSp>
      <p:graphicFrame>
        <p:nvGraphicFramePr>
          <p:cNvPr id="65" name="Chart 64"/>
          <p:cNvGraphicFramePr>
            <a:graphicFrameLocks/>
          </p:cNvGraphicFramePr>
          <p:nvPr>
            <p:extLst>
              <p:ext uri="{D42A27DB-BD31-4B8C-83A1-F6EECF244321}">
                <p14:modId xmlns:p14="http://schemas.microsoft.com/office/powerpoint/2010/main" val="1203172778"/>
              </p:ext>
            </p:extLst>
          </p:nvPr>
        </p:nvGraphicFramePr>
        <p:xfrm>
          <a:off x="10493392" y="11002976"/>
          <a:ext cx="4552113" cy="4373027"/>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67" name="Chart 66"/>
          <p:cNvGraphicFramePr>
            <a:graphicFrameLocks/>
          </p:cNvGraphicFramePr>
          <p:nvPr>
            <p:extLst>
              <p:ext uri="{D42A27DB-BD31-4B8C-83A1-F6EECF244321}">
                <p14:modId xmlns:p14="http://schemas.microsoft.com/office/powerpoint/2010/main" val="648458587"/>
              </p:ext>
            </p:extLst>
          </p:nvPr>
        </p:nvGraphicFramePr>
        <p:xfrm>
          <a:off x="15175698" y="11002976"/>
          <a:ext cx="4377266" cy="4373027"/>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69" name="Chart 68"/>
          <p:cNvGraphicFramePr>
            <a:graphicFrameLocks/>
          </p:cNvGraphicFramePr>
          <p:nvPr>
            <p:extLst>
              <p:ext uri="{D42A27DB-BD31-4B8C-83A1-F6EECF244321}">
                <p14:modId xmlns:p14="http://schemas.microsoft.com/office/powerpoint/2010/main" val="163963184"/>
              </p:ext>
            </p:extLst>
          </p:nvPr>
        </p:nvGraphicFramePr>
        <p:xfrm>
          <a:off x="19683157" y="10985303"/>
          <a:ext cx="4666117" cy="4373027"/>
        </p:xfrm>
        <a:graphic>
          <a:graphicData uri="http://schemas.openxmlformats.org/drawingml/2006/chart">
            <c:chart xmlns:c="http://schemas.openxmlformats.org/drawingml/2006/chart" xmlns:r="http://schemas.openxmlformats.org/officeDocument/2006/relationships" r:id="rId12"/>
          </a:graphicData>
        </a:graphic>
      </p:graphicFrame>
      <p:sp>
        <p:nvSpPr>
          <p:cNvPr id="45" name="Rounded Rectangle 44"/>
          <p:cNvSpPr/>
          <p:nvPr/>
        </p:nvSpPr>
        <p:spPr>
          <a:xfrm>
            <a:off x="10228558" y="4533514"/>
            <a:ext cx="5787640" cy="47628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rotWithShape="1">
          <a:blip r:embed="rId13">
            <a:extLst>
              <a:ext uri="{28A0092B-C50C-407E-A947-70E740481C1C}">
                <a14:useLocalDpi xmlns:a14="http://schemas.microsoft.com/office/drawing/2010/main" val="0"/>
              </a:ext>
            </a:extLst>
          </a:blip>
          <a:srcRect l="5029" t="1932" r="26652" b="21669"/>
          <a:stretch/>
        </p:blipFill>
        <p:spPr>
          <a:xfrm>
            <a:off x="11375580" y="6388255"/>
            <a:ext cx="3557678" cy="33978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TextBox 22"/>
          <p:cNvSpPr txBox="1"/>
          <p:nvPr/>
        </p:nvSpPr>
        <p:spPr>
          <a:xfrm>
            <a:off x="10570020" y="4918288"/>
            <a:ext cx="5247851" cy="1107996"/>
          </a:xfrm>
          <a:prstGeom prst="rect">
            <a:avLst/>
          </a:prstGeom>
          <a:noFill/>
        </p:spPr>
        <p:txBody>
          <a:bodyPr wrap="square" rtlCol="0">
            <a:spAutoFit/>
          </a:bodyPr>
          <a:lstStyle/>
          <a:p>
            <a:pPr lvl="0"/>
            <a:r>
              <a:rPr lang="en-US" sz="2200" dirty="0">
                <a:solidFill>
                  <a:prstClr val="black"/>
                </a:solidFill>
                <a:cs typeface="Century Gothic"/>
              </a:rPr>
              <a:t>I made an interface in Unity to generate </a:t>
            </a:r>
            <a:r>
              <a:rPr lang="en-US" sz="2200" dirty="0" smtClean="0">
                <a:solidFill>
                  <a:prstClr val="black"/>
                </a:solidFill>
                <a:cs typeface="Century Gothic"/>
              </a:rPr>
              <a:t>a random  </a:t>
            </a:r>
            <a:r>
              <a:rPr lang="en-US" sz="2200" dirty="0">
                <a:solidFill>
                  <a:prstClr val="black"/>
                </a:solidFill>
                <a:cs typeface="Century Gothic"/>
              </a:rPr>
              <a:t>grid with obstacles. </a:t>
            </a:r>
            <a:r>
              <a:rPr lang="en-US" sz="2200" dirty="0" smtClean="0">
                <a:solidFill>
                  <a:prstClr val="black"/>
                </a:solidFill>
                <a:cs typeface="Century Gothic"/>
              </a:rPr>
              <a:t>This allowed me to test </a:t>
            </a:r>
            <a:r>
              <a:rPr lang="en-US" sz="2200" dirty="0">
                <a:solidFill>
                  <a:prstClr val="black"/>
                </a:solidFill>
                <a:cs typeface="Century Gothic"/>
              </a:rPr>
              <a:t>each algorithm on the same </a:t>
            </a:r>
            <a:r>
              <a:rPr lang="en-US" sz="2200" dirty="0" smtClean="0">
                <a:solidFill>
                  <a:prstClr val="black"/>
                </a:solidFill>
                <a:cs typeface="Century Gothic"/>
              </a:rPr>
              <a:t>grid.</a:t>
            </a:r>
            <a:endParaRPr lang="en-US" sz="2648" dirty="0" smtClean="0">
              <a:solidFill>
                <a:prstClr val="black"/>
              </a:solidFill>
              <a:latin typeface="Century Gothic"/>
              <a:cs typeface="Century Gothic"/>
            </a:endParaRPr>
          </a:p>
        </p:txBody>
      </p:sp>
      <p:sp>
        <p:nvSpPr>
          <p:cNvPr id="39" name="TextBox 38"/>
          <p:cNvSpPr txBox="1"/>
          <p:nvPr/>
        </p:nvSpPr>
        <p:spPr>
          <a:xfrm>
            <a:off x="15130502" y="3630688"/>
            <a:ext cx="4512884" cy="584775"/>
          </a:xfrm>
          <a:prstGeom prst="rect">
            <a:avLst/>
          </a:prstGeom>
          <a:noFill/>
        </p:spPr>
        <p:txBody>
          <a:bodyPr wrap="square" rtlCol="0">
            <a:spAutoFit/>
          </a:bodyPr>
          <a:lstStyle/>
          <a:p>
            <a:pPr algn="ctr"/>
            <a:r>
              <a:rPr lang="en-US" sz="3200" b="1" dirty="0" smtClean="0"/>
              <a:t>Data And Analysis</a:t>
            </a:r>
            <a:endParaRPr lang="en-US" sz="3200" b="1" dirty="0"/>
          </a:p>
        </p:txBody>
      </p:sp>
      <p:grpSp>
        <p:nvGrpSpPr>
          <p:cNvPr id="46" name="Group 45"/>
          <p:cNvGrpSpPr/>
          <p:nvPr/>
        </p:nvGrpSpPr>
        <p:grpSpPr>
          <a:xfrm>
            <a:off x="16386904" y="4552908"/>
            <a:ext cx="8280414" cy="4485738"/>
            <a:chOff x="16485257" y="4638088"/>
            <a:chExt cx="8280414" cy="4130702"/>
          </a:xfrm>
        </p:grpSpPr>
        <p:sp>
          <p:nvSpPr>
            <p:cNvPr id="44" name="Rounded Rectangle 43"/>
            <p:cNvSpPr/>
            <p:nvPr/>
          </p:nvSpPr>
          <p:spPr>
            <a:xfrm>
              <a:off x="16485257" y="4638088"/>
              <a:ext cx="8235799" cy="41307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6" name="Group 15"/>
            <p:cNvGrpSpPr/>
            <p:nvPr/>
          </p:nvGrpSpPr>
          <p:grpSpPr>
            <a:xfrm>
              <a:off x="16854291" y="6087388"/>
              <a:ext cx="2506242" cy="2650099"/>
              <a:chOff x="9987753" y="3898229"/>
              <a:chExt cx="3357635" cy="3550361"/>
            </a:xfrm>
          </p:grpSpPr>
          <p:pic>
            <p:nvPicPr>
              <p:cNvPr id="42" name="Picture 41"/>
              <p:cNvPicPr>
                <a:picLocks noChangeAspect="1"/>
              </p:cNvPicPr>
              <p:nvPr/>
            </p:nvPicPr>
            <p:blipFill rotWithShape="1">
              <a:blip r:embed="rId14">
                <a:extLst>
                  <a:ext uri="{28A0092B-C50C-407E-A947-70E740481C1C}">
                    <a14:useLocalDpi xmlns:a14="http://schemas.microsoft.com/office/drawing/2010/main" val="0"/>
                  </a:ext>
                </a:extLst>
              </a:blip>
              <a:srcRect l="29316" t="21262" r="32878" b="27550"/>
              <a:stretch/>
            </p:blipFill>
            <p:spPr>
              <a:xfrm>
                <a:off x="9987753" y="3898229"/>
                <a:ext cx="2966256" cy="3001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10780692" y="6747628"/>
                <a:ext cx="2564696" cy="700962"/>
              </a:xfrm>
              <a:prstGeom prst="rect">
                <a:avLst/>
              </a:prstGeom>
              <a:noFill/>
            </p:spPr>
            <p:txBody>
              <a:bodyPr wrap="square" rtlCol="0">
                <a:spAutoFit/>
              </a:bodyPr>
              <a:lstStyle/>
              <a:p>
                <a:r>
                  <a:rPr lang="en-US" sz="2000" dirty="0" smtClean="0"/>
                  <a:t>U-Hole</a:t>
                </a:r>
                <a:r>
                  <a:rPr lang="en-US" sz="2800" dirty="0" smtClean="0"/>
                  <a:t> </a:t>
                </a:r>
                <a:endParaRPr lang="en-US" sz="2800" dirty="0"/>
              </a:p>
            </p:txBody>
          </p:sp>
        </p:grpSp>
        <p:grpSp>
          <p:nvGrpSpPr>
            <p:cNvPr id="18" name="Group 17"/>
            <p:cNvGrpSpPr/>
            <p:nvPr/>
          </p:nvGrpSpPr>
          <p:grpSpPr>
            <a:xfrm>
              <a:off x="22222092" y="6058227"/>
              <a:ext cx="2543579" cy="2499855"/>
              <a:chOff x="13126961" y="3904434"/>
              <a:chExt cx="3364805" cy="3369639"/>
            </a:xfrm>
          </p:grpSpPr>
          <p:pic>
            <p:nvPicPr>
              <p:cNvPr id="41" name="Picture 40"/>
              <p:cNvPicPr>
                <a:picLocks noChangeAspect="1"/>
              </p:cNvPicPr>
              <p:nvPr/>
            </p:nvPicPr>
            <p:blipFill rotWithShape="1">
              <a:blip r:embed="rId15">
                <a:extLst>
                  <a:ext uri="{28A0092B-C50C-407E-A947-70E740481C1C}">
                    <a14:useLocalDpi xmlns:a14="http://schemas.microsoft.com/office/drawing/2010/main" val="0"/>
                  </a:ext>
                </a:extLst>
              </a:blip>
              <a:srcRect l="24764" t="14357" r="28978" b="22824"/>
              <a:stretch/>
            </p:blipFill>
            <p:spPr>
              <a:xfrm>
                <a:off x="13126961" y="3904434"/>
                <a:ext cx="2935551" cy="2988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4" name="TextBox 53"/>
              <p:cNvSpPr txBox="1"/>
              <p:nvPr/>
            </p:nvSpPr>
            <p:spPr>
              <a:xfrm>
                <a:off x="13927070" y="6873963"/>
                <a:ext cx="2564696" cy="400110"/>
              </a:xfrm>
              <a:prstGeom prst="rect">
                <a:avLst/>
              </a:prstGeom>
              <a:noFill/>
            </p:spPr>
            <p:txBody>
              <a:bodyPr wrap="square" rtlCol="0">
                <a:spAutoFit/>
              </a:bodyPr>
              <a:lstStyle/>
              <a:p>
                <a:r>
                  <a:rPr lang="en-US" sz="2000" dirty="0" smtClean="0"/>
                  <a:t>Maze</a:t>
                </a:r>
                <a:endParaRPr lang="en-US" sz="2000" dirty="0"/>
              </a:p>
            </p:txBody>
          </p:sp>
        </p:grpSp>
        <p:grpSp>
          <p:nvGrpSpPr>
            <p:cNvPr id="21" name="Group 20"/>
            <p:cNvGrpSpPr/>
            <p:nvPr/>
          </p:nvGrpSpPr>
          <p:grpSpPr>
            <a:xfrm>
              <a:off x="19507754" y="6097560"/>
              <a:ext cx="2752082" cy="2620740"/>
              <a:chOff x="16203049" y="3907792"/>
              <a:chExt cx="3592968" cy="3478247"/>
            </a:xfrm>
          </p:grpSpPr>
          <p:pic>
            <p:nvPicPr>
              <p:cNvPr id="77" name="Picture 76"/>
              <p:cNvPicPr>
                <a:picLocks noChangeAspect="1"/>
              </p:cNvPicPr>
              <p:nvPr/>
            </p:nvPicPr>
            <p:blipFill rotWithShape="1">
              <a:blip r:embed="rId16">
                <a:extLst>
                  <a:ext uri="{28A0092B-C50C-407E-A947-70E740481C1C}">
                    <a14:useLocalDpi xmlns:a14="http://schemas.microsoft.com/office/drawing/2010/main" val="0"/>
                  </a:ext>
                </a:extLst>
              </a:blip>
              <a:srcRect l="28959" t="22446" r="33563" b="29132"/>
              <a:stretch/>
            </p:blipFill>
            <p:spPr>
              <a:xfrm>
                <a:off x="16203049" y="3907792"/>
                <a:ext cx="3061475" cy="2961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9" name="TextBox 58"/>
              <p:cNvSpPr txBox="1"/>
              <p:nvPr/>
            </p:nvSpPr>
            <p:spPr>
              <a:xfrm>
                <a:off x="17231320" y="6840108"/>
                <a:ext cx="2564697" cy="545931"/>
              </a:xfrm>
              <a:prstGeom prst="rect">
                <a:avLst/>
              </a:prstGeom>
              <a:noFill/>
            </p:spPr>
            <p:txBody>
              <a:bodyPr wrap="square" rtlCol="0">
                <a:spAutoFit/>
              </a:bodyPr>
              <a:lstStyle/>
              <a:p>
                <a:r>
                  <a:rPr lang="en-US" sz="2000" dirty="0" smtClean="0"/>
                  <a:t>Wall</a:t>
                </a:r>
                <a:endParaRPr lang="en-US" sz="2000" dirty="0"/>
              </a:p>
            </p:txBody>
          </p:sp>
        </p:grpSp>
        <p:sp>
          <p:nvSpPr>
            <p:cNvPr id="40" name="TextBox 39"/>
            <p:cNvSpPr txBox="1"/>
            <p:nvPr/>
          </p:nvSpPr>
          <p:spPr>
            <a:xfrm>
              <a:off x="17340103" y="4952934"/>
              <a:ext cx="6654135" cy="1046440"/>
            </a:xfrm>
            <a:prstGeom prst="rect">
              <a:avLst/>
            </a:prstGeom>
            <a:noFill/>
          </p:spPr>
          <p:txBody>
            <a:bodyPr wrap="square" rtlCol="0">
              <a:spAutoFit/>
            </a:bodyPr>
            <a:lstStyle/>
            <a:p>
              <a:pPr lvl="0"/>
              <a:r>
                <a:rPr lang="en-US" sz="2200" dirty="0">
                  <a:solidFill>
                    <a:prstClr val="black"/>
                  </a:solidFill>
                  <a:cs typeface="Century Gothic"/>
                </a:rPr>
                <a:t>I also tested the algorithms with custom-designed grids to further investigate how different algorithms behaved. </a:t>
              </a:r>
            </a:p>
            <a:p>
              <a:endParaRPr lang="en-US" dirty="0"/>
            </a:p>
          </p:txBody>
        </p:sp>
      </p:grpSp>
      <p:sp>
        <p:nvSpPr>
          <p:cNvPr id="61" name="TextBox 60"/>
          <p:cNvSpPr txBox="1"/>
          <p:nvPr/>
        </p:nvSpPr>
        <p:spPr>
          <a:xfrm>
            <a:off x="13496168" y="10231324"/>
            <a:ext cx="7552873" cy="584775"/>
          </a:xfrm>
          <a:prstGeom prst="rect">
            <a:avLst/>
          </a:prstGeom>
          <a:noFill/>
        </p:spPr>
        <p:txBody>
          <a:bodyPr wrap="square" rtlCol="0">
            <a:spAutoFit/>
          </a:bodyPr>
          <a:lstStyle/>
          <a:p>
            <a:pPr algn="ctr"/>
            <a:r>
              <a:rPr lang="en-US" sz="3200" b="1" dirty="0" smtClean="0"/>
              <a:t>Results for Randomly-Generated Obstacles</a:t>
            </a:r>
            <a:endParaRPr lang="en-US" sz="3200" b="1" dirty="0"/>
          </a:p>
        </p:txBody>
      </p:sp>
      <p:sp>
        <p:nvSpPr>
          <p:cNvPr id="63" name="TextBox 62"/>
          <p:cNvSpPr txBox="1"/>
          <p:nvPr/>
        </p:nvSpPr>
        <p:spPr>
          <a:xfrm>
            <a:off x="14626143" y="15749301"/>
            <a:ext cx="5180095" cy="584775"/>
          </a:xfrm>
          <a:prstGeom prst="rect">
            <a:avLst/>
          </a:prstGeom>
          <a:noFill/>
        </p:spPr>
        <p:txBody>
          <a:bodyPr wrap="square" rtlCol="0">
            <a:spAutoFit/>
          </a:bodyPr>
          <a:lstStyle/>
          <a:p>
            <a:pPr algn="ctr"/>
            <a:r>
              <a:rPr lang="en-US" sz="3200" b="1" dirty="0" smtClean="0"/>
              <a:t>Results for Custom Obstacles</a:t>
            </a:r>
            <a:endParaRPr lang="en-US" sz="3200" b="1" dirty="0"/>
          </a:p>
        </p:txBody>
      </p:sp>
      <p:graphicFrame>
        <p:nvGraphicFramePr>
          <p:cNvPr id="60" name="Table 59"/>
          <p:cNvGraphicFramePr>
            <a:graphicFrameLocks noGrp="1"/>
          </p:cNvGraphicFramePr>
          <p:nvPr>
            <p:extLst>
              <p:ext uri="{D42A27DB-BD31-4B8C-83A1-F6EECF244321}">
                <p14:modId xmlns:p14="http://schemas.microsoft.com/office/powerpoint/2010/main" val="1538314990"/>
              </p:ext>
            </p:extLst>
          </p:nvPr>
        </p:nvGraphicFramePr>
        <p:xfrm>
          <a:off x="10132695" y="16563702"/>
          <a:ext cx="6949440" cy="1960980"/>
        </p:xfrm>
        <a:graphic>
          <a:graphicData uri="http://schemas.openxmlformats.org/drawingml/2006/table">
            <a:tbl>
              <a:tblPr firstRow="1" bandRow="1">
                <a:tableStyleId>{5C22544A-7EE6-4342-B048-85BDC9FD1C3A}</a:tableStyleId>
              </a:tblPr>
              <a:tblGrid>
                <a:gridCol w="1192062"/>
                <a:gridCol w="1192062"/>
                <a:gridCol w="1822329"/>
                <a:gridCol w="1464277"/>
                <a:gridCol w="1278710"/>
              </a:tblGrid>
              <a:tr h="334670">
                <a:tc>
                  <a:txBody>
                    <a:bodyPr/>
                    <a:lstStyle/>
                    <a:p>
                      <a:r>
                        <a:rPr lang="en-US" sz="2000" dirty="0" smtClean="0"/>
                        <a:t>Name</a:t>
                      </a:r>
                      <a:endParaRPr lang="en-US" sz="2000" dirty="0"/>
                    </a:p>
                  </a:txBody>
                  <a:tcPr marL="29078" marR="29078" marT="14539" marB="14539"/>
                </a:tc>
                <a:tc>
                  <a:txBody>
                    <a:bodyPr/>
                    <a:lstStyle/>
                    <a:p>
                      <a:r>
                        <a:rPr lang="en-US" sz="2000" dirty="0" smtClean="0"/>
                        <a:t>Time</a:t>
                      </a:r>
                      <a:endParaRPr lang="en-US" sz="2000" dirty="0"/>
                    </a:p>
                  </a:txBody>
                  <a:tcPr marL="29078" marR="29078" marT="14539" marB="14539"/>
                </a:tc>
                <a:tc>
                  <a:txBody>
                    <a:bodyPr/>
                    <a:lstStyle/>
                    <a:p>
                      <a:r>
                        <a:rPr lang="en-US" sz="2000" dirty="0" smtClean="0"/>
                        <a:t>Total Explored</a:t>
                      </a:r>
                      <a:endParaRPr lang="en-US" sz="2000" dirty="0"/>
                    </a:p>
                  </a:txBody>
                  <a:tcPr marL="29078" marR="29078" marT="14539" marB="14539"/>
                </a:tc>
                <a:tc>
                  <a:txBody>
                    <a:bodyPr/>
                    <a:lstStyle/>
                    <a:p>
                      <a:r>
                        <a:rPr lang="en-US" sz="2000" dirty="0" smtClean="0"/>
                        <a:t>Path Found</a:t>
                      </a:r>
                      <a:endParaRPr lang="en-US" sz="2000" dirty="0"/>
                    </a:p>
                  </a:txBody>
                  <a:tcPr marL="29078" marR="29078" marT="14539" marB="14539"/>
                </a:tc>
                <a:tc>
                  <a:txBody>
                    <a:bodyPr/>
                    <a:lstStyle/>
                    <a:p>
                      <a:r>
                        <a:rPr lang="en-US" sz="2000" dirty="0" smtClean="0"/>
                        <a:t>Accurate?</a:t>
                      </a:r>
                      <a:endParaRPr lang="en-US" sz="2000" dirty="0"/>
                    </a:p>
                  </a:txBody>
                  <a:tcPr marL="29078" marR="29078" marT="14539" marB="14539"/>
                </a:tc>
              </a:tr>
              <a:tr h="334670">
                <a:tc>
                  <a:txBody>
                    <a:bodyPr/>
                    <a:lstStyle/>
                    <a:p>
                      <a:pPr algn="l" fontAlgn="b"/>
                      <a:r>
                        <a:rPr lang="en-US" sz="2000" b="0" i="0" u="none" strike="noStrike" dirty="0">
                          <a:solidFill>
                            <a:srgbClr val="000000"/>
                          </a:solidFill>
                          <a:effectLst/>
                          <a:latin typeface="Calibri" charset="0"/>
                        </a:rPr>
                        <a:t>Breadth-First</a:t>
                      </a:r>
                    </a:p>
                  </a:txBody>
                  <a:tcPr marL="12700" marR="12700" marT="12700" marB="0" anchor="b"/>
                </a:tc>
                <a:tc>
                  <a:txBody>
                    <a:bodyPr/>
                    <a:lstStyle/>
                    <a:p>
                      <a:pPr algn="l" fontAlgn="b"/>
                      <a:r>
                        <a:rPr lang="nb-NO" sz="2000" b="0" i="0" u="none" strike="noStrike" dirty="0">
                          <a:solidFill>
                            <a:srgbClr val="000000"/>
                          </a:solidFill>
                          <a:effectLst/>
                          <a:latin typeface="Calibri" charset="0"/>
                        </a:rPr>
                        <a:t>15.5</a:t>
                      </a:r>
                    </a:p>
                  </a:txBody>
                  <a:tcPr marL="12700" marR="12700" marT="12700" marB="0" anchor="b"/>
                </a:tc>
                <a:tc>
                  <a:txBody>
                    <a:bodyPr/>
                    <a:lstStyle/>
                    <a:p>
                      <a:pPr algn="l" fontAlgn="b"/>
                      <a:r>
                        <a:rPr lang="is-IS" sz="2000" b="0" i="0" u="none" strike="noStrike" dirty="0">
                          <a:solidFill>
                            <a:srgbClr val="000000"/>
                          </a:solidFill>
                          <a:effectLst/>
                          <a:latin typeface="Calibri" charset="0"/>
                        </a:rPr>
                        <a:t>605</a:t>
                      </a:r>
                    </a:p>
                  </a:txBody>
                  <a:tcPr marL="12700" marR="12700" marT="12700" marB="0" anchor="b"/>
                </a:tc>
                <a:tc>
                  <a:txBody>
                    <a:bodyPr/>
                    <a:lstStyle/>
                    <a:p>
                      <a:pPr algn="l" fontAlgn="b"/>
                      <a:r>
                        <a:rPr lang="is-IS" sz="2000" b="0" i="0" u="none" strike="noStrike" dirty="0">
                          <a:solidFill>
                            <a:srgbClr val="000000"/>
                          </a:solidFill>
                          <a:effectLst/>
                          <a:latin typeface="Calibri" charset="0"/>
                        </a:rPr>
                        <a:t>42</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r h="334670">
                <a:tc>
                  <a:txBody>
                    <a:bodyPr/>
                    <a:lstStyle/>
                    <a:p>
                      <a:pPr algn="l" fontAlgn="b"/>
                      <a:r>
                        <a:rPr lang="en-US" sz="2000" b="0" i="0" u="none" strike="noStrike" dirty="0">
                          <a:solidFill>
                            <a:srgbClr val="000000"/>
                          </a:solidFill>
                          <a:effectLst/>
                          <a:latin typeface="Calibri" charset="0"/>
                        </a:rPr>
                        <a:t>Best-First</a:t>
                      </a:r>
                    </a:p>
                  </a:txBody>
                  <a:tcPr marL="12700" marR="12700" marT="12700" marB="0" anchor="b"/>
                </a:tc>
                <a:tc>
                  <a:txBody>
                    <a:bodyPr/>
                    <a:lstStyle/>
                    <a:p>
                      <a:pPr algn="l" fontAlgn="b"/>
                      <a:r>
                        <a:rPr lang="hr-HR" sz="2000" b="0" i="0" u="none" strike="noStrike">
                          <a:solidFill>
                            <a:srgbClr val="000000"/>
                          </a:solidFill>
                          <a:effectLst/>
                          <a:latin typeface="Calibri" charset="0"/>
                        </a:rPr>
                        <a:t>6.3</a:t>
                      </a:r>
                    </a:p>
                  </a:txBody>
                  <a:tcPr marL="12700" marR="12700" marT="12700" marB="0" anchor="b"/>
                </a:tc>
                <a:tc>
                  <a:txBody>
                    <a:bodyPr/>
                    <a:lstStyle/>
                    <a:p>
                      <a:pPr algn="l" fontAlgn="b"/>
                      <a:r>
                        <a:rPr lang="is-IS" sz="2000" b="0" i="0" u="none" strike="noStrike">
                          <a:solidFill>
                            <a:srgbClr val="000000"/>
                          </a:solidFill>
                          <a:effectLst/>
                          <a:latin typeface="Calibri" charset="0"/>
                        </a:rPr>
                        <a:t>239</a:t>
                      </a:r>
                    </a:p>
                  </a:txBody>
                  <a:tcPr marL="12700" marR="12700" marT="12700" marB="0" anchor="b"/>
                </a:tc>
                <a:tc>
                  <a:txBody>
                    <a:bodyPr/>
                    <a:lstStyle/>
                    <a:p>
                      <a:pPr algn="l" fontAlgn="b"/>
                      <a:r>
                        <a:rPr lang="is-IS" sz="2000" b="0" i="0" u="none" strike="noStrike">
                          <a:solidFill>
                            <a:srgbClr val="000000"/>
                          </a:solidFill>
                          <a:effectLst/>
                          <a:latin typeface="Calibri" charset="0"/>
                        </a:rPr>
                        <a:t>72</a:t>
                      </a:r>
                    </a:p>
                  </a:txBody>
                  <a:tcPr marL="12700" marR="12700" marT="12700" marB="0" anchor="b"/>
                </a:tc>
                <a:tc>
                  <a:txBody>
                    <a:bodyPr/>
                    <a:lstStyle/>
                    <a:p>
                      <a:pPr algn="l" fontAlgn="b"/>
                      <a:r>
                        <a:rPr lang="en-US" sz="2000" b="0" i="0" u="none" strike="noStrike" dirty="0">
                          <a:solidFill>
                            <a:srgbClr val="9C0006"/>
                          </a:solidFill>
                          <a:effectLst/>
                          <a:latin typeface="Calibri" charset="0"/>
                        </a:rPr>
                        <a:t>N</a:t>
                      </a:r>
                    </a:p>
                  </a:txBody>
                  <a:tcPr marL="12700" marR="12700" marT="12700" marB="0" anchor="b"/>
                </a:tc>
              </a:tr>
              <a:tr h="334670">
                <a:tc>
                  <a:txBody>
                    <a:bodyPr/>
                    <a:lstStyle/>
                    <a:p>
                      <a:pPr algn="l" fontAlgn="b"/>
                      <a:r>
                        <a:rPr lang="en-US" sz="2000" b="0" i="0" u="none" strike="noStrike">
                          <a:solidFill>
                            <a:srgbClr val="000000"/>
                          </a:solidFill>
                          <a:effectLst/>
                          <a:latin typeface="Calibri" charset="0"/>
                        </a:rPr>
                        <a:t>Dijkstra</a:t>
                      </a:r>
                    </a:p>
                  </a:txBody>
                  <a:tcPr marL="12700" marR="12700" marT="12700" marB="0" anchor="b"/>
                </a:tc>
                <a:tc>
                  <a:txBody>
                    <a:bodyPr/>
                    <a:lstStyle/>
                    <a:p>
                      <a:pPr algn="l" fontAlgn="b"/>
                      <a:r>
                        <a:rPr lang="hr-HR" sz="2000" b="0" i="0" u="none" strike="noStrike">
                          <a:solidFill>
                            <a:srgbClr val="000000"/>
                          </a:solidFill>
                          <a:effectLst/>
                          <a:latin typeface="Calibri" charset="0"/>
                        </a:rPr>
                        <a:t>16.4</a:t>
                      </a:r>
                    </a:p>
                  </a:txBody>
                  <a:tcPr marL="12700" marR="12700" marT="12700" marB="0" anchor="b"/>
                </a:tc>
                <a:tc>
                  <a:txBody>
                    <a:bodyPr/>
                    <a:lstStyle/>
                    <a:p>
                      <a:pPr algn="l" fontAlgn="b"/>
                      <a:r>
                        <a:rPr lang="is-IS" sz="2000" b="0" i="0" u="none" strike="noStrike">
                          <a:solidFill>
                            <a:srgbClr val="000000"/>
                          </a:solidFill>
                          <a:effectLst/>
                          <a:latin typeface="Calibri" charset="0"/>
                        </a:rPr>
                        <a:t>593</a:t>
                      </a:r>
                    </a:p>
                  </a:txBody>
                  <a:tcPr marL="12700" marR="12700" marT="12700" marB="0" anchor="b"/>
                </a:tc>
                <a:tc>
                  <a:txBody>
                    <a:bodyPr/>
                    <a:lstStyle/>
                    <a:p>
                      <a:pPr algn="l" fontAlgn="b"/>
                      <a:r>
                        <a:rPr lang="is-IS" sz="2000" b="0" i="0" u="none" strike="noStrike">
                          <a:solidFill>
                            <a:srgbClr val="000000"/>
                          </a:solidFill>
                          <a:effectLst/>
                          <a:latin typeface="Calibri" charset="0"/>
                        </a:rPr>
                        <a:t>42</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r h="334670">
                <a:tc>
                  <a:txBody>
                    <a:bodyPr/>
                    <a:lstStyle/>
                    <a:p>
                      <a:pPr algn="l" fontAlgn="b"/>
                      <a:r>
                        <a:rPr lang="en-US" sz="2000" b="0" i="0" u="none" strike="noStrike">
                          <a:solidFill>
                            <a:srgbClr val="000000"/>
                          </a:solidFill>
                          <a:effectLst/>
                          <a:latin typeface="Calibri" charset="0"/>
                        </a:rPr>
                        <a:t>A*</a:t>
                      </a:r>
                    </a:p>
                  </a:txBody>
                  <a:tcPr marL="12700" marR="12700" marT="12700" marB="0" anchor="b"/>
                </a:tc>
                <a:tc>
                  <a:txBody>
                    <a:bodyPr/>
                    <a:lstStyle/>
                    <a:p>
                      <a:pPr algn="l" fontAlgn="b"/>
                      <a:r>
                        <a:rPr lang="nb-NO" sz="2000" b="0" i="0" u="none" strike="noStrike" dirty="0">
                          <a:solidFill>
                            <a:srgbClr val="000000"/>
                          </a:solidFill>
                          <a:effectLst/>
                          <a:latin typeface="Calibri" charset="0"/>
                        </a:rPr>
                        <a:t>11.3</a:t>
                      </a:r>
                    </a:p>
                  </a:txBody>
                  <a:tcPr marL="12700" marR="12700" marT="12700" marB="0" anchor="b"/>
                </a:tc>
                <a:tc>
                  <a:txBody>
                    <a:bodyPr/>
                    <a:lstStyle/>
                    <a:p>
                      <a:pPr algn="l" fontAlgn="b"/>
                      <a:r>
                        <a:rPr lang="is-IS" sz="2000" b="0" i="0" u="none" strike="noStrike" dirty="0">
                          <a:solidFill>
                            <a:srgbClr val="000000"/>
                          </a:solidFill>
                          <a:effectLst/>
                          <a:latin typeface="Calibri" charset="0"/>
                        </a:rPr>
                        <a:t>424</a:t>
                      </a:r>
                    </a:p>
                  </a:txBody>
                  <a:tcPr marL="12700" marR="12700" marT="12700" marB="0" anchor="b"/>
                </a:tc>
                <a:tc>
                  <a:txBody>
                    <a:bodyPr/>
                    <a:lstStyle/>
                    <a:p>
                      <a:pPr algn="l" fontAlgn="b"/>
                      <a:r>
                        <a:rPr lang="is-IS" sz="2000" b="0" i="0" u="none" strike="noStrike" dirty="0">
                          <a:solidFill>
                            <a:srgbClr val="000000"/>
                          </a:solidFill>
                          <a:effectLst/>
                          <a:latin typeface="Calibri" charset="0"/>
                        </a:rPr>
                        <a:t>42</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647050949"/>
              </p:ext>
            </p:extLst>
          </p:nvPr>
        </p:nvGraphicFramePr>
        <p:xfrm>
          <a:off x="17216192" y="16560799"/>
          <a:ext cx="7220355" cy="1977793"/>
        </p:xfrm>
        <a:graphic>
          <a:graphicData uri="http://schemas.openxmlformats.org/drawingml/2006/table">
            <a:tbl>
              <a:tblPr firstRow="1" bandRow="1">
                <a:tableStyleId>{5C22544A-7EE6-4342-B048-85BDC9FD1C3A}</a:tableStyleId>
              </a:tblPr>
              <a:tblGrid>
                <a:gridCol w="1238533"/>
                <a:gridCol w="1238533"/>
                <a:gridCol w="1893370"/>
                <a:gridCol w="1521360"/>
                <a:gridCol w="1328559"/>
              </a:tblGrid>
              <a:tr h="286485">
                <a:tc>
                  <a:txBody>
                    <a:bodyPr/>
                    <a:lstStyle/>
                    <a:p>
                      <a:r>
                        <a:rPr lang="en-US" sz="2000" dirty="0" smtClean="0"/>
                        <a:t>Name</a:t>
                      </a:r>
                      <a:endParaRPr lang="en-US" sz="2000" dirty="0"/>
                    </a:p>
                  </a:txBody>
                  <a:tcPr marL="29078" marR="29078" marT="14539" marB="14539"/>
                </a:tc>
                <a:tc>
                  <a:txBody>
                    <a:bodyPr/>
                    <a:lstStyle/>
                    <a:p>
                      <a:r>
                        <a:rPr lang="en-US" sz="2000" dirty="0" smtClean="0"/>
                        <a:t>Time</a:t>
                      </a:r>
                      <a:endParaRPr lang="en-US" sz="2000" dirty="0"/>
                    </a:p>
                  </a:txBody>
                  <a:tcPr marL="29078" marR="29078" marT="14539" marB="14539"/>
                </a:tc>
                <a:tc>
                  <a:txBody>
                    <a:bodyPr/>
                    <a:lstStyle/>
                    <a:p>
                      <a:r>
                        <a:rPr lang="en-US" sz="2000" dirty="0" smtClean="0"/>
                        <a:t>Total Explored</a:t>
                      </a:r>
                      <a:endParaRPr lang="en-US" sz="2000" dirty="0"/>
                    </a:p>
                  </a:txBody>
                  <a:tcPr marL="29078" marR="29078" marT="14539" marB="14539"/>
                </a:tc>
                <a:tc>
                  <a:txBody>
                    <a:bodyPr/>
                    <a:lstStyle/>
                    <a:p>
                      <a:r>
                        <a:rPr lang="en-US" sz="2000" dirty="0" smtClean="0"/>
                        <a:t>Path Found</a:t>
                      </a:r>
                      <a:endParaRPr lang="en-US" sz="2000" dirty="0"/>
                    </a:p>
                  </a:txBody>
                  <a:tcPr marL="29078" marR="29078" marT="14539" marB="14539"/>
                </a:tc>
                <a:tc>
                  <a:txBody>
                    <a:bodyPr/>
                    <a:lstStyle/>
                    <a:p>
                      <a:r>
                        <a:rPr lang="en-US" sz="2000" dirty="0" smtClean="0"/>
                        <a:t>Accurate?</a:t>
                      </a:r>
                      <a:endParaRPr lang="en-US" sz="2000" dirty="0"/>
                    </a:p>
                  </a:txBody>
                  <a:tcPr marL="29078" marR="29078" marT="14539" marB="14539"/>
                </a:tc>
              </a:tr>
              <a:tr h="384424">
                <a:tc>
                  <a:txBody>
                    <a:bodyPr/>
                    <a:lstStyle/>
                    <a:p>
                      <a:pPr algn="l" fontAlgn="b"/>
                      <a:r>
                        <a:rPr lang="en-US" sz="2000" b="0" i="0" u="none" strike="noStrike" dirty="0">
                          <a:solidFill>
                            <a:srgbClr val="000000"/>
                          </a:solidFill>
                          <a:effectLst/>
                          <a:latin typeface="Calibri" charset="0"/>
                        </a:rPr>
                        <a:t>Breadth-First</a:t>
                      </a:r>
                    </a:p>
                  </a:txBody>
                  <a:tcPr marL="12700" marR="12700" marT="12700" marB="0" anchor="b"/>
                </a:tc>
                <a:tc>
                  <a:txBody>
                    <a:bodyPr/>
                    <a:lstStyle/>
                    <a:p>
                      <a:pPr algn="l" fontAlgn="b"/>
                      <a:r>
                        <a:rPr lang="en-US" sz="2000" b="0" i="0" u="none" strike="noStrike" dirty="0">
                          <a:solidFill>
                            <a:srgbClr val="000000"/>
                          </a:solidFill>
                          <a:effectLst/>
                          <a:latin typeface="Calibri" charset="0"/>
                        </a:rPr>
                        <a:t>19</a:t>
                      </a:r>
                    </a:p>
                  </a:txBody>
                  <a:tcPr marL="12700" marR="12700" marT="12700" marB="0" anchor="b"/>
                </a:tc>
                <a:tc>
                  <a:txBody>
                    <a:bodyPr/>
                    <a:lstStyle/>
                    <a:p>
                      <a:pPr algn="l" fontAlgn="b"/>
                      <a:r>
                        <a:rPr lang="ru-RU" sz="2000" b="0" i="0" u="none" strike="noStrike" dirty="0">
                          <a:solidFill>
                            <a:srgbClr val="000000"/>
                          </a:solidFill>
                          <a:effectLst/>
                          <a:latin typeface="Calibri" charset="0"/>
                        </a:rPr>
                        <a:t>757</a:t>
                      </a:r>
                    </a:p>
                  </a:txBody>
                  <a:tcPr marL="12700" marR="12700" marT="12700" marB="0" anchor="b"/>
                </a:tc>
                <a:tc>
                  <a:txBody>
                    <a:bodyPr/>
                    <a:lstStyle/>
                    <a:p>
                      <a:pPr algn="l" fontAlgn="b"/>
                      <a:r>
                        <a:rPr lang="en-US" sz="2000" b="0" i="0" u="none" strike="noStrike" dirty="0">
                          <a:solidFill>
                            <a:srgbClr val="000000"/>
                          </a:solidFill>
                          <a:effectLst/>
                          <a:latin typeface="Calibri" charset="0"/>
                        </a:rPr>
                        <a:t>70</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r h="384424">
                <a:tc>
                  <a:txBody>
                    <a:bodyPr/>
                    <a:lstStyle/>
                    <a:p>
                      <a:pPr algn="l" fontAlgn="b"/>
                      <a:r>
                        <a:rPr lang="en-US" sz="2000" b="0" i="0" u="none" strike="noStrike">
                          <a:solidFill>
                            <a:srgbClr val="000000"/>
                          </a:solidFill>
                          <a:effectLst/>
                          <a:latin typeface="Calibri" charset="0"/>
                        </a:rPr>
                        <a:t>Best-First</a:t>
                      </a:r>
                    </a:p>
                  </a:txBody>
                  <a:tcPr marL="12700" marR="12700" marT="12700" marB="0" anchor="b"/>
                </a:tc>
                <a:tc>
                  <a:txBody>
                    <a:bodyPr/>
                    <a:lstStyle/>
                    <a:p>
                      <a:pPr algn="l" fontAlgn="b"/>
                      <a:r>
                        <a:rPr lang="hr-HR" sz="2000" b="0" i="0" u="none" strike="noStrike">
                          <a:solidFill>
                            <a:srgbClr val="000000"/>
                          </a:solidFill>
                          <a:effectLst/>
                          <a:latin typeface="Calibri" charset="0"/>
                        </a:rPr>
                        <a:t>2.3</a:t>
                      </a:r>
                    </a:p>
                  </a:txBody>
                  <a:tcPr marL="12700" marR="12700" marT="12700" marB="0" anchor="b"/>
                </a:tc>
                <a:tc>
                  <a:txBody>
                    <a:bodyPr/>
                    <a:lstStyle/>
                    <a:p>
                      <a:pPr algn="l" fontAlgn="b"/>
                      <a:r>
                        <a:rPr lang="is-IS" sz="2000" b="0" i="0" u="none" strike="noStrike">
                          <a:solidFill>
                            <a:srgbClr val="000000"/>
                          </a:solidFill>
                          <a:effectLst/>
                          <a:latin typeface="Calibri" charset="0"/>
                        </a:rPr>
                        <a:t>112</a:t>
                      </a:r>
                    </a:p>
                  </a:txBody>
                  <a:tcPr marL="12700" marR="12700" marT="12700" marB="0" anchor="b"/>
                </a:tc>
                <a:tc>
                  <a:txBody>
                    <a:bodyPr/>
                    <a:lstStyle/>
                    <a:p>
                      <a:pPr algn="l" fontAlgn="b"/>
                      <a:r>
                        <a:rPr lang="en-US" sz="2000" b="0" i="0" u="none" strike="noStrike">
                          <a:solidFill>
                            <a:srgbClr val="000000"/>
                          </a:solidFill>
                          <a:effectLst/>
                          <a:latin typeface="Calibri" charset="0"/>
                        </a:rPr>
                        <a:t>70</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r h="319691">
                <a:tc>
                  <a:txBody>
                    <a:bodyPr/>
                    <a:lstStyle/>
                    <a:p>
                      <a:pPr algn="l" fontAlgn="b"/>
                      <a:r>
                        <a:rPr lang="en-US" sz="2000" b="0" i="0" u="none" strike="noStrike">
                          <a:solidFill>
                            <a:srgbClr val="000000"/>
                          </a:solidFill>
                          <a:effectLst/>
                          <a:latin typeface="Calibri" charset="0"/>
                        </a:rPr>
                        <a:t>Dijkstra</a:t>
                      </a:r>
                    </a:p>
                  </a:txBody>
                  <a:tcPr marL="12700" marR="12700" marT="12700" marB="0" anchor="b"/>
                </a:tc>
                <a:tc>
                  <a:txBody>
                    <a:bodyPr/>
                    <a:lstStyle/>
                    <a:p>
                      <a:pPr algn="l" fontAlgn="b"/>
                      <a:r>
                        <a:rPr lang="hr-HR" sz="2000" b="0" i="0" u="none" strike="noStrike">
                          <a:solidFill>
                            <a:srgbClr val="000000"/>
                          </a:solidFill>
                          <a:effectLst/>
                          <a:latin typeface="Calibri" charset="0"/>
                        </a:rPr>
                        <a:t>24.4</a:t>
                      </a:r>
                    </a:p>
                  </a:txBody>
                  <a:tcPr marL="12700" marR="12700" marT="12700" marB="0" anchor="b"/>
                </a:tc>
                <a:tc>
                  <a:txBody>
                    <a:bodyPr/>
                    <a:lstStyle/>
                    <a:p>
                      <a:pPr algn="l" fontAlgn="b"/>
                      <a:r>
                        <a:rPr lang="is-IS" sz="2000" b="0" i="0" u="none" strike="noStrike" dirty="0">
                          <a:solidFill>
                            <a:srgbClr val="000000"/>
                          </a:solidFill>
                          <a:effectLst/>
                          <a:latin typeface="Calibri" charset="0"/>
                        </a:rPr>
                        <a:t>260</a:t>
                      </a:r>
                    </a:p>
                  </a:txBody>
                  <a:tcPr marL="12700" marR="12700" marT="12700" marB="0" anchor="b"/>
                </a:tc>
                <a:tc>
                  <a:txBody>
                    <a:bodyPr/>
                    <a:lstStyle/>
                    <a:p>
                      <a:pPr algn="l" fontAlgn="b"/>
                      <a:r>
                        <a:rPr lang="en-US" sz="2000" b="0" i="0" u="none" strike="noStrike">
                          <a:solidFill>
                            <a:srgbClr val="000000"/>
                          </a:solidFill>
                          <a:effectLst/>
                          <a:latin typeface="Calibri" charset="0"/>
                        </a:rPr>
                        <a:t>70</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r h="232833">
                <a:tc>
                  <a:txBody>
                    <a:bodyPr/>
                    <a:lstStyle/>
                    <a:p>
                      <a:pPr algn="l" fontAlgn="b"/>
                      <a:r>
                        <a:rPr lang="en-US" sz="2000" b="0" i="0" u="none" strike="noStrike">
                          <a:solidFill>
                            <a:srgbClr val="000000"/>
                          </a:solidFill>
                          <a:effectLst/>
                          <a:latin typeface="Calibri" charset="0"/>
                        </a:rPr>
                        <a:t>A*</a:t>
                      </a:r>
                    </a:p>
                  </a:txBody>
                  <a:tcPr marL="12700" marR="12700" marT="12700" marB="0" anchor="b"/>
                </a:tc>
                <a:tc>
                  <a:txBody>
                    <a:bodyPr/>
                    <a:lstStyle/>
                    <a:p>
                      <a:pPr algn="l" fontAlgn="b"/>
                      <a:r>
                        <a:rPr lang="nb-NO" sz="2000" b="0" i="0" u="none" strike="noStrike">
                          <a:solidFill>
                            <a:srgbClr val="000000"/>
                          </a:solidFill>
                          <a:effectLst/>
                          <a:latin typeface="Calibri" charset="0"/>
                        </a:rPr>
                        <a:t>31.3</a:t>
                      </a:r>
                    </a:p>
                  </a:txBody>
                  <a:tcPr marL="12700" marR="12700" marT="12700" marB="0" anchor="b"/>
                </a:tc>
                <a:tc>
                  <a:txBody>
                    <a:bodyPr/>
                    <a:lstStyle/>
                    <a:p>
                      <a:pPr algn="l" fontAlgn="b"/>
                      <a:r>
                        <a:rPr lang="ru-RU" sz="2000" b="0" i="0" u="none" strike="noStrike" dirty="0">
                          <a:solidFill>
                            <a:srgbClr val="000000"/>
                          </a:solidFill>
                          <a:effectLst/>
                          <a:latin typeface="Calibri" charset="0"/>
                        </a:rPr>
                        <a:t>581</a:t>
                      </a:r>
                    </a:p>
                  </a:txBody>
                  <a:tcPr marL="12700" marR="12700" marT="12700" marB="0" anchor="b"/>
                </a:tc>
                <a:tc>
                  <a:txBody>
                    <a:bodyPr/>
                    <a:lstStyle/>
                    <a:p>
                      <a:pPr algn="l" fontAlgn="b"/>
                      <a:r>
                        <a:rPr lang="en-US" sz="2000" b="0" i="0" u="none" strike="noStrike">
                          <a:solidFill>
                            <a:srgbClr val="000000"/>
                          </a:solidFill>
                          <a:effectLst/>
                          <a:latin typeface="Calibri" charset="0"/>
                        </a:rPr>
                        <a:t>70</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1465458540"/>
              </p:ext>
            </p:extLst>
          </p:nvPr>
        </p:nvGraphicFramePr>
        <p:xfrm>
          <a:off x="13606014" y="19047074"/>
          <a:ext cx="7220355" cy="1977793"/>
        </p:xfrm>
        <a:graphic>
          <a:graphicData uri="http://schemas.openxmlformats.org/drawingml/2006/table">
            <a:tbl>
              <a:tblPr firstRow="1" bandRow="1">
                <a:tableStyleId>{5C22544A-7EE6-4342-B048-85BDC9FD1C3A}</a:tableStyleId>
              </a:tblPr>
              <a:tblGrid>
                <a:gridCol w="1238533"/>
                <a:gridCol w="1238533"/>
                <a:gridCol w="1893370"/>
                <a:gridCol w="1521360"/>
                <a:gridCol w="1328559"/>
              </a:tblGrid>
              <a:tr h="286485">
                <a:tc>
                  <a:txBody>
                    <a:bodyPr/>
                    <a:lstStyle/>
                    <a:p>
                      <a:r>
                        <a:rPr lang="en-US" sz="2000" dirty="0" smtClean="0"/>
                        <a:t>Name</a:t>
                      </a:r>
                      <a:endParaRPr lang="en-US" sz="2000" dirty="0"/>
                    </a:p>
                  </a:txBody>
                  <a:tcPr marL="29078" marR="29078" marT="14539" marB="14539"/>
                </a:tc>
                <a:tc>
                  <a:txBody>
                    <a:bodyPr/>
                    <a:lstStyle/>
                    <a:p>
                      <a:r>
                        <a:rPr lang="en-US" sz="2000" dirty="0" smtClean="0"/>
                        <a:t>Time</a:t>
                      </a:r>
                      <a:endParaRPr lang="en-US" sz="2000" dirty="0"/>
                    </a:p>
                  </a:txBody>
                  <a:tcPr marL="29078" marR="29078" marT="14539" marB="14539"/>
                </a:tc>
                <a:tc>
                  <a:txBody>
                    <a:bodyPr/>
                    <a:lstStyle/>
                    <a:p>
                      <a:r>
                        <a:rPr lang="en-US" sz="2000" dirty="0" smtClean="0"/>
                        <a:t>Total Explored</a:t>
                      </a:r>
                      <a:endParaRPr lang="en-US" sz="2000" dirty="0"/>
                    </a:p>
                  </a:txBody>
                  <a:tcPr marL="29078" marR="29078" marT="14539" marB="14539"/>
                </a:tc>
                <a:tc>
                  <a:txBody>
                    <a:bodyPr/>
                    <a:lstStyle/>
                    <a:p>
                      <a:r>
                        <a:rPr lang="en-US" sz="2000" dirty="0" smtClean="0"/>
                        <a:t>Path Found</a:t>
                      </a:r>
                      <a:endParaRPr lang="en-US" sz="2000" dirty="0"/>
                    </a:p>
                  </a:txBody>
                  <a:tcPr marL="29078" marR="29078" marT="14539" marB="14539"/>
                </a:tc>
                <a:tc>
                  <a:txBody>
                    <a:bodyPr/>
                    <a:lstStyle/>
                    <a:p>
                      <a:r>
                        <a:rPr lang="en-US" sz="2000" dirty="0" smtClean="0"/>
                        <a:t>Accurate?</a:t>
                      </a:r>
                      <a:endParaRPr lang="en-US" sz="2000" dirty="0"/>
                    </a:p>
                  </a:txBody>
                  <a:tcPr marL="29078" marR="29078" marT="14539" marB="14539"/>
                </a:tc>
              </a:tr>
              <a:tr h="384424">
                <a:tc>
                  <a:txBody>
                    <a:bodyPr/>
                    <a:lstStyle/>
                    <a:p>
                      <a:pPr algn="l" fontAlgn="b"/>
                      <a:r>
                        <a:rPr lang="en-US" sz="2000" b="0" i="0" u="none" strike="noStrike" dirty="0">
                          <a:solidFill>
                            <a:srgbClr val="000000"/>
                          </a:solidFill>
                          <a:effectLst/>
                          <a:latin typeface="Calibri" charset="0"/>
                        </a:rPr>
                        <a:t>Breadth-First</a:t>
                      </a:r>
                    </a:p>
                  </a:txBody>
                  <a:tcPr marL="12700" marR="12700" marT="12700" marB="0" anchor="b"/>
                </a:tc>
                <a:tc>
                  <a:txBody>
                    <a:bodyPr/>
                    <a:lstStyle/>
                    <a:p>
                      <a:pPr algn="l" fontAlgn="b"/>
                      <a:r>
                        <a:rPr lang="nb-NO" sz="2000" b="0" i="0" u="none" strike="noStrike">
                          <a:solidFill>
                            <a:srgbClr val="000000"/>
                          </a:solidFill>
                          <a:effectLst/>
                          <a:latin typeface="Calibri" charset="0"/>
                        </a:rPr>
                        <a:t>15.5</a:t>
                      </a:r>
                    </a:p>
                  </a:txBody>
                  <a:tcPr marL="12700" marR="12700" marT="12700" marB="0" anchor="b"/>
                </a:tc>
                <a:tc>
                  <a:txBody>
                    <a:bodyPr/>
                    <a:lstStyle/>
                    <a:p>
                      <a:pPr algn="l" fontAlgn="b"/>
                      <a:r>
                        <a:rPr lang="uk-UA" sz="2000" b="0" i="0" u="none" strike="noStrike">
                          <a:solidFill>
                            <a:srgbClr val="000000"/>
                          </a:solidFill>
                          <a:effectLst/>
                          <a:latin typeface="Calibri" charset="0"/>
                        </a:rPr>
                        <a:t>510</a:t>
                      </a:r>
                    </a:p>
                  </a:txBody>
                  <a:tcPr marL="12700" marR="12700" marT="12700" marB="0" anchor="b"/>
                </a:tc>
                <a:tc>
                  <a:txBody>
                    <a:bodyPr/>
                    <a:lstStyle/>
                    <a:p>
                      <a:pPr algn="l" fontAlgn="b"/>
                      <a:r>
                        <a:rPr lang="fi-FI" sz="2000" b="0" i="0" u="none" strike="noStrike">
                          <a:solidFill>
                            <a:srgbClr val="000000"/>
                          </a:solidFill>
                          <a:effectLst/>
                          <a:latin typeface="Calibri" charset="0"/>
                        </a:rPr>
                        <a:t>87</a:t>
                      </a:r>
                    </a:p>
                  </a:txBody>
                  <a:tcPr marL="12700" marR="12700" marT="12700" marB="0" anchor="b"/>
                </a:tc>
                <a:tc>
                  <a:txBody>
                    <a:bodyPr/>
                    <a:lstStyle/>
                    <a:p>
                      <a:pPr algn="l" fontAlgn="b"/>
                      <a:r>
                        <a:rPr lang="tr-TR" sz="2000" b="0" i="0" u="none" strike="noStrike">
                          <a:solidFill>
                            <a:srgbClr val="006100"/>
                          </a:solidFill>
                          <a:effectLst/>
                          <a:latin typeface="Calibri" charset="0"/>
                        </a:rPr>
                        <a:t>Y</a:t>
                      </a:r>
                    </a:p>
                  </a:txBody>
                  <a:tcPr marL="12700" marR="12700" marT="12700" marB="0" anchor="b"/>
                </a:tc>
              </a:tr>
              <a:tr h="384424">
                <a:tc>
                  <a:txBody>
                    <a:bodyPr/>
                    <a:lstStyle/>
                    <a:p>
                      <a:pPr algn="l" fontAlgn="b"/>
                      <a:r>
                        <a:rPr lang="en-US" sz="2000" b="0" i="0" u="none" strike="noStrike">
                          <a:solidFill>
                            <a:srgbClr val="000000"/>
                          </a:solidFill>
                          <a:effectLst/>
                          <a:latin typeface="Calibri" charset="0"/>
                        </a:rPr>
                        <a:t>Best-First</a:t>
                      </a:r>
                    </a:p>
                  </a:txBody>
                  <a:tcPr marL="12700" marR="12700" marT="12700" marB="0" anchor="b"/>
                </a:tc>
                <a:tc>
                  <a:txBody>
                    <a:bodyPr/>
                    <a:lstStyle/>
                    <a:p>
                      <a:pPr algn="l" fontAlgn="b"/>
                      <a:r>
                        <a:rPr lang="hr-HR" sz="2000" b="0" i="0" u="none" strike="noStrike">
                          <a:solidFill>
                            <a:srgbClr val="000000"/>
                          </a:solidFill>
                          <a:effectLst/>
                          <a:latin typeface="Calibri" charset="0"/>
                        </a:rPr>
                        <a:t>9.5</a:t>
                      </a:r>
                    </a:p>
                  </a:txBody>
                  <a:tcPr marL="12700" marR="12700" marT="12700" marB="0" anchor="b"/>
                </a:tc>
                <a:tc>
                  <a:txBody>
                    <a:bodyPr/>
                    <a:lstStyle/>
                    <a:p>
                      <a:pPr algn="l" fontAlgn="b"/>
                      <a:r>
                        <a:rPr lang="fi-FI" sz="2000" b="0" i="0" u="none" strike="noStrike">
                          <a:solidFill>
                            <a:srgbClr val="000000"/>
                          </a:solidFill>
                          <a:effectLst/>
                          <a:latin typeface="Calibri" charset="0"/>
                        </a:rPr>
                        <a:t>318</a:t>
                      </a:r>
                    </a:p>
                  </a:txBody>
                  <a:tcPr marL="12700" marR="12700" marT="12700" marB="0" anchor="b"/>
                </a:tc>
                <a:tc>
                  <a:txBody>
                    <a:bodyPr/>
                    <a:lstStyle/>
                    <a:p>
                      <a:pPr algn="l" fontAlgn="b"/>
                      <a:r>
                        <a:rPr lang="is-IS" sz="2000" b="0" i="0" u="none" strike="noStrike" dirty="0">
                          <a:solidFill>
                            <a:srgbClr val="000000"/>
                          </a:solidFill>
                          <a:effectLst/>
                          <a:latin typeface="Calibri" charset="0"/>
                        </a:rPr>
                        <a:t>107</a:t>
                      </a:r>
                    </a:p>
                  </a:txBody>
                  <a:tcPr marL="12700" marR="12700" marT="12700" marB="0" anchor="b"/>
                </a:tc>
                <a:tc>
                  <a:txBody>
                    <a:bodyPr/>
                    <a:lstStyle/>
                    <a:p>
                      <a:pPr algn="l" fontAlgn="b"/>
                      <a:r>
                        <a:rPr lang="en-US" sz="2000" b="0" i="0" u="none" strike="noStrike">
                          <a:solidFill>
                            <a:srgbClr val="9C0006"/>
                          </a:solidFill>
                          <a:effectLst/>
                          <a:latin typeface="Calibri" charset="0"/>
                        </a:rPr>
                        <a:t>N</a:t>
                      </a:r>
                    </a:p>
                  </a:txBody>
                  <a:tcPr marL="12700" marR="12700" marT="12700" marB="0" anchor="b"/>
                </a:tc>
              </a:tr>
              <a:tr h="319691">
                <a:tc>
                  <a:txBody>
                    <a:bodyPr/>
                    <a:lstStyle/>
                    <a:p>
                      <a:pPr algn="l" fontAlgn="b"/>
                      <a:r>
                        <a:rPr lang="en-US" sz="2000" b="0" i="0" u="none" strike="noStrike">
                          <a:solidFill>
                            <a:srgbClr val="000000"/>
                          </a:solidFill>
                          <a:effectLst/>
                          <a:latin typeface="Calibri" charset="0"/>
                        </a:rPr>
                        <a:t>Dijkstra</a:t>
                      </a:r>
                    </a:p>
                  </a:txBody>
                  <a:tcPr marL="12700" marR="12700" marT="12700" marB="0" anchor="b"/>
                </a:tc>
                <a:tc>
                  <a:txBody>
                    <a:bodyPr/>
                    <a:lstStyle/>
                    <a:p>
                      <a:pPr algn="l" fontAlgn="b"/>
                      <a:r>
                        <a:rPr lang="nb-NO" sz="2000" b="0" i="0" u="none" strike="noStrike">
                          <a:solidFill>
                            <a:srgbClr val="000000"/>
                          </a:solidFill>
                          <a:effectLst/>
                          <a:latin typeface="Calibri" charset="0"/>
                        </a:rPr>
                        <a:t>15.4</a:t>
                      </a:r>
                    </a:p>
                  </a:txBody>
                  <a:tcPr marL="12700" marR="12700" marT="12700" marB="0" anchor="b"/>
                </a:tc>
                <a:tc>
                  <a:txBody>
                    <a:bodyPr/>
                    <a:lstStyle/>
                    <a:p>
                      <a:pPr algn="l" fontAlgn="b"/>
                      <a:r>
                        <a:rPr lang="uk-UA" sz="2000" b="0" i="0" u="none" strike="noStrike">
                          <a:solidFill>
                            <a:srgbClr val="000000"/>
                          </a:solidFill>
                          <a:effectLst/>
                          <a:latin typeface="Calibri" charset="0"/>
                        </a:rPr>
                        <a:t>510</a:t>
                      </a:r>
                    </a:p>
                  </a:txBody>
                  <a:tcPr marL="12700" marR="12700" marT="12700" marB="0" anchor="b"/>
                </a:tc>
                <a:tc>
                  <a:txBody>
                    <a:bodyPr/>
                    <a:lstStyle/>
                    <a:p>
                      <a:pPr algn="l" fontAlgn="b"/>
                      <a:r>
                        <a:rPr lang="fi-FI" sz="2000" b="0" i="0" u="none" strike="noStrike">
                          <a:solidFill>
                            <a:srgbClr val="000000"/>
                          </a:solidFill>
                          <a:effectLst/>
                          <a:latin typeface="Calibri" charset="0"/>
                        </a:rPr>
                        <a:t>87</a:t>
                      </a:r>
                    </a:p>
                  </a:txBody>
                  <a:tcPr marL="12700" marR="12700" marT="12700" marB="0" anchor="b"/>
                </a:tc>
                <a:tc>
                  <a:txBody>
                    <a:bodyPr/>
                    <a:lstStyle/>
                    <a:p>
                      <a:pPr algn="l" fontAlgn="b"/>
                      <a:r>
                        <a:rPr lang="tr-TR" sz="2000" b="0" i="0" u="none" strike="noStrike">
                          <a:solidFill>
                            <a:srgbClr val="006100"/>
                          </a:solidFill>
                          <a:effectLst/>
                          <a:latin typeface="Calibri" charset="0"/>
                        </a:rPr>
                        <a:t>Y</a:t>
                      </a:r>
                    </a:p>
                  </a:txBody>
                  <a:tcPr marL="12700" marR="12700" marT="12700" marB="0" anchor="b"/>
                </a:tc>
              </a:tr>
              <a:tr h="232833">
                <a:tc>
                  <a:txBody>
                    <a:bodyPr/>
                    <a:lstStyle/>
                    <a:p>
                      <a:pPr algn="l" fontAlgn="b"/>
                      <a:r>
                        <a:rPr lang="en-US" sz="2000" b="0" i="0" u="none" strike="noStrike">
                          <a:solidFill>
                            <a:srgbClr val="000000"/>
                          </a:solidFill>
                          <a:effectLst/>
                          <a:latin typeface="Calibri" charset="0"/>
                        </a:rPr>
                        <a:t>A*</a:t>
                      </a:r>
                    </a:p>
                  </a:txBody>
                  <a:tcPr marL="12700" marR="12700" marT="12700" marB="0" anchor="b"/>
                </a:tc>
                <a:tc>
                  <a:txBody>
                    <a:bodyPr/>
                    <a:lstStyle/>
                    <a:p>
                      <a:pPr algn="l" fontAlgn="b"/>
                      <a:r>
                        <a:rPr lang="hr-HR" sz="2000" b="0" i="0" u="none" strike="noStrike">
                          <a:solidFill>
                            <a:srgbClr val="000000"/>
                          </a:solidFill>
                          <a:effectLst/>
                          <a:latin typeface="Calibri" charset="0"/>
                        </a:rPr>
                        <a:t>14.9</a:t>
                      </a:r>
                    </a:p>
                  </a:txBody>
                  <a:tcPr marL="12700" marR="12700" marT="12700" marB="0" anchor="b"/>
                </a:tc>
                <a:tc>
                  <a:txBody>
                    <a:bodyPr/>
                    <a:lstStyle/>
                    <a:p>
                      <a:pPr algn="l" fontAlgn="b"/>
                      <a:r>
                        <a:rPr lang="is-IS" sz="2000" b="0" i="0" u="none" strike="noStrike">
                          <a:solidFill>
                            <a:srgbClr val="000000"/>
                          </a:solidFill>
                          <a:effectLst/>
                          <a:latin typeface="Calibri" charset="0"/>
                        </a:rPr>
                        <a:t>500</a:t>
                      </a:r>
                    </a:p>
                  </a:txBody>
                  <a:tcPr marL="12700" marR="12700" marT="12700" marB="0" anchor="b"/>
                </a:tc>
                <a:tc>
                  <a:txBody>
                    <a:bodyPr/>
                    <a:lstStyle/>
                    <a:p>
                      <a:pPr algn="l" fontAlgn="b"/>
                      <a:r>
                        <a:rPr lang="fi-FI" sz="2000" b="0" i="0" u="none" strike="noStrike">
                          <a:solidFill>
                            <a:srgbClr val="000000"/>
                          </a:solidFill>
                          <a:effectLst/>
                          <a:latin typeface="Calibri" charset="0"/>
                        </a:rPr>
                        <a:t>87</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bl>
          </a:graphicData>
        </a:graphic>
      </p:graphicFrame>
      <p:sp>
        <p:nvSpPr>
          <p:cNvPr id="64" name="TextBox 63"/>
          <p:cNvSpPr txBox="1"/>
          <p:nvPr/>
        </p:nvSpPr>
        <p:spPr>
          <a:xfrm>
            <a:off x="12579298" y="16141113"/>
            <a:ext cx="2865835" cy="369332"/>
          </a:xfrm>
          <a:prstGeom prst="rect">
            <a:avLst/>
          </a:prstGeom>
          <a:noFill/>
        </p:spPr>
        <p:txBody>
          <a:bodyPr wrap="square" rtlCol="0">
            <a:spAutoFit/>
          </a:bodyPr>
          <a:lstStyle/>
          <a:p>
            <a:r>
              <a:rPr lang="en-US" b="1" dirty="0" smtClean="0"/>
              <a:t>U-Hole Results</a:t>
            </a:r>
            <a:endParaRPr lang="en-US" b="1" dirty="0"/>
          </a:p>
        </p:txBody>
      </p:sp>
      <p:sp>
        <p:nvSpPr>
          <p:cNvPr id="76" name="TextBox 75"/>
          <p:cNvSpPr txBox="1"/>
          <p:nvPr/>
        </p:nvSpPr>
        <p:spPr>
          <a:xfrm>
            <a:off x="20156867" y="16109396"/>
            <a:ext cx="2865835" cy="369332"/>
          </a:xfrm>
          <a:prstGeom prst="rect">
            <a:avLst/>
          </a:prstGeom>
          <a:noFill/>
        </p:spPr>
        <p:txBody>
          <a:bodyPr wrap="square" rtlCol="0">
            <a:spAutoFit/>
          </a:bodyPr>
          <a:lstStyle/>
          <a:p>
            <a:r>
              <a:rPr lang="en-US" b="1" dirty="0" smtClean="0"/>
              <a:t>Wall Results</a:t>
            </a:r>
            <a:endParaRPr lang="en-US" b="1" dirty="0"/>
          </a:p>
        </p:txBody>
      </p:sp>
      <p:sp>
        <p:nvSpPr>
          <p:cNvPr id="80" name="TextBox 79"/>
          <p:cNvSpPr txBox="1"/>
          <p:nvPr/>
        </p:nvSpPr>
        <p:spPr>
          <a:xfrm>
            <a:off x="16529872" y="18677742"/>
            <a:ext cx="2865835" cy="369332"/>
          </a:xfrm>
          <a:prstGeom prst="rect">
            <a:avLst/>
          </a:prstGeom>
          <a:noFill/>
        </p:spPr>
        <p:txBody>
          <a:bodyPr wrap="square" rtlCol="0">
            <a:spAutoFit/>
          </a:bodyPr>
          <a:lstStyle/>
          <a:p>
            <a:r>
              <a:rPr lang="en-US" b="1" dirty="0" smtClean="0"/>
              <a:t>Maze Results</a:t>
            </a:r>
            <a:endParaRPr lang="en-US" b="1" dirty="0"/>
          </a:p>
        </p:txBody>
      </p:sp>
      <p:grpSp>
        <p:nvGrpSpPr>
          <p:cNvPr id="8" name="Group 7"/>
          <p:cNvGrpSpPr/>
          <p:nvPr/>
        </p:nvGrpSpPr>
        <p:grpSpPr>
          <a:xfrm>
            <a:off x="25833549" y="4591111"/>
            <a:ext cx="6867919" cy="8087240"/>
            <a:chOff x="25640240" y="9562243"/>
            <a:chExt cx="6867919" cy="8087240"/>
          </a:xfrm>
        </p:grpSpPr>
        <p:sp>
          <p:nvSpPr>
            <p:cNvPr id="11" name="Rounded Rectangle 10"/>
            <p:cNvSpPr/>
            <p:nvPr/>
          </p:nvSpPr>
          <p:spPr>
            <a:xfrm>
              <a:off x="25640240" y="9562243"/>
              <a:ext cx="6867919" cy="6998903"/>
            </a:xfrm>
            <a:prstGeom prst="roundRect">
              <a:avLst/>
            </a:prstGeom>
            <a:solidFill>
              <a:schemeClr val="bg1"/>
            </a:solidFill>
            <a:ln>
              <a:solidFill>
                <a:schemeClr val="bg1"/>
              </a:solidFill>
            </a:ln>
            <a:effectLst>
              <a:outerShdw blurRad="50800" dist="38100" dir="2700000" algn="tl" rotWithShape="0">
                <a:prstClr val="black">
                  <a:alpha val="40000"/>
                </a:prst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6167972" y="9924291"/>
              <a:ext cx="6035152" cy="7725192"/>
            </a:xfrm>
            <a:prstGeom prst="rect">
              <a:avLst/>
            </a:prstGeom>
            <a:noFill/>
          </p:spPr>
          <p:txBody>
            <a:bodyPr wrap="square" rtlCol="0">
              <a:spAutoFit/>
            </a:bodyPr>
            <a:lstStyle/>
            <a:p>
              <a:pPr algn="ctr"/>
              <a:r>
                <a:rPr lang="en-US" sz="3200" b="1" dirty="0" smtClean="0"/>
                <a:t>Results</a:t>
              </a:r>
            </a:p>
            <a:p>
              <a:pPr marL="342900" indent="-342900">
                <a:buFont typeface="Arial" charset="0"/>
                <a:buChar char="•"/>
              </a:pPr>
              <a:r>
                <a:rPr lang="en-US" sz="2400" dirty="0" smtClean="0"/>
                <a:t>Best </a:t>
              </a:r>
              <a:r>
                <a:rPr lang="en-US" sz="2400" dirty="0"/>
                <a:t>First Search was always the fastest, while it was the least accurate of </a:t>
              </a:r>
              <a:r>
                <a:rPr lang="en-US" sz="2400" dirty="0" smtClean="0"/>
                <a:t>any. It </a:t>
              </a:r>
              <a:r>
                <a:rPr lang="en-US" sz="2400" dirty="0"/>
                <a:t>was only accurate one time in the randomized grids and once in the custom experiments, too. </a:t>
              </a:r>
              <a:endParaRPr lang="en-US" sz="2400" dirty="0" smtClean="0"/>
            </a:p>
            <a:p>
              <a:pPr marL="342900" indent="-342900">
                <a:buFont typeface="Arial" charset="0"/>
                <a:buChar char="•"/>
              </a:pPr>
              <a:r>
                <a:rPr lang="en-US" sz="2400" dirty="0" smtClean="0"/>
                <a:t>A</a:t>
              </a:r>
              <a:r>
                <a:rPr lang="en-US" sz="2400" dirty="0"/>
                <a:t>* was almost as fast, but it was more accurate. </a:t>
              </a:r>
              <a:endParaRPr lang="en-US" sz="2400" dirty="0" smtClean="0"/>
            </a:p>
            <a:p>
              <a:pPr marL="342900" indent="-342900">
                <a:buFont typeface="Arial" charset="0"/>
                <a:buChar char="•"/>
              </a:pPr>
              <a:r>
                <a:rPr lang="en-US" sz="2400" dirty="0" smtClean="0"/>
                <a:t>Dijkstra </a:t>
              </a:r>
              <a:r>
                <a:rPr lang="en-US" sz="2400" dirty="0"/>
                <a:t>was the slowest but it was the only one which was accurate every single time. </a:t>
              </a:r>
              <a:endParaRPr lang="en-US" sz="2400" dirty="0" smtClean="0"/>
            </a:p>
            <a:p>
              <a:pPr marL="342900" indent="-342900">
                <a:buFont typeface="Arial" charset="0"/>
                <a:buChar char="•"/>
              </a:pPr>
              <a:r>
                <a:rPr lang="en-US" sz="2400" dirty="0" smtClean="0"/>
                <a:t>Breadth-First </a:t>
              </a:r>
              <a:r>
                <a:rPr lang="en-US" sz="2400" dirty="0"/>
                <a:t>Search was mostly accurate, and it was almost as slow as Dijkstra. </a:t>
              </a:r>
              <a:endParaRPr lang="en-US" sz="2400" dirty="0" smtClean="0"/>
            </a:p>
            <a:p>
              <a:pPr marL="342900" indent="-342900">
                <a:buFont typeface="Arial" charset="0"/>
                <a:buChar char="•"/>
              </a:pPr>
              <a:r>
                <a:rPr lang="en-US" sz="2400" dirty="0" smtClean="0"/>
                <a:t>The amount </a:t>
              </a:r>
              <a:r>
                <a:rPr lang="en-US" sz="2400" dirty="0"/>
                <a:t>of obstacles in the grid didn’t seem to have much of an effect </a:t>
              </a:r>
              <a:r>
                <a:rPr lang="en-US" sz="2400" dirty="0" smtClean="0"/>
                <a:t>on the relative performance of the algorithms. The </a:t>
              </a:r>
              <a:r>
                <a:rPr lang="en-US" sz="2400" dirty="0"/>
                <a:t> size of the grid had more of an effect. </a:t>
              </a:r>
            </a:p>
            <a:p>
              <a:r>
                <a:rPr lang="en-US" sz="3200" dirty="0"/>
                <a:t/>
              </a:r>
              <a:br>
                <a:rPr lang="en-US" sz="3200" dirty="0"/>
              </a:br>
              <a:endParaRPr lang="en-US" sz="3200" dirty="0"/>
            </a:p>
            <a:p>
              <a:endParaRPr lang="en-US" sz="2000" dirty="0" smtClean="0"/>
            </a:p>
            <a:p>
              <a:r>
                <a:rPr lang="en-US" sz="2000" dirty="0"/>
                <a:t>	</a:t>
              </a:r>
              <a:endParaRPr lang="en-US" sz="2200" dirty="0"/>
            </a:p>
          </p:txBody>
        </p:sp>
      </p:grpSp>
      <p:grpSp>
        <p:nvGrpSpPr>
          <p:cNvPr id="22" name="Group 21"/>
          <p:cNvGrpSpPr/>
          <p:nvPr/>
        </p:nvGrpSpPr>
        <p:grpSpPr>
          <a:xfrm>
            <a:off x="25858981" y="11874460"/>
            <a:ext cx="6852415" cy="4728978"/>
            <a:chOff x="25665672" y="16845592"/>
            <a:chExt cx="6852415" cy="4728978"/>
          </a:xfrm>
        </p:grpSpPr>
        <p:sp>
          <p:nvSpPr>
            <p:cNvPr id="53" name="Rounded Rectangle 52"/>
            <p:cNvSpPr/>
            <p:nvPr/>
          </p:nvSpPr>
          <p:spPr>
            <a:xfrm>
              <a:off x="25665672" y="16845592"/>
              <a:ext cx="6852415" cy="4728978"/>
            </a:xfrm>
            <a:prstGeom prst="roundRect">
              <a:avLst/>
            </a:prstGeom>
            <a:solidFill>
              <a:schemeClr val="bg1"/>
            </a:solidFill>
            <a:ln>
              <a:solidFill>
                <a:schemeClr val="bg1"/>
              </a:solidFill>
            </a:ln>
            <a:effectLst>
              <a:outerShdw blurRad="50800" dist="38100" dir="2700000" algn="tl" rotWithShape="0">
                <a:prstClr val="black">
                  <a:alpha val="40000"/>
                </a:prst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26184429" y="17108154"/>
              <a:ext cx="5987631" cy="3447098"/>
            </a:xfrm>
            <a:prstGeom prst="rect">
              <a:avLst/>
            </a:prstGeom>
            <a:noFill/>
          </p:spPr>
          <p:txBody>
            <a:bodyPr wrap="square" rtlCol="0">
              <a:spAutoFit/>
            </a:bodyPr>
            <a:lstStyle/>
            <a:p>
              <a:pPr algn="ctr"/>
              <a:r>
                <a:rPr lang="en-US" sz="3200" b="1" dirty="0" smtClean="0"/>
                <a:t>Conclusion</a:t>
              </a:r>
              <a:endParaRPr lang="en-US" sz="3200" b="1" dirty="0"/>
            </a:p>
            <a:p>
              <a:endParaRPr lang="en-US" sz="2400" dirty="0" smtClean="0"/>
            </a:p>
            <a:p>
              <a:r>
                <a:rPr lang="en-US" sz="2400" dirty="0" smtClean="0"/>
                <a:t>The </a:t>
              </a:r>
              <a:r>
                <a:rPr lang="en-US" sz="2400" dirty="0"/>
                <a:t>best algorithm depends on what you care about. If you </a:t>
              </a:r>
              <a:r>
                <a:rPr lang="en-US" sz="2400" dirty="0" smtClean="0"/>
                <a:t>care about speed, </a:t>
              </a:r>
              <a:r>
                <a:rPr lang="en-US" sz="2400" dirty="0"/>
                <a:t>then Best-First Search is your best option. If you care about accuracy and not speed, Dijkstra is your best option. </a:t>
              </a:r>
              <a:r>
                <a:rPr lang="en-US" sz="2400" dirty="0" smtClean="0"/>
                <a:t> On custom mazes, the algorithms might perform differently, and </a:t>
              </a:r>
              <a:r>
                <a:rPr lang="is-IS" sz="2400" smtClean="0"/>
                <a:t>….</a:t>
              </a:r>
              <a:r>
                <a:rPr lang="en-US" dirty="0"/>
                <a:t/>
              </a:r>
              <a:br>
                <a:rPr lang="en-US" dirty="0"/>
              </a:br>
              <a:endParaRPr lang="en-US" dirty="0"/>
            </a:p>
          </p:txBody>
        </p:sp>
      </p:grpSp>
      <p:sp>
        <p:nvSpPr>
          <p:cNvPr id="87" name="TextBox 86"/>
          <p:cNvSpPr txBox="1"/>
          <p:nvPr/>
        </p:nvSpPr>
        <p:spPr>
          <a:xfrm>
            <a:off x="26067000" y="953560"/>
            <a:ext cx="6049757" cy="2862322"/>
          </a:xfrm>
          <a:prstGeom prst="rect">
            <a:avLst/>
          </a:prstGeom>
          <a:noFill/>
        </p:spPr>
        <p:txBody>
          <a:bodyPr wrap="square" rtlCol="0">
            <a:spAutoFit/>
          </a:bodyPr>
          <a:lstStyle/>
          <a:p>
            <a:pPr algn="ctr"/>
            <a:r>
              <a:rPr lang="en-US" sz="6000" dirty="0" smtClean="0"/>
              <a:t>Ethan Suresh </a:t>
            </a:r>
          </a:p>
          <a:p>
            <a:pPr algn="ctr"/>
            <a:r>
              <a:rPr lang="en-US" sz="6000" dirty="0" smtClean="0"/>
              <a:t>7</a:t>
            </a:r>
            <a:r>
              <a:rPr lang="en-US" sz="6000" baseline="30000" dirty="0" smtClean="0"/>
              <a:t>th</a:t>
            </a:r>
            <a:r>
              <a:rPr lang="en-US" sz="6000" dirty="0" smtClean="0"/>
              <a:t> </a:t>
            </a:r>
            <a:r>
              <a:rPr lang="en-US" sz="6000" dirty="0" smtClean="0"/>
              <a:t>Grade</a:t>
            </a:r>
          </a:p>
          <a:p>
            <a:pPr algn="ctr"/>
            <a:r>
              <a:rPr lang="en-US" sz="6000" dirty="0" smtClean="0"/>
              <a:t>Churchill Jr. High</a:t>
            </a:r>
            <a:endParaRPr lang="en-US" sz="6000" dirty="0"/>
          </a:p>
        </p:txBody>
      </p:sp>
      <p:sp>
        <p:nvSpPr>
          <p:cNvPr id="88" name="TextBox 87"/>
          <p:cNvSpPr txBox="1"/>
          <p:nvPr/>
        </p:nvSpPr>
        <p:spPr>
          <a:xfrm>
            <a:off x="843721" y="116532"/>
            <a:ext cx="7988730" cy="2800767"/>
          </a:xfrm>
          <a:prstGeom prst="rect">
            <a:avLst/>
          </a:prstGeom>
          <a:noFill/>
        </p:spPr>
        <p:txBody>
          <a:bodyPr wrap="square" rtlCol="0">
            <a:spAutoFit/>
          </a:bodyPr>
          <a:lstStyle/>
          <a:p>
            <a:pPr algn="ctr"/>
            <a:r>
              <a:rPr lang="en-US" sz="3200" b="1" dirty="0" smtClean="0"/>
              <a:t>Abstract</a:t>
            </a:r>
          </a:p>
          <a:p>
            <a:r>
              <a:rPr lang="en-US" sz="2400" dirty="0" smtClean="0"/>
              <a:t>	</a:t>
            </a:r>
          </a:p>
          <a:p>
            <a:r>
              <a:rPr lang="en-US" sz="2400" dirty="0" smtClean="0"/>
              <a:t>Characters in videogames need to find quick paths to destinations. This is difficult when there are obstacles. There are different algorithms for finding paths between points. </a:t>
            </a:r>
            <a:r>
              <a:rPr lang="en-US" sz="2400" smtClean="0"/>
              <a:t>My goal was to experiment with these algorithms and find which ones worked fastest and gave the shortest paths. </a:t>
            </a:r>
            <a:endParaRPr lang="en-US" sz="2400" dirty="0" smtClean="0"/>
          </a:p>
        </p:txBody>
      </p:sp>
    </p:spTree>
    <p:extLst>
      <p:ext uri="{BB962C8B-B14F-4D97-AF65-F5344CB8AC3E}">
        <p14:creationId xmlns:p14="http://schemas.microsoft.com/office/powerpoint/2010/main" val="3084934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3757</TotalTime>
  <Words>885</Words>
  <Application>Microsoft Macintosh PowerPoint</Application>
  <PresentationFormat>Custom</PresentationFormat>
  <Paragraphs>174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Andale Mono</vt:lpstr>
      <vt:lpstr>Calibri</vt:lpstr>
      <vt:lpstr>Century Gothic</vt:lpstr>
      <vt:lpstr>Arial</vt:lpstr>
      <vt:lpstr>Black</vt:lpstr>
      <vt:lpstr>Which Pathfinding Algorithm is Best?</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Light, Green Light</dc:title>
  <dc:creator>Karen Ho</dc:creator>
  <cp:lastModifiedBy>Microsoft Office User</cp:lastModifiedBy>
  <cp:revision>128</cp:revision>
  <cp:lastPrinted>2017-01-15T23:28:39Z</cp:lastPrinted>
  <dcterms:created xsi:type="dcterms:W3CDTF">2016-01-10T23:56:56Z</dcterms:created>
  <dcterms:modified xsi:type="dcterms:W3CDTF">2018-01-21T22:22:42Z</dcterms:modified>
</cp:coreProperties>
</file>