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cmAuthor>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 id="4" name="Microsoft Office User" initials="Office [4]" lastIdx="1" clrIdx="3">
    <p:extLst/>
  </p:cmAuthor>
  <p:cmAuthor id="5" name="Microsoft Office User" initials="Office [5]" lastIdx="1" clrIdx="4">
    <p:extLst/>
  </p:cmAuthor>
  <p:cmAuthor id="6" name="Microsoft Office User" initials="Offic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386" autoAdjust="0"/>
    <p:restoredTop sz="86418" autoAdjust="0"/>
  </p:normalViewPr>
  <p:slideViewPr>
    <p:cSldViewPr snapToGrid="0">
      <p:cViewPr>
        <p:scale>
          <a:sx n="50" d="100"/>
          <a:sy n="50" d="100"/>
        </p:scale>
        <p:origin x="2376" y="816"/>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zaprodos/Science%20Fair%202017-2018/Charts%20and%20Graphs%20for%20Data.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zaprodos/Science%20Fair%202017-2018/Charts%20and%20Graphs%20for%20Data.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zaprodos/Science%20Fair%202017-2018/Charts%20and%20Graphs%20for%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Algorithm Time</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Sheet1!$H$31</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Sheet1!$H$32:$H$34</c:f>
              <c:numCache>
                <c:formatCode>General</c:formatCode>
                <c:ptCount val="3"/>
                <c:pt idx="0">
                  <c:v>0.92</c:v>
                </c:pt>
                <c:pt idx="1">
                  <c:v>1.8</c:v>
                </c:pt>
                <c:pt idx="2">
                  <c:v>21.5</c:v>
                </c:pt>
              </c:numCache>
            </c:numRef>
          </c:yVal>
          <c:smooth val="1"/>
        </c:ser>
        <c:ser>
          <c:idx val="1"/>
          <c:order val="1"/>
          <c:tx>
            <c:strRef>
              <c:f>Sheet1!$I$31</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Sheet1!$I$32:$I$34</c:f>
              <c:numCache>
                <c:formatCode>General</c:formatCode>
                <c:ptCount val="3"/>
                <c:pt idx="0">
                  <c:v>0.32</c:v>
                </c:pt>
                <c:pt idx="1">
                  <c:v>1.11</c:v>
                </c:pt>
                <c:pt idx="2">
                  <c:v>2.38</c:v>
                </c:pt>
              </c:numCache>
            </c:numRef>
          </c:yVal>
          <c:smooth val="1"/>
        </c:ser>
        <c:ser>
          <c:idx val="2"/>
          <c:order val="2"/>
          <c:tx>
            <c:strRef>
              <c:f>Sheet1!$J$31</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Sheet1!$J$32:$J$34</c:f>
              <c:numCache>
                <c:formatCode>General</c:formatCode>
                <c:ptCount val="3"/>
                <c:pt idx="0">
                  <c:v>0.96</c:v>
                </c:pt>
                <c:pt idx="1">
                  <c:v>1.8</c:v>
                </c:pt>
                <c:pt idx="2">
                  <c:v>20.18</c:v>
                </c:pt>
              </c:numCache>
            </c:numRef>
          </c:yVal>
          <c:smooth val="1"/>
        </c:ser>
        <c:ser>
          <c:idx val="3"/>
          <c:order val="3"/>
          <c:tx>
            <c:strRef>
              <c:f>Sheet1!$K$31</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Sheet1!$G$32:$G$34</c:f>
              <c:numCache>
                <c:formatCode>General</c:formatCode>
                <c:ptCount val="3"/>
                <c:pt idx="0">
                  <c:v>100.0</c:v>
                </c:pt>
                <c:pt idx="1">
                  <c:v>225.0</c:v>
                </c:pt>
                <c:pt idx="2">
                  <c:v>900.0</c:v>
                </c:pt>
              </c:numCache>
            </c:numRef>
          </c:xVal>
          <c:yVal>
            <c:numRef>
              <c:f>Sheet1!$K$32:$K$34</c:f>
              <c:numCache>
                <c:formatCode>General</c:formatCode>
                <c:ptCount val="3"/>
                <c:pt idx="0">
                  <c:v>0.64</c:v>
                </c:pt>
                <c:pt idx="1">
                  <c:v>1.5</c:v>
                </c:pt>
                <c:pt idx="2">
                  <c:v>10.3</c:v>
                </c:pt>
              </c:numCache>
            </c:numRef>
          </c:yVal>
          <c:smooth val="1"/>
        </c:ser>
        <c:dLbls>
          <c:showLegendKey val="0"/>
          <c:showVal val="0"/>
          <c:showCatName val="0"/>
          <c:showSerName val="0"/>
          <c:showPercent val="0"/>
          <c:showBubbleSize val="0"/>
        </c:dLbls>
        <c:axId val="-1383598976"/>
        <c:axId val="-1242775456"/>
      </c:scatterChart>
      <c:valAx>
        <c:axId val="-1383598976"/>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crossAx val="-1242775456"/>
        <c:crosses val="autoZero"/>
        <c:crossBetween val="midCat"/>
      </c:valAx>
      <c:valAx>
        <c:axId val="-1242775456"/>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crossAx val="-138359897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Grid Cells Explored</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smoothMarker"/>
        <c:varyColors val="0"/>
        <c:ser>
          <c:idx val="0"/>
          <c:order val="0"/>
          <c:tx>
            <c:strRef>
              <c:f>Sheet1!$O$31</c:f>
              <c:strCache>
                <c:ptCount val="1"/>
                <c:pt idx="0">
                  <c:v>Breadth-First</c:v>
                </c:pt>
              </c:strCache>
            </c:strRef>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Sheet1!$O$32:$O$34</c:f>
              <c:numCache>
                <c:formatCode>General</c:formatCode>
                <c:ptCount val="3"/>
                <c:pt idx="0">
                  <c:v>48.0</c:v>
                </c:pt>
                <c:pt idx="1">
                  <c:v>91.0</c:v>
                </c:pt>
                <c:pt idx="2">
                  <c:v>694.0</c:v>
                </c:pt>
              </c:numCache>
            </c:numRef>
          </c:yVal>
          <c:smooth val="1"/>
        </c:ser>
        <c:ser>
          <c:idx val="1"/>
          <c:order val="1"/>
          <c:tx>
            <c:strRef>
              <c:f>Sheet1!$P$31</c:f>
              <c:strCache>
                <c:ptCount val="1"/>
                <c:pt idx="0">
                  <c:v>Best-First</c:v>
                </c:pt>
              </c:strCache>
            </c:strRef>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Sheet1!$P$32:$P$34</c:f>
              <c:numCache>
                <c:formatCode>General</c:formatCode>
                <c:ptCount val="3"/>
                <c:pt idx="0">
                  <c:v>15.0</c:v>
                </c:pt>
                <c:pt idx="1">
                  <c:v>54.0</c:v>
                </c:pt>
                <c:pt idx="2">
                  <c:v>74.0</c:v>
                </c:pt>
              </c:numCache>
            </c:numRef>
          </c:yVal>
          <c:smooth val="1"/>
        </c:ser>
        <c:ser>
          <c:idx val="2"/>
          <c:order val="2"/>
          <c:tx>
            <c:strRef>
              <c:f>Sheet1!$Q$31</c:f>
              <c:strCache>
                <c:ptCount val="1"/>
                <c:pt idx="0">
                  <c:v>Dijkstra</c:v>
                </c:pt>
              </c:strCache>
            </c:strRef>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Sheet1!$Q$32:$Q$34</c:f>
              <c:numCache>
                <c:formatCode>General</c:formatCode>
                <c:ptCount val="3"/>
                <c:pt idx="0">
                  <c:v>50.0</c:v>
                </c:pt>
                <c:pt idx="1">
                  <c:v>89.0</c:v>
                </c:pt>
                <c:pt idx="2">
                  <c:v>691.0</c:v>
                </c:pt>
              </c:numCache>
            </c:numRef>
          </c:yVal>
          <c:smooth val="1"/>
        </c:ser>
        <c:ser>
          <c:idx val="3"/>
          <c:order val="3"/>
          <c:tx>
            <c:strRef>
              <c:f>Sheet1!$R$31</c:f>
              <c:strCache>
                <c:ptCount val="1"/>
                <c:pt idx="0">
                  <c:v>A*</c:v>
                </c:pt>
              </c:strCache>
            </c:strRef>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xVal>
            <c:numRef>
              <c:f>Sheet1!$N$32:$N$34</c:f>
              <c:numCache>
                <c:formatCode>General</c:formatCode>
                <c:ptCount val="3"/>
                <c:pt idx="0">
                  <c:v>100.0</c:v>
                </c:pt>
                <c:pt idx="1">
                  <c:v>225.0</c:v>
                </c:pt>
                <c:pt idx="2">
                  <c:v>900.0</c:v>
                </c:pt>
              </c:numCache>
            </c:numRef>
          </c:xVal>
          <c:yVal>
            <c:numRef>
              <c:f>Sheet1!$R$32:$R$34</c:f>
              <c:numCache>
                <c:formatCode>General</c:formatCode>
                <c:ptCount val="3"/>
                <c:pt idx="0">
                  <c:v>32.0</c:v>
                </c:pt>
                <c:pt idx="1">
                  <c:v>74.0</c:v>
                </c:pt>
                <c:pt idx="2">
                  <c:v>582.0</c:v>
                </c:pt>
              </c:numCache>
            </c:numRef>
          </c:yVal>
          <c:smooth val="1"/>
        </c:ser>
        <c:dLbls>
          <c:showLegendKey val="0"/>
          <c:showVal val="0"/>
          <c:showCatName val="0"/>
          <c:showSerName val="0"/>
          <c:showPercent val="0"/>
          <c:showBubbleSize val="0"/>
        </c:dLbls>
        <c:axId val="-1415254496"/>
        <c:axId val="-1411480592"/>
      </c:scatterChart>
      <c:valAx>
        <c:axId val="-1415254496"/>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crossAx val="-1411480592"/>
        <c:crosses val="autoZero"/>
        <c:crossBetween val="midCat"/>
      </c:valAx>
      <c:valAx>
        <c:axId val="-1411480592"/>
        <c:scaling>
          <c:orientation val="minMax"/>
        </c:scaling>
        <c:delete val="0"/>
        <c:axPos val="l"/>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15254496"/>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Accuracy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72997594050744"/>
          <c:y val="0.192268518518518"/>
          <c:w val="0.760176071741032"/>
          <c:h val="0.564336176727909"/>
        </c:manualLayout>
      </c:layout>
      <c:barChart>
        <c:barDir val="bar"/>
        <c:grouping val="percentStacked"/>
        <c:varyColors val="0"/>
        <c:ser>
          <c:idx val="0"/>
          <c:order val="0"/>
          <c:tx>
            <c:v>Percent Correct</c:v>
          </c:tx>
          <c:spPr>
            <a:solidFill>
              <a:srgbClr val="1FFA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Sheet1!$B$49:$E$49</c:f>
              <c:strCache>
                <c:ptCount val="4"/>
                <c:pt idx="0">
                  <c:v>Breadth-First</c:v>
                </c:pt>
                <c:pt idx="1">
                  <c:v>Best-First</c:v>
                </c:pt>
                <c:pt idx="2">
                  <c:v>Dijkstra</c:v>
                </c:pt>
                <c:pt idx="3">
                  <c:v>A*</c:v>
                </c:pt>
              </c:strCache>
            </c:strRef>
          </c:cat>
          <c:val>
            <c:numRef>
              <c:f>Sheet1!$B$50:$E$50</c:f>
              <c:numCache>
                <c:formatCode>General</c:formatCode>
                <c:ptCount val="4"/>
                <c:pt idx="0">
                  <c:v>100.0</c:v>
                </c:pt>
                <c:pt idx="1">
                  <c:v>0.0</c:v>
                </c:pt>
                <c:pt idx="2">
                  <c:v>100.0</c:v>
                </c:pt>
                <c:pt idx="3">
                  <c:v>33.33</c:v>
                </c:pt>
              </c:numCache>
            </c:numRef>
          </c:val>
        </c:ser>
        <c:ser>
          <c:idx val="1"/>
          <c:order val="1"/>
          <c:tx>
            <c:v>Percent Incorrect</c:v>
          </c:tx>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Sheet1!$B$49:$E$49</c:f>
              <c:strCache>
                <c:ptCount val="4"/>
                <c:pt idx="0">
                  <c:v>Breadth-First</c:v>
                </c:pt>
                <c:pt idx="1">
                  <c:v>Best-First</c:v>
                </c:pt>
                <c:pt idx="2">
                  <c:v>Dijkstra</c:v>
                </c:pt>
                <c:pt idx="3">
                  <c:v>A*</c:v>
                </c:pt>
              </c:strCache>
            </c:strRef>
          </c:cat>
          <c:val>
            <c:numRef>
              <c:f>Sheet1!$B$51:$E$51</c:f>
              <c:numCache>
                <c:formatCode>General</c:formatCode>
                <c:ptCount val="4"/>
                <c:pt idx="0">
                  <c:v>0.0</c:v>
                </c:pt>
                <c:pt idx="1">
                  <c:v>100.0</c:v>
                </c:pt>
                <c:pt idx="2">
                  <c:v>0.0</c:v>
                </c:pt>
                <c:pt idx="3">
                  <c:v>66.66</c:v>
                </c:pt>
              </c:numCache>
            </c:numRef>
          </c:val>
        </c:ser>
        <c:dLbls>
          <c:showLegendKey val="0"/>
          <c:showVal val="0"/>
          <c:showCatName val="0"/>
          <c:showSerName val="0"/>
          <c:showPercent val="0"/>
          <c:showBubbleSize val="0"/>
        </c:dLbls>
        <c:gapWidth val="150"/>
        <c:overlap val="100"/>
        <c:axId val="-1244278848"/>
        <c:axId val="-1399155584"/>
      </c:barChart>
      <c:catAx>
        <c:axId val="-12442788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399155584"/>
        <c:crosses val="autoZero"/>
        <c:auto val="1"/>
        <c:lblAlgn val="ctr"/>
        <c:lblOffset val="100"/>
        <c:noMultiLvlLbl val="0"/>
      </c:catAx>
      <c:valAx>
        <c:axId val="-1399155584"/>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crossAx val="-1244278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1/21/18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1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smtClean="0"/>
          </a:p>
          <a:p>
            <a:r>
              <a:rPr lang="en-US" dirty="0" smtClean="0"/>
              <a:t>Experiment 2 Discussion</a:t>
            </a:r>
          </a:p>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endParaRPr lang="en-US" dirty="0" smtClean="0">
              <a:latin typeface="Century Gothic"/>
              <a:cs typeface="Century Gothic"/>
            </a:endParaRPr>
          </a:p>
          <a:p>
            <a:r>
              <a:rPr lang="en-US" dirty="0" smtClean="0">
                <a:latin typeface="Century Gothic"/>
                <a:cs typeface="Century Gothic"/>
              </a:rPr>
              <a:t>Experiment 3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Experiment</a:t>
            </a:r>
            <a:r>
              <a:rPr lang="en-US" baseline="0" dirty="0" smtClean="0">
                <a:latin typeface="Century Gothic"/>
                <a:cs typeface="Century Gothic"/>
              </a:rPr>
              <a:t> 4 Discussion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body cells died much slower.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entury Gothic"/>
                <a:cs typeface="Century Gothic"/>
              </a:rPr>
              <a:t>Experiment 5 Discussion</a:t>
            </a: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impact was also significant. </a:t>
            </a:r>
            <a:r>
              <a:rPr lang="en-US" smtClean="0"/>
              <a:t>The body cells with the macrophages were saved, and in the test without the macrophages, all the body cells died. </a:t>
            </a:r>
          </a:p>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1/21/18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2.xml"/><Relationship Id="rId12" Type="http://schemas.openxmlformats.org/officeDocument/2006/relationships/chart" Target="../charts/chart3.xml"/><Relationship Id="rId13" Type="http://schemas.openxmlformats.org/officeDocument/2006/relationships/image" Target="../media/image2.tiff"/><Relationship Id="rId14" Type="http://schemas.openxmlformats.org/officeDocument/2006/relationships/image" Target="../media/image3.tiff"/><Relationship Id="rId15" Type="http://schemas.openxmlformats.org/officeDocument/2006/relationships/image" Target="../media/image4.tiff"/><Relationship Id="rId16" Type="http://schemas.openxmlformats.org/officeDocument/2006/relationships/image" Target="../media/image5.tif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hyperlink" Target="http://www.wikipedia.org/" TargetMode="External"/><Relationship Id="rId5" Type="http://schemas.openxmlformats.org/officeDocument/2006/relationships/hyperlink" Target="http://www.theory.stanford.edu/" TargetMode="External"/><Relationship Id="rId6" Type="http://schemas.openxmlformats.org/officeDocument/2006/relationships/hyperlink" Target="http://www.gamedev.stackexchange.com/" TargetMode="External"/><Relationship Id="rId7" Type="http://schemas.openxmlformats.org/officeDocument/2006/relationships/hyperlink" Target="https://www.redblobgames.com/pathfinding/" TargetMode="External"/><Relationship Id="rId8" Type="http://schemas.openxmlformats.org/officeDocument/2006/relationships/hyperlink" Target="https://stackoverflow.com/questions/1937690/c-sharp-priority-queue" TargetMode="External"/><Relationship Id="rId9" Type="http://schemas.openxmlformats.org/officeDocument/2006/relationships/hyperlink" Target="http://www.ai-depot.com/Tutorial/PathFinding.html" TargetMode="External"/><Relationship Id="rId10"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1000"/>
            <a:lum/>
          </a:blip>
          <a:srcRect/>
          <a:stretch>
            <a:fillRect/>
          </a:stretch>
        </a:blipFill>
        <a:effectLst/>
      </p:bgPr>
    </p:bg>
    <p:spTree>
      <p:nvGrpSpPr>
        <p:cNvPr id="1" name=""/>
        <p:cNvGrpSpPr/>
        <p:nvPr/>
      </p:nvGrpSpPr>
      <p:grpSpPr>
        <a:xfrm>
          <a:off x="0" y="0"/>
          <a:ext cx="0" cy="0"/>
          <a:chOff x="0" y="0"/>
          <a:chExt cx="0" cy="0"/>
        </a:xfrm>
      </p:grpSpPr>
      <p:sp>
        <p:nvSpPr>
          <p:cNvPr id="26" name="Rounded Rectangle 25"/>
          <p:cNvSpPr/>
          <p:nvPr/>
        </p:nvSpPr>
        <p:spPr>
          <a:xfrm>
            <a:off x="1941455" y="-22419"/>
            <a:ext cx="28716345" cy="2790865"/>
          </a:xfrm>
          <a:prstGeom prst="roundRect">
            <a:avLst/>
          </a:prstGeom>
          <a:solidFill>
            <a:srgbClr val="FFC000"/>
          </a:solidFill>
          <a:ln>
            <a:noFill/>
          </a:ln>
          <a:effectLst>
            <a:glow rad="101600">
              <a:srgbClr val="FFC000">
                <a:alpha val="60000"/>
              </a:srgbClr>
            </a:glow>
          </a:effectLst>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pPr algn="ctr"/>
            <a:endParaRPr lang="en-US"/>
          </a:p>
        </p:txBody>
      </p:sp>
      <p:sp>
        <p:nvSpPr>
          <p:cNvPr id="2" name="Title 1"/>
          <p:cNvSpPr>
            <a:spLocks noGrp="1"/>
          </p:cNvSpPr>
          <p:nvPr>
            <p:ph type="ctrTitle"/>
          </p:nvPr>
        </p:nvSpPr>
        <p:spPr>
          <a:xfrm>
            <a:off x="399973" y="-1785925"/>
            <a:ext cx="32089982" cy="5227230"/>
          </a:xfrm>
          <a:effectLst>
            <a:glow rad="1333500">
              <a:schemeClr val="bg1">
                <a:alpha val="81000"/>
              </a:schemeClr>
            </a:glow>
          </a:effectLst>
        </p:spPr>
        <p:txBody>
          <a:bodyPr>
            <a:normAutofit/>
          </a:bodyPr>
          <a:lstStyle/>
          <a:p>
            <a:pPr algn="ctr"/>
            <a:r>
              <a:rPr lang="en-US" sz="9600" dirty="0" smtClean="0">
                <a:ln w="0"/>
                <a:effectLst/>
                <a:ea typeface="Andale Mono" charset="0"/>
                <a:cs typeface="Andale Mono" charset="0"/>
              </a:rPr>
              <a:t>Which Pathfinding Algorithm is Best?</a:t>
            </a:r>
            <a:endParaRPr lang="en-US" sz="9600" dirty="0">
              <a:ln w="0"/>
              <a:effectLst/>
              <a:ea typeface="Andale Mono" charset="0"/>
              <a:cs typeface="Andale Mono" charset="0"/>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sp>
        <p:nvSpPr>
          <p:cNvPr id="12" name="Rounded Rectangle 11"/>
          <p:cNvSpPr/>
          <p:nvPr/>
        </p:nvSpPr>
        <p:spPr>
          <a:xfrm>
            <a:off x="9547435" y="3372120"/>
            <a:ext cx="15644300" cy="18147319"/>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smtClean="0">
                <a:solidFill>
                  <a:prstClr val="black"/>
                </a:solidFill>
                <a:cs typeface="Century Gothic"/>
              </a:rPr>
              <a:t>c</a:t>
            </a:r>
            <a:endParaRPr lang="en-US" dirty="0">
              <a:solidFill>
                <a:prstClr val="black"/>
              </a:solidFill>
              <a:cs typeface="Century Gothic"/>
            </a:endParaRPr>
          </a:p>
        </p:txBody>
      </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31" name="Subtitle 2"/>
          <p:cNvSpPr txBox="1">
            <a:spLocks/>
          </p:cNvSpPr>
          <p:nvPr/>
        </p:nvSpPr>
        <p:spPr>
          <a:xfrm>
            <a:off x="662625" y="9038646"/>
            <a:ext cx="8095860" cy="3311451"/>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endParaRPr lang="en-US" sz="1800" dirty="0" smtClean="0">
              <a:latin typeface="Century Gothic"/>
              <a:cs typeface="Century Gothic"/>
            </a:endParaRPr>
          </a:p>
        </p:txBody>
      </p:sp>
      <p:sp>
        <p:nvSpPr>
          <p:cNvPr id="28" name="TextBox 27"/>
          <p:cNvSpPr txBox="1"/>
          <p:nvPr/>
        </p:nvSpPr>
        <p:spPr>
          <a:xfrm>
            <a:off x="5024475" y="11431863"/>
            <a:ext cx="3348123" cy="3139321"/>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sp>
        <p:nvSpPr>
          <p:cNvPr id="29" name="TextBox 28"/>
          <p:cNvSpPr txBox="1"/>
          <p:nvPr/>
        </p:nvSpPr>
        <p:spPr>
          <a:xfrm>
            <a:off x="528910" y="15090291"/>
            <a:ext cx="8363289" cy="461665"/>
          </a:xfrm>
          <a:prstGeom prst="rect">
            <a:avLst/>
          </a:prstGeom>
          <a:noFill/>
        </p:spPr>
        <p:txBody>
          <a:bodyPr wrap="square" rtlCol="0">
            <a:spAutoFit/>
          </a:bodyPr>
          <a:lstStyle/>
          <a:p>
            <a:endParaRPr lang="en-US" sz="2400" dirty="0">
              <a:cs typeface="Century Gothic"/>
            </a:endParaRPr>
          </a:p>
        </p:txBody>
      </p:sp>
      <p:sp>
        <p:nvSpPr>
          <p:cNvPr id="25" name="Subtitle 2"/>
          <p:cNvSpPr txBox="1">
            <a:spLocks/>
          </p:cNvSpPr>
          <p:nvPr/>
        </p:nvSpPr>
        <p:spPr>
          <a:xfrm>
            <a:off x="272391" y="4591111"/>
            <a:ext cx="8767957" cy="3512929"/>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endParaRPr lang="en-US" sz="2400" dirty="0" smtClean="0">
              <a:solidFill>
                <a:schemeClr val="tx1"/>
              </a:solidFill>
              <a:cs typeface="Century Gothic"/>
            </a:endParaRPr>
          </a:p>
        </p:txBody>
      </p:sp>
      <p:sp>
        <p:nvSpPr>
          <p:cNvPr id="13" name="TextBox 12"/>
          <p:cNvSpPr txBox="1"/>
          <p:nvPr/>
        </p:nvSpPr>
        <p:spPr>
          <a:xfrm>
            <a:off x="28868852" y="1180719"/>
            <a:ext cx="4360316" cy="400110"/>
          </a:xfrm>
          <a:prstGeom prst="rect">
            <a:avLst/>
          </a:prstGeom>
          <a:noFill/>
        </p:spPr>
        <p:txBody>
          <a:bodyPr wrap="square" rtlCol="0">
            <a:spAutoFit/>
          </a:bodyPr>
          <a:lstStyle/>
          <a:p>
            <a:endParaRPr lang="en-US" sz="2000" dirty="0">
              <a:latin typeface="Century Gothic" charset="0"/>
              <a:ea typeface="Century Gothic" charset="0"/>
              <a:cs typeface="Century Gothic" charset="0"/>
            </a:endParaRPr>
          </a:p>
        </p:txBody>
      </p:sp>
      <p:sp>
        <p:nvSpPr>
          <p:cNvPr id="55" name="TextBox 54"/>
          <p:cNvSpPr txBox="1"/>
          <p:nvPr/>
        </p:nvSpPr>
        <p:spPr>
          <a:xfrm>
            <a:off x="9644210" y="14279372"/>
            <a:ext cx="5095098" cy="461665"/>
          </a:xfrm>
          <a:prstGeom prst="rect">
            <a:avLst/>
          </a:prstGeom>
          <a:noFill/>
        </p:spPr>
        <p:txBody>
          <a:bodyPr wrap="square" rtlCol="0">
            <a:spAutoFit/>
          </a:bodyPr>
          <a:lstStyle/>
          <a:p>
            <a:r>
              <a:rPr lang="en-US" sz="2400" smtClean="0">
                <a:solidFill>
                  <a:schemeClr val="bg1"/>
                </a:solidFill>
              </a:rPr>
              <a:t>Beginning</a:t>
            </a:r>
            <a:endParaRPr lang="en-US" sz="2400" dirty="0"/>
          </a:p>
        </p:txBody>
      </p:sp>
      <p:sp>
        <p:nvSpPr>
          <p:cNvPr id="56" name="TextBox 55"/>
          <p:cNvSpPr txBox="1"/>
          <p:nvPr/>
        </p:nvSpPr>
        <p:spPr>
          <a:xfrm>
            <a:off x="15130502" y="14279372"/>
            <a:ext cx="5095098" cy="461665"/>
          </a:xfrm>
          <a:prstGeom prst="rect">
            <a:avLst/>
          </a:prstGeom>
          <a:noFill/>
        </p:spPr>
        <p:txBody>
          <a:bodyPr wrap="square" rtlCol="0">
            <a:spAutoFit/>
          </a:bodyPr>
          <a:lstStyle/>
          <a:p>
            <a:r>
              <a:rPr lang="en-US" sz="2400" dirty="0" smtClean="0">
                <a:solidFill>
                  <a:schemeClr val="bg1"/>
                </a:solidFill>
              </a:rPr>
              <a:t>Middle</a:t>
            </a:r>
            <a:endParaRPr lang="en-US" sz="2400" dirty="0"/>
          </a:p>
        </p:txBody>
      </p:sp>
      <p:sp>
        <p:nvSpPr>
          <p:cNvPr id="57" name="TextBox 56"/>
          <p:cNvSpPr txBox="1"/>
          <p:nvPr/>
        </p:nvSpPr>
        <p:spPr>
          <a:xfrm>
            <a:off x="20715296" y="14279372"/>
            <a:ext cx="5095098" cy="461665"/>
          </a:xfrm>
          <a:prstGeom prst="rect">
            <a:avLst/>
          </a:prstGeom>
          <a:noFill/>
        </p:spPr>
        <p:txBody>
          <a:bodyPr wrap="square" rtlCol="0">
            <a:spAutoFit/>
          </a:bodyPr>
          <a:lstStyle/>
          <a:p>
            <a:r>
              <a:rPr lang="en-US" sz="2400" dirty="0" smtClean="0">
                <a:solidFill>
                  <a:schemeClr val="bg1"/>
                </a:solidFill>
              </a:rPr>
              <a:t>End</a:t>
            </a:r>
            <a:endParaRPr lang="en-US" sz="2400" dirty="0"/>
          </a:p>
        </p:txBody>
      </p:sp>
      <p:grpSp>
        <p:nvGrpSpPr>
          <p:cNvPr id="27" name="Group 26"/>
          <p:cNvGrpSpPr/>
          <p:nvPr/>
        </p:nvGrpSpPr>
        <p:grpSpPr>
          <a:xfrm>
            <a:off x="288220" y="3135925"/>
            <a:ext cx="9139537" cy="11414831"/>
            <a:chOff x="338718" y="5161102"/>
            <a:chExt cx="8743672" cy="8521584"/>
          </a:xfrm>
        </p:grpSpPr>
        <p:grpSp>
          <p:nvGrpSpPr>
            <p:cNvPr id="17" name="Group 16"/>
            <p:cNvGrpSpPr/>
            <p:nvPr/>
          </p:nvGrpSpPr>
          <p:grpSpPr>
            <a:xfrm>
              <a:off x="338718" y="5161102"/>
              <a:ext cx="8743672" cy="8521584"/>
              <a:chOff x="259570" y="2849884"/>
              <a:chExt cx="8042562" cy="5928093"/>
            </a:xfrm>
          </p:grpSpPr>
          <p:sp>
            <p:nvSpPr>
              <p:cNvPr id="14" name="Rounded Rectangle 13"/>
              <p:cNvSpPr/>
              <p:nvPr/>
            </p:nvSpPr>
            <p:spPr>
              <a:xfrm>
                <a:off x="259570" y="2849884"/>
                <a:ext cx="8042562" cy="5928093"/>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19" name="TextBox 18"/>
            <p:cNvSpPr txBox="1"/>
            <p:nvPr/>
          </p:nvSpPr>
          <p:spPr>
            <a:xfrm>
              <a:off x="512229" y="5200567"/>
              <a:ext cx="8480892" cy="8241332"/>
            </a:xfrm>
            <a:prstGeom prst="rect">
              <a:avLst/>
            </a:prstGeom>
            <a:noFill/>
          </p:spPr>
          <p:txBody>
            <a:bodyPr wrap="square" rtlCol="0">
              <a:spAutoFit/>
            </a:bodyPr>
            <a:lstStyle/>
            <a:p>
              <a:pPr algn="ctr"/>
              <a:r>
                <a:rPr lang="en-US" sz="3200" b="1" dirty="0" smtClean="0"/>
                <a:t>Introduction and Abstract</a:t>
              </a:r>
              <a:endParaRPr lang="en-US" sz="3200" dirty="0"/>
            </a:p>
            <a:p>
              <a:endParaRPr lang="en-US" sz="2000" dirty="0" smtClean="0"/>
            </a:p>
            <a:p>
              <a:r>
                <a:rPr lang="en-US" sz="2400" dirty="0" smtClean="0"/>
                <a:t>Getting from one </a:t>
              </a:r>
              <a:r>
                <a:rPr lang="en-US" sz="2400" dirty="0"/>
                <a:t>place to </a:t>
              </a:r>
              <a:r>
                <a:rPr lang="en-US" sz="2400" dirty="0" smtClean="0"/>
                <a:t>another, such as </a:t>
              </a:r>
              <a:r>
                <a:rPr lang="en-US" sz="2400" dirty="0"/>
                <a:t>with Google maps, moving characters in a </a:t>
              </a:r>
              <a:r>
                <a:rPr lang="en-US" sz="2400" dirty="0" smtClean="0"/>
                <a:t>videogame</a:t>
              </a:r>
              <a:r>
                <a:rPr lang="en-US" sz="2400" dirty="0"/>
                <a:t>, or even helping a robot navigate a </a:t>
              </a:r>
              <a:r>
                <a:rPr lang="en-US" sz="2400" dirty="0" smtClean="0"/>
                <a:t>maze, requires </a:t>
              </a:r>
              <a:r>
                <a:rPr lang="en-US" sz="2400" dirty="0" smtClean="0"/>
                <a:t>algorithms. These algorithms are called path-finding algorithms. The best algorithms work fastest and find shortest paths.</a:t>
              </a:r>
            </a:p>
            <a:p>
              <a:endParaRPr lang="en-US" sz="2400" dirty="0" smtClean="0"/>
            </a:p>
            <a:p>
              <a:r>
                <a:rPr lang="en-US" sz="2400" b="1" dirty="0" smtClean="0"/>
                <a:t>What </a:t>
              </a:r>
              <a:r>
                <a:rPr lang="en-US" sz="2400" b="1" dirty="0"/>
                <a:t>is a Pathfinding algorithm? </a:t>
              </a:r>
              <a:endParaRPr lang="en-US" sz="2400" dirty="0"/>
            </a:p>
            <a:p>
              <a:r>
                <a:rPr lang="en-US" sz="2400" dirty="0" smtClean="0"/>
                <a:t>A </a:t>
              </a:r>
              <a:r>
                <a:rPr lang="en-US" sz="2400" dirty="0"/>
                <a:t>pathfinding algorithm is an algorithm which computes a path between point </a:t>
              </a:r>
              <a:r>
                <a:rPr lang="en-US" sz="2400" dirty="0" smtClean="0"/>
                <a:t>A </a:t>
              </a:r>
              <a:r>
                <a:rPr lang="en-US" sz="2400" dirty="0"/>
                <a:t>and point </a:t>
              </a:r>
              <a:r>
                <a:rPr lang="en-US" sz="2400" dirty="0" smtClean="0"/>
                <a:t>B </a:t>
              </a:r>
              <a:r>
                <a:rPr lang="en-US" sz="2400" dirty="0"/>
                <a:t>on a </a:t>
              </a:r>
              <a:r>
                <a:rPr lang="en-US" sz="2400" dirty="0" smtClean="0"/>
                <a:t>grid. </a:t>
              </a:r>
              <a:r>
                <a:rPr lang="en-US" sz="2400" dirty="0"/>
                <a:t>These </a:t>
              </a:r>
              <a:r>
                <a:rPr lang="en-US" sz="2400" dirty="0" smtClean="0"/>
                <a:t>grids </a:t>
              </a:r>
              <a:r>
                <a:rPr lang="en-US" sz="2400" dirty="0"/>
                <a:t>also include obstacles which the path cannot pass through. </a:t>
              </a:r>
              <a:endParaRPr lang="en-US" sz="2400" dirty="0" smtClean="0"/>
            </a:p>
            <a:p>
              <a:endParaRPr lang="en-US" sz="2400" dirty="0" smtClean="0"/>
            </a:p>
            <a:p>
              <a:r>
                <a:rPr lang="en-US" sz="2400" b="1" dirty="0" smtClean="0"/>
                <a:t>The Problem: </a:t>
              </a:r>
              <a:r>
                <a:rPr lang="en-US" sz="2400" dirty="0" smtClean="0"/>
                <a:t>In this project, I compared the performance of four well-known algorithms</a:t>
              </a:r>
              <a:r>
                <a:rPr lang="en-US" sz="2400" dirty="0"/>
                <a:t>: Dijkstra, A*, Breadth-First Search, and Best-First Search</a:t>
              </a:r>
              <a:r>
                <a:rPr lang="en-US" sz="2400" dirty="0" smtClean="0"/>
                <a:t>.</a:t>
              </a:r>
            </a:p>
            <a:p>
              <a:endParaRPr lang="en-US" sz="2400" dirty="0" smtClean="0"/>
            </a:p>
            <a:p>
              <a:r>
                <a:rPr lang="en-US" sz="2400" b="1" dirty="0" smtClean="0"/>
                <a:t>Judging </a:t>
              </a:r>
              <a:r>
                <a:rPr lang="en-US" sz="2400" b="1" dirty="0"/>
                <a:t>the Best Algorithm</a:t>
              </a:r>
            </a:p>
            <a:p>
              <a:r>
                <a:rPr lang="en-US" sz="2400" dirty="0" smtClean="0"/>
                <a:t>The best pathfinding </a:t>
              </a:r>
              <a:r>
                <a:rPr lang="en-US" sz="2400" dirty="0"/>
                <a:t>algorithm </a:t>
              </a:r>
              <a:r>
                <a:rPr lang="en-US" sz="2400" dirty="0" smtClean="0"/>
                <a:t>was </a:t>
              </a:r>
              <a:r>
                <a:rPr lang="en-US" sz="2400" dirty="0"/>
                <a:t>decided based on accuracy,</a:t>
              </a:r>
              <a:r>
                <a:rPr lang="en-US" sz="2400" dirty="0" smtClean="0"/>
                <a:t> time</a:t>
              </a:r>
              <a:r>
                <a:rPr lang="en-US" sz="2400" dirty="0"/>
                <a:t>, and the amount of cells on the grid explored</a:t>
              </a:r>
              <a:r>
                <a:rPr lang="en-US" sz="2400" dirty="0" smtClean="0"/>
                <a:t>.</a:t>
              </a:r>
            </a:p>
            <a:p>
              <a:endParaRPr lang="en-US" sz="2400" dirty="0" smtClean="0"/>
            </a:p>
            <a:p>
              <a:r>
                <a:rPr lang="en-US" sz="2400" b="1" dirty="0" smtClean="0"/>
                <a:t>Observations and Conclusion</a:t>
              </a:r>
            </a:p>
            <a:p>
              <a:r>
                <a:rPr lang="en-US" sz="2400" dirty="0" smtClean="0"/>
                <a:t>After running each algorithm through thirty different tests, I found that different algorithms performed very differently in terms of accuracy, speed, and area explored.</a:t>
              </a:r>
            </a:p>
            <a:p>
              <a:endParaRPr lang="en-US" sz="2400" dirty="0"/>
            </a:p>
            <a:p>
              <a:r>
                <a:rPr lang="en-US" sz="2400" b="1" dirty="0" smtClean="0"/>
                <a:t>Why </a:t>
              </a:r>
              <a:r>
                <a:rPr lang="en-US" sz="2400" b="1" dirty="0"/>
                <a:t>did I choose this topic?</a:t>
              </a:r>
              <a:endParaRPr lang="en-US" sz="2400" dirty="0"/>
            </a:p>
            <a:p>
              <a:r>
                <a:rPr lang="en-US" sz="2400" dirty="0" smtClean="0"/>
                <a:t>Computer </a:t>
              </a:r>
              <a:r>
                <a:rPr lang="en-US" sz="2400" dirty="0"/>
                <a:t>Science is one of </a:t>
              </a:r>
              <a:r>
                <a:rPr lang="en-US" sz="2400" dirty="0" smtClean="0"/>
                <a:t>my passions. </a:t>
              </a:r>
              <a:r>
                <a:rPr lang="en-US" sz="2400" dirty="0"/>
                <a:t>Before I started </a:t>
              </a:r>
              <a:r>
                <a:rPr lang="en-US" sz="2400" dirty="0" smtClean="0"/>
                <a:t>this project, </a:t>
              </a:r>
              <a:r>
                <a:rPr lang="en-US" sz="2400" dirty="0"/>
                <a:t>I </a:t>
              </a:r>
              <a:r>
                <a:rPr lang="en-US" sz="2400" dirty="0" smtClean="0"/>
                <a:t>was </a:t>
              </a:r>
              <a:r>
                <a:rPr lang="en-US" sz="2400" dirty="0"/>
                <a:t>skilled at programming in multiple languages and I knew how to write simulations like this </a:t>
              </a:r>
              <a:r>
                <a:rPr lang="en-US" sz="2400" dirty="0" smtClean="0"/>
                <a:t>one. </a:t>
              </a:r>
            </a:p>
            <a:p>
              <a:endParaRPr lang="en-US" sz="2000" dirty="0" smtClean="0"/>
            </a:p>
          </p:txBody>
        </p:sp>
      </p:grpSp>
      <p:grpSp>
        <p:nvGrpSpPr>
          <p:cNvPr id="37" name="Group 36"/>
          <p:cNvGrpSpPr/>
          <p:nvPr/>
        </p:nvGrpSpPr>
        <p:grpSpPr>
          <a:xfrm>
            <a:off x="25379578" y="3180272"/>
            <a:ext cx="7116313" cy="7427931"/>
            <a:chOff x="329865" y="16764989"/>
            <a:chExt cx="8766763" cy="6416958"/>
          </a:xfrm>
        </p:grpSpPr>
        <p:sp>
          <p:nvSpPr>
            <p:cNvPr id="20" name="Rounded Rectangle 19"/>
            <p:cNvSpPr/>
            <p:nvPr/>
          </p:nvSpPr>
          <p:spPr>
            <a:xfrm>
              <a:off x="329865" y="16764989"/>
              <a:ext cx="8766763" cy="5434249"/>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49313" y="16974758"/>
              <a:ext cx="7881602" cy="6207189"/>
            </a:xfrm>
            <a:prstGeom prst="rect">
              <a:avLst/>
            </a:prstGeom>
            <a:noFill/>
          </p:spPr>
          <p:txBody>
            <a:bodyPr wrap="square" rtlCol="0">
              <a:spAutoFit/>
            </a:bodyPr>
            <a:lstStyle/>
            <a:p>
              <a:pPr algn="ctr"/>
              <a:r>
                <a:rPr lang="en-US" sz="3200" b="1" dirty="0" smtClean="0"/>
                <a:t>Procedure</a:t>
              </a:r>
              <a:endParaRPr lang="en-US" sz="3200" dirty="0"/>
            </a:p>
            <a:p>
              <a:r>
                <a:rPr lang="en-US" sz="2000" dirty="0" smtClean="0"/>
                <a:t>	</a:t>
              </a:r>
            </a:p>
            <a:p>
              <a:pPr marL="457200" indent="-457200">
                <a:buFont typeface="+mj-lt"/>
                <a:buAutoNum type="arabicPeriod"/>
              </a:pPr>
              <a:r>
                <a:rPr lang="en-US" sz="2400" dirty="0" smtClean="0"/>
                <a:t>G</a:t>
              </a:r>
              <a:r>
                <a:rPr lang="en-US" sz="2400" dirty="0" smtClean="0"/>
                <a:t>enerate 5 different test grids </a:t>
              </a:r>
              <a:r>
                <a:rPr lang="en-US" sz="2400" dirty="0" smtClean="0"/>
                <a:t>with </a:t>
              </a:r>
              <a:r>
                <a:rPr lang="en-US" sz="2400" dirty="0" smtClean="0"/>
                <a:t>randomly generated or specifically designed obstacles.</a:t>
              </a:r>
            </a:p>
            <a:p>
              <a:pPr marL="457200" indent="-457200">
                <a:buFont typeface="+mj-lt"/>
                <a:buAutoNum type="arabicPeriod"/>
              </a:pPr>
              <a:r>
                <a:rPr lang="en-US" sz="2400" dirty="0" smtClean="0"/>
                <a:t>Test each </a:t>
              </a:r>
              <a:r>
                <a:rPr lang="en-US" sz="2400" dirty="0" smtClean="0"/>
                <a:t>algorithm on the grid 5 </a:t>
              </a:r>
              <a:r>
                <a:rPr lang="en-US" sz="2400" dirty="0" smtClean="0"/>
                <a:t>times.</a:t>
              </a:r>
            </a:p>
            <a:p>
              <a:pPr marL="457200" indent="-457200">
                <a:buFont typeface="+mj-lt"/>
                <a:buAutoNum type="arabicPeriod"/>
              </a:pPr>
              <a:r>
                <a:rPr lang="en-US" sz="2400" dirty="0" smtClean="0"/>
                <a:t>Take the </a:t>
              </a:r>
              <a:r>
                <a:rPr lang="en-US" sz="2400" dirty="0" smtClean="0"/>
                <a:t>average of each </a:t>
              </a:r>
              <a:r>
                <a:rPr lang="en-US" sz="2400" dirty="0" smtClean="0"/>
                <a:t>run. </a:t>
              </a:r>
            </a:p>
            <a:p>
              <a:pPr marL="457200" indent="-457200">
                <a:buFont typeface="+mj-lt"/>
                <a:buAutoNum type="arabicPeriod"/>
              </a:pPr>
              <a:endParaRPr lang="en-US" sz="2400" dirty="0"/>
            </a:p>
            <a:p>
              <a:r>
                <a:rPr lang="en-US" sz="2400" dirty="0" smtClean="0"/>
                <a:t>All code was written in Unity C# inside the Unity Game Engine.</a:t>
              </a:r>
            </a:p>
            <a:p>
              <a:pPr marL="457200" indent="-457200">
                <a:buFont typeface="+mj-lt"/>
                <a:buAutoNum type="arabicPeriod"/>
              </a:pPr>
              <a:endParaRPr lang="en-US" sz="2400" dirty="0"/>
            </a:p>
            <a:p>
              <a:r>
                <a:rPr lang="en-US" sz="2400" b="1" dirty="0"/>
                <a:t>Control and Variables</a:t>
              </a:r>
              <a:endParaRPr lang="en-US" sz="2400" dirty="0"/>
            </a:p>
            <a:p>
              <a:pPr marL="342900" indent="-342900">
                <a:buFont typeface="Arial" charset="0"/>
                <a:buChar char="•"/>
              </a:pPr>
              <a:r>
                <a:rPr lang="en-US" sz="2400" dirty="0" smtClean="0"/>
                <a:t>Breadth-First </a:t>
              </a:r>
              <a:r>
                <a:rPr lang="en-US" sz="2400" dirty="0"/>
                <a:t>Search </a:t>
              </a:r>
              <a:r>
                <a:rPr lang="en-US" sz="2400" dirty="0" smtClean="0"/>
                <a:t>is the baseline for speed because of its simplicity</a:t>
              </a:r>
            </a:p>
            <a:p>
              <a:pPr marL="342900" indent="-342900">
                <a:buFont typeface="Arial" charset="0"/>
                <a:buChar char="•"/>
              </a:pPr>
              <a:r>
                <a:rPr lang="en-US" sz="2400" dirty="0" smtClean="0"/>
                <a:t>Dijkstra is the baseline for accuracy.</a:t>
              </a:r>
            </a:p>
            <a:p>
              <a:pPr marL="342900" indent="-342900">
                <a:buFont typeface="Arial" charset="0"/>
                <a:buChar char="•"/>
              </a:pPr>
              <a:r>
                <a:rPr lang="en-US" sz="2400" dirty="0" smtClean="0"/>
                <a:t>Variables include grid size, number and type of obstacles.</a:t>
              </a:r>
              <a:r>
                <a:rPr lang="en-US" dirty="0"/>
                <a:t/>
              </a:r>
              <a:br>
                <a:rPr lang="en-US" dirty="0"/>
              </a:br>
              <a:endParaRPr lang="en-US" dirty="0"/>
            </a:p>
          </p:txBody>
        </p:sp>
      </p:grpSp>
      <p:grpSp>
        <p:nvGrpSpPr>
          <p:cNvPr id="36" name="Group 35"/>
          <p:cNvGrpSpPr/>
          <p:nvPr/>
        </p:nvGrpSpPr>
        <p:grpSpPr>
          <a:xfrm>
            <a:off x="288518" y="19116430"/>
            <a:ext cx="9008312" cy="2379738"/>
            <a:chOff x="343065" y="12989154"/>
            <a:chExt cx="8744787" cy="2746300"/>
          </a:xfrm>
        </p:grpSpPr>
        <p:sp>
          <p:nvSpPr>
            <p:cNvPr id="48" name="Rounded Rectangle 47"/>
            <p:cNvSpPr/>
            <p:nvPr/>
          </p:nvSpPr>
          <p:spPr>
            <a:xfrm>
              <a:off x="343065" y="13520519"/>
              <a:ext cx="8744787" cy="221493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21634" y="12989154"/>
              <a:ext cx="7787647" cy="2123658"/>
            </a:xfrm>
            <a:prstGeom prst="rect">
              <a:avLst/>
            </a:prstGeom>
            <a:noFill/>
          </p:spPr>
          <p:txBody>
            <a:bodyPr wrap="square" rtlCol="0">
              <a:spAutoFit/>
            </a:bodyPr>
            <a:lstStyle/>
            <a:p>
              <a:pPr algn="ctr"/>
              <a:endParaRPr lang="en-US" sz="3200" b="1" dirty="0" smtClean="0"/>
            </a:p>
            <a:p>
              <a:pPr algn="ctr"/>
              <a:r>
                <a:rPr lang="en-US" sz="3200" b="1" dirty="0" smtClean="0"/>
                <a:t>Hypothesis</a:t>
              </a:r>
            </a:p>
            <a:p>
              <a:pPr algn="ctr"/>
              <a:endParaRPr lang="en-US" sz="3200" b="1" dirty="0" smtClean="0"/>
            </a:p>
            <a:p>
              <a:r>
                <a:rPr lang="en-US" dirty="0"/>
                <a:t/>
              </a:r>
              <a:br>
                <a:rPr lang="en-US" dirty="0"/>
              </a:br>
              <a:endParaRPr lang="en-US" dirty="0"/>
            </a:p>
          </p:txBody>
        </p:sp>
        <p:sp>
          <p:nvSpPr>
            <p:cNvPr id="35" name="TextBox 34"/>
            <p:cNvSpPr txBox="1"/>
            <p:nvPr/>
          </p:nvSpPr>
          <p:spPr>
            <a:xfrm>
              <a:off x="906956" y="14420295"/>
              <a:ext cx="7491092" cy="887962"/>
            </a:xfrm>
            <a:prstGeom prst="rect">
              <a:avLst/>
            </a:prstGeom>
            <a:noFill/>
          </p:spPr>
          <p:txBody>
            <a:bodyPr wrap="square" rtlCol="0">
              <a:spAutoFit/>
            </a:bodyPr>
            <a:lstStyle/>
            <a:p>
              <a:r>
                <a:rPr lang="en-US" sz="2200" dirty="0" smtClean="0"/>
                <a:t>I </a:t>
              </a:r>
              <a:r>
                <a:rPr lang="en-US" sz="2200" dirty="0"/>
                <a:t>believe that </a:t>
              </a:r>
              <a:r>
                <a:rPr lang="en-US" sz="2200" dirty="0" smtClean="0"/>
                <a:t>Best-First will outperform the other methods in both speed </a:t>
              </a:r>
              <a:r>
                <a:rPr lang="en-US" sz="2200" smtClean="0"/>
                <a:t>and accuracy. </a:t>
              </a:r>
              <a:endParaRPr lang="en-US" dirty="0"/>
            </a:p>
          </p:txBody>
        </p:sp>
      </p:grpSp>
      <p:grpSp>
        <p:nvGrpSpPr>
          <p:cNvPr id="6" name="Group 5"/>
          <p:cNvGrpSpPr/>
          <p:nvPr/>
        </p:nvGrpSpPr>
        <p:grpSpPr>
          <a:xfrm>
            <a:off x="25366157" y="18971019"/>
            <a:ext cx="7124761" cy="2443869"/>
            <a:chOff x="25810395" y="4586438"/>
            <a:chExt cx="6734986" cy="4803706"/>
          </a:xfrm>
        </p:grpSpPr>
        <p:grpSp>
          <p:nvGrpSpPr>
            <p:cNvPr id="24" name="Group 23"/>
            <p:cNvGrpSpPr/>
            <p:nvPr/>
          </p:nvGrpSpPr>
          <p:grpSpPr>
            <a:xfrm>
              <a:off x="25810395" y="4586438"/>
              <a:ext cx="6697764" cy="4803706"/>
              <a:chOff x="26092576" y="9038646"/>
              <a:chExt cx="6490112" cy="12336825"/>
            </a:xfrm>
          </p:grpSpPr>
          <p:sp>
            <p:nvSpPr>
              <p:cNvPr id="34" name="Rounded Rectangle 33"/>
              <p:cNvSpPr/>
              <p:nvPr/>
            </p:nvSpPr>
            <p:spPr>
              <a:xfrm>
                <a:off x="26092576" y="9038646"/>
                <a:ext cx="6490112" cy="1233682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424915" y="9213308"/>
                <a:ext cx="6146800" cy="461665"/>
              </a:xfrm>
              <a:prstGeom prst="rect">
                <a:avLst/>
              </a:prstGeom>
              <a:noFill/>
            </p:spPr>
            <p:txBody>
              <a:bodyPr wrap="square" rtlCol="0">
                <a:spAutoFit/>
              </a:bodyPr>
              <a:lstStyle/>
              <a:p>
                <a:pPr algn="ctr"/>
                <a:endParaRPr lang="en-US" sz="2400" dirty="0">
                  <a:ea typeface="Century Gothic" charset="0"/>
                  <a:cs typeface="Century Gothic" charset="0"/>
                </a:endParaRPr>
              </a:p>
            </p:txBody>
          </p:sp>
        </p:grpSp>
        <p:sp>
          <p:nvSpPr>
            <p:cNvPr id="38" name="TextBox 37"/>
            <p:cNvSpPr txBox="1"/>
            <p:nvPr/>
          </p:nvSpPr>
          <p:spPr>
            <a:xfrm>
              <a:off x="25965968" y="4744331"/>
              <a:ext cx="6579413" cy="2800767"/>
            </a:xfrm>
            <a:prstGeom prst="rect">
              <a:avLst/>
            </a:prstGeom>
            <a:noFill/>
          </p:spPr>
          <p:txBody>
            <a:bodyPr wrap="square" rtlCol="0">
              <a:spAutoFit/>
            </a:bodyPr>
            <a:lstStyle/>
            <a:p>
              <a:pPr algn="ctr"/>
              <a:r>
                <a:rPr lang="en-US" sz="3200" b="1" dirty="0" smtClean="0"/>
                <a:t>Bibliography</a:t>
              </a:r>
              <a:endParaRPr lang="en-US" sz="3200" dirty="0"/>
            </a:p>
            <a:p>
              <a:r>
                <a:rPr lang="en-US" b="1" u="sng" dirty="0">
                  <a:hlinkClick r:id="rId4"/>
                </a:rPr>
                <a:t>www.wikipedia.org</a:t>
              </a:r>
              <a:endParaRPr lang="en-US" dirty="0"/>
            </a:p>
            <a:p>
              <a:r>
                <a:rPr lang="en-US" b="1" u="sng" dirty="0">
                  <a:hlinkClick r:id="rId5"/>
                </a:rPr>
                <a:t>www.theory.stanford.edu</a:t>
              </a:r>
              <a:endParaRPr lang="en-US" dirty="0"/>
            </a:p>
            <a:p>
              <a:r>
                <a:rPr lang="en-US" b="1" u="sng" dirty="0">
                  <a:hlinkClick r:id="rId6"/>
                </a:rPr>
                <a:t>www.gamedev.stackexchange.com</a:t>
              </a:r>
              <a:endParaRPr lang="en-US" dirty="0"/>
            </a:p>
            <a:p>
              <a:r>
                <a:rPr lang="en-US" b="1" u="sng" dirty="0">
                  <a:hlinkClick r:id="rId7"/>
                </a:rPr>
                <a:t>www.redblobgames.com/pathfinding/</a:t>
              </a:r>
              <a:endParaRPr lang="en-US" dirty="0"/>
            </a:p>
            <a:p>
              <a:r>
                <a:rPr lang="en-US" b="1" dirty="0" smtClean="0">
                  <a:hlinkClick r:id="rId8"/>
                </a:rPr>
                <a:t>stackoverflow.com/questions/1937690/c-sharp-priority-queue</a:t>
              </a:r>
              <a:endParaRPr lang="en-US" dirty="0"/>
            </a:p>
            <a:p>
              <a:r>
                <a:rPr lang="en-US" b="1" u="sng" dirty="0">
                  <a:hlinkClick r:id="rId9"/>
                </a:rPr>
                <a:t>www.ai-depot.com/Tutorial/PathFinding.html</a:t>
              </a:r>
              <a:endParaRPr lang="en-US" dirty="0"/>
            </a:p>
            <a:p>
              <a:r>
                <a:rPr lang="en-US" dirty="0"/>
                <a:t/>
              </a:r>
              <a:br>
                <a:rPr lang="en-US" dirty="0"/>
              </a:br>
              <a:endParaRPr lang="en-US" dirty="0"/>
            </a:p>
          </p:txBody>
        </p:sp>
      </p:grpSp>
      <p:graphicFrame>
        <p:nvGraphicFramePr>
          <p:cNvPr id="65" name="Chart 64"/>
          <p:cNvGraphicFramePr>
            <a:graphicFrameLocks/>
          </p:cNvGraphicFramePr>
          <p:nvPr>
            <p:extLst>
              <p:ext uri="{D42A27DB-BD31-4B8C-83A1-F6EECF244321}">
                <p14:modId xmlns:p14="http://schemas.microsoft.com/office/powerpoint/2010/main" val="1853135914"/>
              </p:ext>
            </p:extLst>
          </p:nvPr>
        </p:nvGraphicFramePr>
        <p:xfrm>
          <a:off x="10456202" y="10771215"/>
          <a:ext cx="4552113" cy="4373027"/>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67" name="Chart 66"/>
          <p:cNvGraphicFramePr>
            <a:graphicFrameLocks/>
          </p:cNvGraphicFramePr>
          <p:nvPr>
            <p:extLst>
              <p:ext uri="{D42A27DB-BD31-4B8C-83A1-F6EECF244321}">
                <p14:modId xmlns:p14="http://schemas.microsoft.com/office/powerpoint/2010/main" val="792759449"/>
              </p:ext>
            </p:extLst>
          </p:nvPr>
        </p:nvGraphicFramePr>
        <p:xfrm>
          <a:off x="15255606" y="10763432"/>
          <a:ext cx="4423500" cy="437302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69" name="Chart 68"/>
          <p:cNvGraphicFramePr>
            <a:graphicFrameLocks/>
          </p:cNvGraphicFramePr>
          <p:nvPr>
            <p:extLst>
              <p:ext uri="{D42A27DB-BD31-4B8C-83A1-F6EECF244321}">
                <p14:modId xmlns:p14="http://schemas.microsoft.com/office/powerpoint/2010/main" val="699974157"/>
              </p:ext>
            </p:extLst>
          </p:nvPr>
        </p:nvGraphicFramePr>
        <p:xfrm>
          <a:off x="19951058" y="10756119"/>
          <a:ext cx="4924812" cy="4349277"/>
        </p:xfrm>
        <a:graphic>
          <a:graphicData uri="http://schemas.openxmlformats.org/drawingml/2006/chart">
            <c:chart xmlns:c="http://schemas.openxmlformats.org/drawingml/2006/chart" xmlns:r="http://schemas.openxmlformats.org/officeDocument/2006/relationships" r:id="rId12"/>
          </a:graphicData>
        </a:graphic>
      </p:graphicFrame>
      <p:sp>
        <p:nvSpPr>
          <p:cNvPr id="45" name="Rounded Rectangle 44"/>
          <p:cNvSpPr/>
          <p:nvPr/>
        </p:nvSpPr>
        <p:spPr>
          <a:xfrm>
            <a:off x="10228558" y="4533514"/>
            <a:ext cx="5787640" cy="47628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rotWithShape="1">
          <a:blip r:embed="rId13">
            <a:extLst>
              <a:ext uri="{28A0092B-C50C-407E-A947-70E740481C1C}">
                <a14:useLocalDpi xmlns:a14="http://schemas.microsoft.com/office/drawing/2010/main" val="0"/>
              </a:ext>
            </a:extLst>
          </a:blip>
          <a:srcRect l="5029" t="1932" r="26652" b="21669"/>
          <a:stretch/>
        </p:blipFill>
        <p:spPr>
          <a:xfrm>
            <a:off x="11376706" y="6376836"/>
            <a:ext cx="3557678" cy="33978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Box 22"/>
          <p:cNvSpPr txBox="1"/>
          <p:nvPr/>
        </p:nvSpPr>
        <p:spPr>
          <a:xfrm>
            <a:off x="10570020" y="4918288"/>
            <a:ext cx="5247851" cy="1107996"/>
          </a:xfrm>
          <a:prstGeom prst="rect">
            <a:avLst/>
          </a:prstGeom>
          <a:noFill/>
        </p:spPr>
        <p:txBody>
          <a:bodyPr wrap="square" rtlCol="0">
            <a:spAutoFit/>
          </a:bodyPr>
          <a:lstStyle/>
          <a:p>
            <a:pPr lvl="0"/>
            <a:r>
              <a:rPr lang="en-US" sz="2200" dirty="0">
                <a:solidFill>
                  <a:prstClr val="black"/>
                </a:solidFill>
                <a:cs typeface="Century Gothic"/>
              </a:rPr>
              <a:t>I made an interface in Unity to generate </a:t>
            </a:r>
            <a:r>
              <a:rPr lang="en-US" sz="2200" dirty="0" smtClean="0">
                <a:solidFill>
                  <a:prstClr val="black"/>
                </a:solidFill>
                <a:cs typeface="Century Gothic"/>
              </a:rPr>
              <a:t>a random  </a:t>
            </a:r>
            <a:r>
              <a:rPr lang="en-US" sz="2200" dirty="0">
                <a:solidFill>
                  <a:prstClr val="black"/>
                </a:solidFill>
                <a:cs typeface="Century Gothic"/>
              </a:rPr>
              <a:t>grid with obstacles. </a:t>
            </a:r>
            <a:r>
              <a:rPr lang="en-US" sz="2200" dirty="0" smtClean="0">
                <a:solidFill>
                  <a:prstClr val="black"/>
                </a:solidFill>
                <a:cs typeface="Century Gothic"/>
              </a:rPr>
              <a:t>This allowed me to test </a:t>
            </a:r>
            <a:r>
              <a:rPr lang="en-US" sz="2200" dirty="0">
                <a:solidFill>
                  <a:prstClr val="black"/>
                </a:solidFill>
                <a:cs typeface="Century Gothic"/>
              </a:rPr>
              <a:t>each algorithm on the same </a:t>
            </a:r>
            <a:r>
              <a:rPr lang="en-US" sz="2200" dirty="0" smtClean="0">
                <a:solidFill>
                  <a:prstClr val="black"/>
                </a:solidFill>
                <a:cs typeface="Century Gothic"/>
              </a:rPr>
              <a:t>grid.</a:t>
            </a:r>
            <a:endParaRPr lang="en-US" sz="2648" dirty="0" smtClean="0">
              <a:solidFill>
                <a:prstClr val="black"/>
              </a:solidFill>
              <a:latin typeface="Century Gothic"/>
              <a:cs typeface="Century Gothic"/>
            </a:endParaRPr>
          </a:p>
        </p:txBody>
      </p:sp>
      <p:sp>
        <p:nvSpPr>
          <p:cNvPr id="39" name="TextBox 38"/>
          <p:cNvSpPr txBox="1"/>
          <p:nvPr/>
        </p:nvSpPr>
        <p:spPr>
          <a:xfrm>
            <a:off x="15130502" y="3630688"/>
            <a:ext cx="4512884" cy="584775"/>
          </a:xfrm>
          <a:prstGeom prst="rect">
            <a:avLst/>
          </a:prstGeom>
          <a:noFill/>
        </p:spPr>
        <p:txBody>
          <a:bodyPr wrap="square" rtlCol="0">
            <a:spAutoFit/>
          </a:bodyPr>
          <a:lstStyle/>
          <a:p>
            <a:pPr algn="ctr"/>
            <a:r>
              <a:rPr lang="en-US" sz="3200" b="1" dirty="0" smtClean="0"/>
              <a:t>Data And Analysis</a:t>
            </a:r>
            <a:endParaRPr lang="en-US" sz="3200" b="1" dirty="0"/>
          </a:p>
        </p:txBody>
      </p:sp>
      <p:grpSp>
        <p:nvGrpSpPr>
          <p:cNvPr id="46" name="Group 45"/>
          <p:cNvGrpSpPr/>
          <p:nvPr/>
        </p:nvGrpSpPr>
        <p:grpSpPr>
          <a:xfrm>
            <a:off x="16386904" y="4552908"/>
            <a:ext cx="8400524" cy="4485738"/>
            <a:chOff x="16485257" y="4638088"/>
            <a:chExt cx="8400524" cy="4130702"/>
          </a:xfrm>
        </p:grpSpPr>
        <p:sp>
          <p:nvSpPr>
            <p:cNvPr id="44" name="Rounded Rectangle 43"/>
            <p:cNvSpPr/>
            <p:nvPr/>
          </p:nvSpPr>
          <p:spPr>
            <a:xfrm>
              <a:off x="16485257" y="4638088"/>
              <a:ext cx="8235799" cy="4130702"/>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6" name="Group 15"/>
            <p:cNvGrpSpPr/>
            <p:nvPr/>
          </p:nvGrpSpPr>
          <p:grpSpPr>
            <a:xfrm>
              <a:off x="16854291" y="6087388"/>
              <a:ext cx="2506242" cy="2650099"/>
              <a:chOff x="9987753" y="3898229"/>
              <a:chExt cx="3357635" cy="3550361"/>
            </a:xfrm>
          </p:grpSpPr>
          <p:pic>
            <p:nvPicPr>
              <p:cNvPr id="42" name="Picture 41"/>
              <p:cNvPicPr>
                <a:picLocks noChangeAspect="1"/>
              </p:cNvPicPr>
              <p:nvPr/>
            </p:nvPicPr>
            <p:blipFill rotWithShape="1">
              <a:blip r:embed="rId14">
                <a:extLst>
                  <a:ext uri="{28A0092B-C50C-407E-A947-70E740481C1C}">
                    <a14:useLocalDpi xmlns:a14="http://schemas.microsoft.com/office/drawing/2010/main" val="0"/>
                  </a:ext>
                </a:extLst>
              </a:blip>
              <a:srcRect l="29316" t="21262" r="32878" b="27550"/>
              <a:stretch/>
            </p:blipFill>
            <p:spPr>
              <a:xfrm>
                <a:off x="9987753" y="3898229"/>
                <a:ext cx="2966256" cy="3001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10780692" y="6747628"/>
                <a:ext cx="2564696" cy="700962"/>
              </a:xfrm>
              <a:prstGeom prst="rect">
                <a:avLst/>
              </a:prstGeom>
              <a:noFill/>
            </p:spPr>
            <p:txBody>
              <a:bodyPr wrap="square" rtlCol="0">
                <a:spAutoFit/>
              </a:bodyPr>
              <a:lstStyle/>
              <a:p>
                <a:r>
                  <a:rPr lang="en-US" sz="2000" dirty="0" smtClean="0"/>
                  <a:t>U-Hole</a:t>
                </a:r>
                <a:r>
                  <a:rPr lang="en-US" sz="2800" dirty="0" smtClean="0"/>
                  <a:t> </a:t>
                </a:r>
                <a:endParaRPr lang="en-US" sz="2800" dirty="0"/>
              </a:p>
            </p:txBody>
          </p:sp>
        </p:grpSp>
        <p:grpSp>
          <p:nvGrpSpPr>
            <p:cNvPr id="18" name="Group 17"/>
            <p:cNvGrpSpPr/>
            <p:nvPr/>
          </p:nvGrpSpPr>
          <p:grpSpPr>
            <a:xfrm>
              <a:off x="22222092" y="6058226"/>
              <a:ext cx="2663689" cy="2478421"/>
              <a:chOff x="13126961" y="3904434"/>
              <a:chExt cx="3523694" cy="3340748"/>
            </a:xfrm>
          </p:grpSpPr>
          <p:pic>
            <p:nvPicPr>
              <p:cNvPr id="41" name="Picture 40"/>
              <p:cNvPicPr>
                <a:picLocks noChangeAspect="1"/>
              </p:cNvPicPr>
              <p:nvPr/>
            </p:nvPicPr>
            <p:blipFill rotWithShape="1">
              <a:blip r:embed="rId15">
                <a:extLst>
                  <a:ext uri="{28A0092B-C50C-407E-A947-70E740481C1C}">
                    <a14:useLocalDpi xmlns:a14="http://schemas.microsoft.com/office/drawing/2010/main" val="0"/>
                  </a:ext>
                </a:extLst>
              </a:blip>
              <a:srcRect l="24764" t="14357" r="28978" b="22824"/>
              <a:stretch/>
            </p:blipFill>
            <p:spPr>
              <a:xfrm>
                <a:off x="13126961" y="3904434"/>
                <a:ext cx="2935551" cy="29889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4" name="TextBox 53"/>
              <p:cNvSpPr txBox="1"/>
              <p:nvPr/>
            </p:nvSpPr>
            <p:spPr>
              <a:xfrm>
                <a:off x="14085960" y="6845072"/>
                <a:ext cx="2564695" cy="400110"/>
              </a:xfrm>
              <a:prstGeom prst="rect">
                <a:avLst/>
              </a:prstGeom>
              <a:noFill/>
            </p:spPr>
            <p:txBody>
              <a:bodyPr wrap="square" rtlCol="0">
                <a:spAutoFit/>
              </a:bodyPr>
              <a:lstStyle/>
              <a:p>
                <a:r>
                  <a:rPr lang="en-US" sz="2000" dirty="0" smtClean="0"/>
                  <a:t>Maze</a:t>
                </a:r>
                <a:endParaRPr lang="en-US" sz="2000" dirty="0"/>
              </a:p>
            </p:txBody>
          </p:sp>
        </p:grpSp>
        <p:grpSp>
          <p:nvGrpSpPr>
            <p:cNvPr id="21" name="Group 20"/>
            <p:cNvGrpSpPr/>
            <p:nvPr/>
          </p:nvGrpSpPr>
          <p:grpSpPr>
            <a:xfrm>
              <a:off x="19507754" y="6097560"/>
              <a:ext cx="2752082" cy="2620740"/>
              <a:chOff x="16203049" y="3907792"/>
              <a:chExt cx="3592968" cy="3478247"/>
            </a:xfrm>
          </p:grpSpPr>
          <p:pic>
            <p:nvPicPr>
              <p:cNvPr id="77" name="Picture 76"/>
              <p:cNvPicPr>
                <a:picLocks noChangeAspect="1"/>
              </p:cNvPicPr>
              <p:nvPr/>
            </p:nvPicPr>
            <p:blipFill rotWithShape="1">
              <a:blip r:embed="rId16">
                <a:extLst>
                  <a:ext uri="{28A0092B-C50C-407E-A947-70E740481C1C}">
                    <a14:useLocalDpi xmlns:a14="http://schemas.microsoft.com/office/drawing/2010/main" val="0"/>
                  </a:ext>
                </a:extLst>
              </a:blip>
              <a:srcRect l="28959" t="22446" r="33563" b="29132"/>
              <a:stretch/>
            </p:blipFill>
            <p:spPr>
              <a:xfrm>
                <a:off x="16203049" y="3907792"/>
                <a:ext cx="3061475" cy="2961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9" name="TextBox 58"/>
              <p:cNvSpPr txBox="1"/>
              <p:nvPr/>
            </p:nvSpPr>
            <p:spPr>
              <a:xfrm>
                <a:off x="17231320" y="6840108"/>
                <a:ext cx="2564697" cy="545931"/>
              </a:xfrm>
              <a:prstGeom prst="rect">
                <a:avLst/>
              </a:prstGeom>
              <a:noFill/>
            </p:spPr>
            <p:txBody>
              <a:bodyPr wrap="square" rtlCol="0">
                <a:spAutoFit/>
              </a:bodyPr>
              <a:lstStyle/>
              <a:p>
                <a:r>
                  <a:rPr lang="en-US" sz="2000" dirty="0" smtClean="0"/>
                  <a:t>Wall</a:t>
                </a:r>
                <a:endParaRPr lang="en-US" sz="2000" dirty="0"/>
              </a:p>
            </p:txBody>
          </p:sp>
        </p:grpSp>
        <p:sp>
          <p:nvSpPr>
            <p:cNvPr id="40" name="TextBox 39"/>
            <p:cNvSpPr txBox="1"/>
            <p:nvPr/>
          </p:nvSpPr>
          <p:spPr>
            <a:xfrm>
              <a:off x="17340103" y="4952934"/>
              <a:ext cx="6654135" cy="1046440"/>
            </a:xfrm>
            <a:prstGeom prst="rect">
              <a:avLst/>
            </a:prstGeom>
            <a:noFill/>
          </p:spPr>
          <p:txBody>
            <a:bodyPr wrap="square" rtlCol="0">
              <a:spAutoFit/>
            </a:bodyPr>
            <a:lstStyle/>
            <a:p>
              <a:pPr lvl="0"/>
              <a:r>
                <a:rPr lang="en-US" sz="2200" dirty="0">
                  <a:solidFill>
                    <a:prstClr val="black"/>
                  </a:solidFill>
                  <a:cs typeface="Century Gothic"/>
                </a:rPr>
                <a:t>I also tested the algorithms with custom-designed grids to further investigate how different algorithms behaved. </a:t>
              </a:r>
            </a:p>
            <a:p>
              <a:endParaRPr lang="en-US" dirty="0"/>
            </a:p>
          </p:txBody>
        </p:sp>
      </p:grpSp>
      <p:sp>
        <p:nvSpPr>
          <p:cNvPr id="61" name="TextBox 60"/>
          <p:cNvSpPr txBox="1"/>
          <p:nvPr/>
        </p:nvSpPr>
        <p:spPr>
          <a:xfrm>
            <a:off x="13450596" y="9977586"/>
            <a:ext cx="7552873" cy="584775"/>
          </a:xfrm>
          <a:prstGeom prst="rect">
            <a:avLst/>
          </a:prstGeom>
          <a:noFill/>
        </p:spPr>
        <p:txBody>
          <a:bodyPr wrap="square" rtlCol="0">
            <a:spAutoFit/>
          </a:bodyPr>
          <a:lstStyle/>
          <a:p>
            <a:pPr algn="ctr"/>
            <a:r>
              <a:rPr lang="en-US" sz="3200" b="1" dirty="0" smtClean="0"/>
              <a:t>Results for Randomly-Generated Obstacles</a:t>
            </a:r>
            <a:endParaRPr lang="en-US" sz="3200" b="1" dirty="0"/>
          </a:p>
        </p:txBody>
      </p:sp>
      <p:sp>
        <p:nvSpPr>
          <p:cNvPr id="63" name="TextBox 62"/>
          <p:cNvSpPr txBox="1"/>
          <p:nvPr/>
        </p:nvSpPr>
        <p:spPr>
          <a:xfrm>
            <a:off x="14626143" y="15749301"/>
            <a:ext cx="5180095" cy="584775"/>
          </a:xfrm>
          <a:prstGeom prst="rect">
            <a:avLst/>
          </a:prstGeom>
          <a:noFill/>
        </p:spPr>
        <p:txBody>
          <a:bodyPr wrap="square" rtlCol="0">
            <a:spAutoFit/>
          </a:bodyPr>
          <a:lstStyle/>
          <a:p>
            <a:pPr algn="ctr"/>
            <a:r>
              <a:rPr lang="en-US" sz="3200" b="1" dirty="0" smtClean="0"/>
              <a:t>Results for Custom Obstacles</a:t>
            </a:r>
            <a:endParaRPr lang="en-US" sz="3200" b="1" dirty="0"/>
          </a:p>
        </p:txBody>
      </p:sp>
      <p:graphicFrame>
        <p:nvGraphicFramePr>
          <p:cNvPr id="60" name="Table 59"/>
          <p:cNvGraphicFramePr>
            <a:graphicFrameLocks noGrp="1"/>
          </p:cNvGraphicFramePr>
          <p:nvPr>
            <p:extLst>
              <p:ext uri="{D42A27DB-BD31-4B8C-83A1-F6EECF244321}">
                <p14:modId xmlns:p14="http://schemas.microsoft.com/office/powerpoint/2010/main" val="1538314990"/>
              </p:ext>
            </p:extLst>
          </p:nvPr>
        </p:nvGraphicFramePr>
        <p:xfrm>
          <a:off x="10132695" y="16563702"/>
          <a:ext cx="6949440" cy="1960980"/>
        </p:xfrm>
        <a:graphic>
          <a:graphicData uri="http://schemas.openxmlformats.org/drawingml/2006/table">
            <a:tbl>
              <a:tblPr firstRow="1" bandRow="1">
                <a:tableStyleId>{5C22544A-7EE6-4342-B048-85BDC9FD1C3A}</a:tableStyleId>
              </a:tblPr>
              <a:tblGrid>
                <a:gridCol w="1192062"/>
                <a:gridCol w="1192062"/>
                <a:gridCol w="1822329"/>
                <a:gridCol w="1464277"/>
                <a:gridCol w="1278710"/>
              </a:tblGrid>
              <a:tr h="334670">
                <a:tc>
                  <a:txBody>
                    <a:bodyPr/>
                    <a:lstStyle/>
                    <a:p>
                      <a:r>
                        <a:rPr lang="en-US" sz="2000" dirty="0" smtClean="0"/>
                        <a:t>Name</a:t>
                      </a:r>
                      <a:endParaRPr lang="en-US" sz="2000" dirty="0"/>
                    </a:p>
                  </a:txBody>
                  <a:tcPr marL="29078" marR="29078" marT="14539" marB="14539"/>
                </a:tc>
                <a:tc>
                  <a:txBody>
                    <a:bodyPr/>
                    <a:lstStyle/>
                    <a:p>
                      <a:r>
                        <a:rPr lang="en-US" sz="2000" dirty="0" smtClean="0"/>
                        <a:t>Time</a:t>
                      </a:r>
                      <a:endParaRPr lang="en-US" sz="2000" dirty="0"/>
                    </a:p>
                  </a:txBody>
                  <a:tcPr marL="29078" marR="29078" marT="14539" marB="14539"/>
                </a:tc>
                <a:tc>
                  <a:txBody>
                    <a:bodyPr/>
                    <a:lstStyle/>
                    <a:p>
                      <a:r>
                        <a:rPr lang="en-US" sz="2000" dirty="0" smtClean="0"/>
                        <a:t>Total Explored</a:t>
                      </a:r>
                      <a:endParaRPr lang="en-US" sz="2000" dirty="0"/>
                    </a:p>
                  </a:txBody>
                  <a:tcPr marL="29078" marR="29078" marT="14539" marB="14539"/>
                </a:tc>
                <a:tc>
                  <a:txBody>
                    <a:bodyPr/>
                    <a:lstStyle/>
                    <a:p>
                      <a:r>
                        <a:rPr lang="en-US" sz="2000" dirty="0" smtClean="0"/>
                        <a:t>Path Found</a:t>
                      </a:r>
                      <a:endParaRPr lang="en-US" sz="2000" dirty="0"/>
                    </a:p>
                  </a:txBody>
                  <a:tcPr marL="29078" marR="29078" marT="14539" marB="14539"/>
                </a:tc>
                <a:tc>
                  <a:txBody>
                    <a:bodyPr/>
                    <a:lstStyle/>
                    <a:p>
                      <a:r>
                        <a:rPr lang="en-US" sz="2000" dirty="0" smtClean="0"/>
                        <a:t>Accurate?</a:t>
                      </a:r>
                      <a:endParaRPr lang="en-US" sz="2000" dirty="0"/>
                    </a:p>
                  </a:txBody>
                  <a:tcPr marL="29078" marR="29078" marT="14539" marB="14539"/>
                </a:tc>
              </a:tr>
              <a:tr h="334670">
                <a:tc>
                  <a:txBody>
                    <a:bodyPr/>
                    <a:lstStyle/>
                    <a:p>
                      <a:pPr algn="l" fontAlgn="b"/>
                      <a:r>
                        <a:rPr lang="en-US" sz="2000" b="0" i="0" u="none" strike="noStrike" dirty="0">
                          <a:solidFill>
                            <a:srgbClr val="000000"/>
                          </a:solidFill>
                          <a:effectLst/>
                          <a:latin typeface="Calibri" charset="0"/>
                        </a:rPr>
                        <a:t>Breadth-First</a:t>
                      </a:r>
                    </a:p>
                  </a:txBody>
                  <a:tcPr marL="12700" marR="12700" marT="12700" marB="0" anchor="b"/>
                </a:tc>
                <a:tc>
                  <a:txBody>
                    <a:bodyPr/>
                    <a:lstStyle/>
                    <a:p>
                      <a:pPr algn="l" fontAlgn="b"/>
                      <a:r>
                        <a:rPr lang="nb-NO" sz="2000" b="0" i="0" u="none" strike="noStrike" dirty="0">
                          <a:solidFill>
                            <a:srgbClr val="000000"/>
                          </a:solidFill>
                          <a:effectLst/>
                          <a:latin typeface="Calibri" charset="0"/>
                        </a:rPr>
                        <a:t>15.5</a:t>
                      </a:r>
                    </a:p>
                  </a:txBody>
                  <a:tcPr marL="12700" marR="12700" marT="12700" marB="0" anchor="b"/>
                </a:tc>
                <a:tc>
                  <a:txBody>
                    <a:bodyPr/>
                    <a:lstStyle/>
                    <a:p>
                      <a:pPr algn="l" fontAlgn="b"/>
                      <a:r>
                        <a:rPr lang="is-IS" sz="2000" b="0" i="0" u="none" strike="noStrike" dirty="0">
                          <a:solidFill>
                            <a:srgbClr val="000000"/>
                          </a:solidFill>
                          <a:effectLst/>
                          <a:latin typeface="Calibri" charset="0"/>
                        </a:rPr>
                        <a:t>605</a:t>
                      </a:r>
                    </a:p>
                  </a:txBody>
                  <a:tcPr marL="12700" marR="12700" marT="12700" marB="0" anchor="b"/>
                </a:tc>
                <a:tc>
                  <a:txBody>
                    <a:bodyPr/>
                    <a:lstStyle/>
                    <a:p>
                      <a:pPr algn="l" fontAlgn="b"/>
                      <a:r>
                        <a:rPr lang="is-IS" sz="2000" b="0" i="0" u="none" strike="noStrike" dirty="0">
                          <a:solidFill>
                            <a:srgbClr val="000000"/>
                          </a:solidFill>
                          <a:effectLst/>
                          <a:latin typeface="Calibri" charset="0"/>
                        </a:rPr>
                        <a:t>42</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34670">
                <a:tc>
                  <a:txBody>
                    <a:bodyPr/>
                    <a:lstStyle/>
                    <a:p>
                      <a:pPr algn="l" fontAlgn="b"/>
                      <a:r>
                        <a:rPr lang="en-US" sz="2000" b="0" i="0" u="none" strike="noStrike" dirty="0">
                          <a:solidFill>
                            <a:srgbClr val="000000"/>
                          </a:solidFill>
                          <a:effectLst/>
                          <a:latin typeface="Calibri" charset="0"/>
                        </a:rPr>
                        <a:t>Best-First</a:t>
                      </a:r>
                    </a:p>
                  </a:txBody>
                  <a:tcPr marL="12700" marR="12700" marT="12700" marB="0" anchor="b"/>
                </a:tc>
                <a:tc>
                  <a:txBody>
                    <a:bodyPr/>
                    <a:lstStyle/>
                    <a:p>
                      <a:pPr algn="l" fontAlgn="b"/>
                      <a:r>
                        <a:rPr lang="hr-HR" sz="2000" b="0" i="0" u="none" strike="noStrike">
                          <a:solidFill>
                            <a:srgbClr val="000000"/>
                          </a:solidFill>
                          <a:effectLst/>
                          <a:latin typeface="Calibri" charset="0"/>
                        </a:rPr>
                        <a:t>6.3</a:t>
                      </a:r>
                    </a:p>
                  </a:txBody>
                  <a:tcPr marL="12700" marR="12700" marT="12700" marB="0" anchor="b"/>
                </a:tc>
                <a:tc>
                  <a:txBody>
                    <a:bodyPr/>
                    <a:lstStyle/>
                    <a:p>
                      <a:pPr algn="l" fontAlgn="b"/>
                      <a:r>
                        <a:rPr lang="is-IS" sz="2000" b="0" i="0" u="none" strike="noStrike">
                          <a:solidFill>
                            <a:srgbClr val="000000"/>
                          </a:solidFill>
                          <a:effectLst/>
                          <a:latin typeface="Calibri" charset="0"/>
                        </a:rPr>
                        <a:t>239</a:t>
                      </a:r>
                    </a:p>
                  </a:txBody>
                  <a:tcPr marL="12700" marR="12700" marT="12700" marB="0" anchor="b"/>
                </a:tc>
                <a:tc>
                  <a:txBody>
                    <a:bodyPr/>
                    <a:lstStyle/>
                    <a:p>
                      <a:pPr algn="l" fontAlgn="b"/>
                      <a:r>
                        <a:rPr lang="is-IS" sz="2000" b="0" i="0" u="none" strike="noStrike">
                          <a:solidFill>
                            <a:srgbClr val="000000"/>
                          </a:solidFill>
                          <a:effectLst/>
                          <a:latin typeface="Calibri" charset="0"/>
                        </a:rPr>
                        <a:t>72</a:t>
                      </a:r>
                    </a:p>
                  </a:txBody>
                  <a:tcPr marL="12700" marR="12700" marT="12700" marB="0" anchor="b"/>
                </a:tc>
                <a:tc>
                  <a:txBody>
                    <a:bodyPr/>
                    <a:lstStyle/>
                    <a:p>
                      <a:pPr algn="l" fontAlgn="b"/>
                      <a:r>
                        <a:rPr lang="en-US" sz="2000" b="0" i="0" u="none" strike="noStrike" dirty="0">
                          <a:solidFill>
                            <a:srgbClr val="9C0006"/>
                          </a:solidFill>
                          <a:effectLst/>
                          <a:latin typeface="Calibri" charset="0"/>
                        </a:rPr>
                        <a:t>N</a:t>
                      </a:r>
                    </a:p>
                  </a:txBody>
                  <a:tcPr marL="12700" marR="12700" marT="12700" marB="0" anchor="b"/>
                </a:tc>
              </a:tr>
              <a:tr h="334670">
                <a:tc>
                  <a:txBody>
                    <a:bodyPr/>
                    <a:lstStyle/>
                    <a:p>
                      <a:pPr algn="l" fontAlgn="b"/>
                      <a:r>
                        <a:rPr lang="en-US" sz="2000" b="0" i="0" u="none" strike="noStrike">
                          <a:solidFill>
                            <a:srgbClr val="000000"/>
                          </a:solidFill>
                          <a:effectLst/>
                          <a:latin typeface="Calibri" charset="0"/>
                        </a:rPr>
                        <a:t>Dijkstra</a:t>
                      </a:r>
                    </a:p>
                  </a:txBody>
                  <a:tcPr marL="12700" marR="12700" marT="12700" marB="0" anchor="b"/>
                </a:tc>
                <a:tc>
                  <a:txBody>
                    <a:bodyPr/>
                    <a:lstStyle/>
                    <a:p>
                      <a:pPr algn="l" fontAlgn="b"/>
                      <a:r>
                        <a:rPr lang="hr-HR" sz="2000" b="0" i="0" u="none" strike="noStrike">
                          <a:solidFill>
                            <a:srgbClr val="000000"/>
                          </a:solidFill>
                          <a:effectLst/>
                          <a:latin typeface="Calibri" charset="0"/>
                        </a:rPr>
                        <a:t>16.4</a:t>
                      </a:r>
                    </a:p>
                  </a:txBody>
                  <a:tcPr marL="12700" marR="12700" marT="12700" marB="0" anchor="b"/>
                </a:tc>
                <a:tc>
                  <a:txBody>
                    <a:bodyPr/>
                    <a:lstStyle/>
                    <a:p>
                      <a:pPr algn="l" fontAlgn="b"/>
                      <a:r>
                        <a:rPr lang="is-IS" sz="2000" b="0" i="0" u="none" strike="noStrike">
                          <a:solidFill>
                            <a:srgbClr val="000000"/>
                          </a:solidFill>
                          <a:effectLst/>
                          <a:latin typeface="Calibri" charset="0"/>
                        </a:rPr>
                        <a:t>593</a:t>
                      </a:r>
                    </a:p>
                  </a:txBody>
                  <a:tcPr marL="12700" marR="12700" marT="12700" marB="0" anchor="b"/>
                </a:tc>
                <a:tc>
                  <a:txBody>
                    <a:bodyPr/>
                    <a:lstStyle/>
                    <a:p>
                      <a:pPr algn="l" fontAlgn="b"/>
                      <a:r>
                        <a:rPr lang="is-IS" sz="2000" b="0" i="0" u="none" strike="noStrike">
                          <a:solidFill>
                            <a:srgbClr val="000000"/>
                          </a:solidFill>
                          <a:effectLst/>
                          <a:latin typeface="Calibri" charset="0"/>
                        </a:rPr>
                        <a:t>42</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34670">
                <a:tc>
                  <a:txBody>
                    <a:bodyPr/>
                    <a:lstStyle/>
                    <a:p>
                      <a:pPr algn="l" fontAlgn="b"/>
                      <a:r>
                        <a:rPr lang="en-US" sz="2000" b="0" i="0" u="none" strike="noStrike">
                          <a:solidFill>
                            <a:srgbClr val="000000"/>
                          </a:solidFill>
                          <a:effectLst/>
                          <a:latin typeface="Calibri" charset="0"/>
                        </a:rPr>
                        <a:t>A*</a:t>
                      </a:r>
                    </a:p>
                  </a:txBody>
                  <a:tcPr marL="12700" marR="12700" marT="12700" marB="0" anchor="b"/>
                </a:tc>
                <a:tc>
                  <a:txBody>
                    <a:bodyPr/>
                    <a:lstStyle/>
                    <a:p>
                      <a:pPr algn="l" fontAlgn="b"/>
                      <a:r>
                        <a:rPr lang="nb-NO" sz="2000" b="0" i="0" u="none" strike="noStrike" dirty="0">
                          <a:solidFill>
                            <a:srgbClr val="000000"/>
                          </a:solidFill>
                          <a:effectLst/>
                          <a:latin typeface="Calibri" charset="0"/>
                        </a:rPr>
                        <a:t>11.3</a:t>
                      </a:r>
                    </a:p>
                  </a:txBody>
                  <a:tcPr marL="12700" marR="12700" marT="12700" marB="0" anchor="b"/>
                </a:tc>
                <a:tc>
                  <a:txBody>
                    <a:bodyPr/>
                    <a:lstStyle/>
                    <a:p>
                      <a:pPr algn="l" fontAlgn="b"/>
                      <a:r>
                        <a:rPr lang="is-IS" sz="2000" b="0" i="0" u="none" strike="noStrike" dirty="0">
                          <a:solidFill>
                            <a:srgbClr val="000000"/>
                          </a:solidFill>
                          <a:effectLst/>
                          <a:latin typeface="Calibri" charset="0"/>
                        </a:rPr>
                        <a:t>424</a:t>
                      </a:r>
                    </a:p>
                  </a:txBody>
                  <a:tcPr marL="12700" marR="12700" marT="12700" marB="0" anchor="b"/>
                </a:tc>
                <a:tc>
                  <a:txBody>
                    <a:bodyPr/>
                    <a:lstStyle/>
                    <a:p>
                      <a:pPr algn="l" fontAlgn="b"/>
                      <a:r>
                        <a:rPr lang="is-IS" sz="2000" b="0" i="0" u="none" strike="noStrike" dirty="0">
                          <a:solidFill>
                            <a:srgbClr val="000000"/>
                          </a:solidFill>
                          <a:effectLst/>
                          <a:latin typeface="Calibri" charset="0"/>
                        </a:rPr>
                        <a:t>42</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647050949"/>
              </p:ext>
            </p:extLst>
          </p:nvPr>
        </p:nvGraphicFramePr>
        <p:xfrm>
          <a:off x="17216192" y="16560799"/>
          <a:ext cx="7220355" cy="1977793"/>
        </p:xfrm>
        <a:graphic>
          <a:graphicData uri="http://schemas.openxmlformats.org/drawingml/2006/table">
            <a:tbl>
              <a:tblPr firstRow="1" bandRow="1">
                <a:tableStyleId>{5C22544A-7EE6-4342-B048-85BDC9FD1C3A}</a:tableStyleId>
              </a:tblPr>
              <a:tblGrid>
                <a:gridCol w="1238533"/>
                <a:gridCol w="1238533"/>
                <a:gridCol w="1893370"/>
                <a:gridCol w="1521360"/>
                <a:gridCol w="1328559"/>
              </a:tblGrid>
              <a:tr h="286485">
                <a:tc>
                  <a:txBody>
                    <a:bodyPr/>
                    <a:lstStyle/>
                    <a:p>
                      <a:r>
                        <a:rPr lang="en-US" sz="2000" dirty="0" smtClean="0"/>
                        <a:t>Name</a:t>
                      </a:r>
                      <a:endParaRPr lang="en-US" sz="2000" dirty="0"/>
                    </a:p>
                  </a:txBody>
                  <a:tcPr marL="29078" marR="29078" marT="14539" marB="14539"/>
                </a:tc>
                <a:tc>
                  <a:txBody>
                    <a:bodyPr/>
                    <a:lstStyle/>
                    <a:p>
                      <a:r>
                        <a:rPr lang="en-US" sz="2000" dirty="0" smtClean="0"/>
                        <a:t>Time</a:t>
                      </a:r>
                      <a:endParaRPr lang="en-US" sz="2000" dirty="0"/>
                    </a:p>
                  </a:txBody>
                  <a:tcPr marL="29078" marR="29078" marT="14539" marB="14539"/>
                </a:tc>
                <a:tc>
                  <a:txBody>
                    <a:bodyPr/>
                    <a:lstStyle/>
                    <a:p>
                      <a:r>
                        <a:rPr lang="en-US" sz="2000" dirty="0" smtClean="0"/>
                        <a:t>Total Explored</a:t>
                      </a:r>
                      <a:endParaRPr lang="en-US" sz="2000" dirty="0"/>
                    </a:p>
                  </a:txBody>
                  <a:tcPr marL="29078" marR="29078" marT="14539" marB="14539"/>
                </a:tc>
                <a:tc>
                  <a:txBody>
                    <a:bodyPr/>
                    <a:lstStyle/>
                    <a:p>
                      <a:r>
                        <a:rPr lang="en-US" sz="2000" dirty="0" smtClean="0"/>
                        <a:t>Path Found</a:t>
                      </a:r>
                      <a:endParaRPr lang="en-US" sz="2000" dirty="0"/>
                    </a:p>
                  </a:txBody>
                  <a:tcPr marL="29078" marR="29078" marT="14539" marB="14539"/>
                </a:tc>
                <a:tc>
                  <a:txBody>
                    <a:bodyPr/>
                    <a:lstStyle/>
                    <a:p>
                      <a:r>
                        <a:rPr lang="en-US" sz="2000" dirty="0" smtClean="0"/>
                        <a:t>Accurate?</a:t>
                      </a:r>
                      <a:endParaRPr lang="en-US" sz="2000" dirty="0"/>
                    </a:p>
                  </a:txBody>
                  <a:tcPr marL="29078" marR="29078" marT="14539" marB="14539"/>
                </a:tc>
              </a:tr>
              <a:tr h="384424">
                <a:tc>
                  <a:txBody>
                    <a:bodyPr/>
                    <a:lstStyle/>
                    <a:p>
                      <a:pPr algn="l" fontAlgn="b"/>
                      <a:r>
                        <a:rPr lang="en-US" sz="2000" b="0" i="0" u="none" strike="noStrike" dirty="0">
                          <a:solidFill>
                            <a:srgbClr val="000000"/>
                          </a:solidFill>
                          <a:effectLst/>
                          <a:latin typeface="Calibri" charset="0"/>
                        </a:rPr>
                        <a:t>Breadth-First</a:t>
                      </a:r>
                    </a:p>
                  </a:txBody>
                  <a:tcPr marL="12700" marR="12700" marT="12700" marB="0" anchor="b"/>
                </a:tc>
                <a:tc>
                  <a:txBody>
                    <a:bodyPr/>
                    <a:lstStyle/>
                    <a:p>
                      <a:pPr algn="l" fontAlgn="b"/>
                      <a:r>
                        <a:rPr lang="en-US" sz="2000" b="0" i="0" u="none" strike="noStrike" dirty="0">
                          <a:solidFill>
                            <a:srgbClr val="000000"/>
                          </a:solidFill>
                          <a:effectLst/>
                          <a:latin typeface="Calibri" charset="0"/>
                        </a:rPr>
                        <a:t>19</a:t>
                      </a:r>
                    </a:p>
                  </a:txBody>
                  <a:tcPr marL="12700" marR="12700" marT="12700" marB="0" anchor="b"/>
                </a:tc>
                <a:tc>
                  <a:txBody>
                    <a:bodyPr/>
                    <a:lstStyle/>
                    <a:p>
                      <a:pPr algn="l" fontAlgn="b"/>
                      <a:r>
                        <a:rPr lang="ru-RU" sz="2000" b="0" i="0" u="none" strike="noStrike" dirty="0">
                          <a:solidFill>
                            <a:srgbClr val="000000"/>
                          </a:solidFill>
                          <a:effectLst/>
                          <a:latin typeface="Calibri" charset="0"/>
                        </a:rPr>
                        <a:t>757</a:t>
                      </a:r>
                    </a:p>
                  </a:txBody>
                  <a:tcPr marL="12700" marR="12700" marT="12700" marB="0" anchor="b"/>
                </a:tc>
                <a:tc>
                  <a:txBody>
                    <a:bodyPr/>
                    <a:lstStyle/>
                    <a:p>
                      <a:pPr algn="l" fontAlgn="b"/>
                      <a:r>
                        <a:rPr lang="en-US" sz="2000" b="0" i="0" u="none" strike="noStrike" dirty="0">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84424">
                <a:tc>
                  <a:txBody>
                    <a:bodyPr/>
                    <a:lstStyle/>
                    <a:p>
                      <a:pPr algn="l" fontAlgn="b"/>
                      <a:r>
                        <a:rPr lang="en-US" sz="2000" b="0" i="0" u="none" strike="noStrike">
                          <a:solidFill>
                            <a:srgbClr val="000000"/>
                          </a:solidFill>
                          <a:effectLst/>
                          <a:latin typeface="Calibri" charset="0"/>
                        </a:rPr>
                        <a:t>Best-First</a:t>
                      </a:r>
                    </a:p>
                  </a:txBody>
                  <a:tcPr marL="12700" marR="12700" marT="12700" marB="0" anchor="b"/>
                </a:tc>
                <a:tc>
                  <a:txBody>
                    <a:bodyPr/>
                    <a:lstStyle/>
                    <a:p>
                      <a:pPr algn="l" fontAlgn="b"/>
                      <a:r>
                        <a:rPr lang="hr-HR" sz="2000" b="0" i="0" u="none" strike="noStrike">
                          <a:solidFill>
                            <a:srgbClr val="000000"/>
                          </a:solidFill>
                          <a:effectLst/>
                          <a:latin typeface="Calibri" charset="0"/>
                        </a:rPr>
                        <a:t>2.3</a:t>
                      </a:r>
                    </a:p>
                  </a:txBody>
                  <a:tcPr marL="12700" marR="12700" marT="12700" marB="0" anchor="b"/>
                </a:tc>
                <a:tc>
                  <a:txBody>
                    <a:bodyPr/>
                    <a:lstStyle/>
                    <a:p>
                      <a:pPr algn="l" fontAlgn="b"/>
                      <a:r>
                        <a:rPr lang="is-IS" sz="2000" b="0" i="0" u="none" strike="noStrike">
                          <a:solidFill>
                            <a:srgbClr val="000000"/>
                          </a:solidFill>
                          <a:effectLst/>
                          <a:latin typeface="Calibri" charset="0"/>
                        </a:rPr>
                        <a:t>112</a:t>
                      </a:r>
                    </a:p>
                  </a:txBody>
                  <a:tcPr marL="12700" marR="12700" marT="12700" marB="0" anchor="b"/>
                </a:tc>
                <a:tc>
                  <a:txBody>
                    <a:bodyPr/>
                    <a:lstStyle/>
                    <a:p>
                      <a:pPr algn="l" fontAlgn="b"/>
                      <a:r>
                        <a:rPr lang="en-US" sz="2000" b="0" i="0" u="none" strike="noStrike">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319691">
                <a:tc>
                  <a:txBody>
                    <a:bodyPr/>
                    <a:lstStyle/>
                    <a:p>
                      <a:pPr algn="l" fontAlgn="b"/>
                      <a:r>
                        <a:rPr lang="en-US" sz="2000" b="0" i="0" u="none" strike="noStrike">
                          <a:solidFill>
                            <a:srgbClr val="000000"/>
                          </a:solidFill>
                          <a:effectLst/>
                          <a:latin typeface="Calibri" charset="0"/>
                        </a:rPr>
                        <a:t>Dijkstra</a:t>
                      </a:r>
                    </a:p>
                  </a:txBody>
                  <a:tcPr marL="12700" marR="12700" marT="12700" marB="0" anchor="b"/>
                </a:tc>
                <a:tc>
                  <a:txBody>
                    <a:bodyPr/>
                    <a:lstStyle/>
                    <a:p>
                      <a:pPr algn="l" fontAlgn="b"/>
                      <a:r>
                        <a:rPr lang="hr-HR" sz="2000" b="0" i="0" u="none" strike="noStrike">
                          <a:solidFill>
                            <a:srgbClr val="000000"/>
                          </a:solidFill>
                          <a:effectLst/>
                          <a:latin typeface="Calibri" charset="0"/>
                        </a:rPr>
                        <a:t>24.4</a:t>
                      </a:r>
                    </a:p>
                  </a:txBody>
                  <a:tcPr marL="12700" marR="12700" marT="12700" marB="0" anchor="b"/>
                </a:tc>
                <a:tc>
                  <a:txBody>
                    <a:bodyPr/>
                    <a:lstStyle/>
                    <a:p>
                      <a:pPr algn="l" fontAlgn="b"/>
                      <a:r>
                        <a:rPr lang="is-IS" sz="2000" b="0" i="0" u="none" strike="noStrike" dirty="0">
                          <a:solidFill>
                            <a:srgbClr val="000000"/>
                          </a:solidFill>
                          <a:effectLst/>
                          <a:latin typeface="Calibri" charset="0"/>
                        </a:rPr>
                        <a:t>260</a:t>
                      </a:r>
                    </a:p>
                  </a:txBody>
                  <a:tcPr marL="12700" marR="12700" marT="12700" marB="0" anchor="b"/>
                </a:tc>
                <a:tc>
                  <a:txBody>
                    <a:bodyPr/>
                    <a:lstStyle/>
                    <a:p>
                      <a:pPr algn="l" fontAlgn="b"/>
                      <a:r>
                        <a:rPr lang="en-US" sz="2000" b="0" i="0" u="none" strike="noStrike">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r h="232833">
                <a:tc>
                  <a:txBody>
                    <a:bodyPr/>
                    <a:lstStyle/>
                    <a:p>
                      <a:pPr algn="l" fontAlgn="b"/>
                      <a:r>
                        <a:rPr lang="en-US" sz="2000" b="0" i="0" u="none" strike="noStrike">
                          <a:solidFill>
                            <a:srgbClr val="000000"/>
                          </a:solidFill>
                          <a:effectLst/>
                          <a:latin typeface="Calibri" charset="0"/>
                        </a:rPr>
                        <a:t>A*</a:t>
                      </a:r>
                    </a:p>
                  </a:txBody>
                  <a:tcPr marL="12700" marR="12700" marT="12700" marB="0" anchor="b"/>
                </a:tc>
                <a:tc>
                  <a:txBody>
                    <a:bodyPr/>
                    <a:lstStyle/>
                    <a:p>
                      <a:pPr algn="l" fontAlgn="b"/>
                      <a:r>
                        <a:rPr lang="nb-NO" sz="2000" b="0" i="0" u="none" strike="noStrike">
                          <a:solidFill>
                            <a:srgbClr val="000000"/>
                          </a:solidFill>
                          <a:effectLst/>
                          <a:latin typeface="Calibri" charset="0"/>
                        </a:rPr>
                        <a:t>31.3</a:t>
                      </a:r>
                    </a:p>
                  </a:txBody>
                  <a:tcPr marL="12700" marR="12700" marT="12700" marB="0" anchor="b"/>
                </a:tc>
                <a:tc>
                  <a:txBody>
                    <a:bodyPr/>
                    <a:lstStyle/>
                    <a:p>
                      <a:pPr algn="l" fontAlgn="b"/>
                      <a:r>
                        <a:rPr lang="ru-RU" sz="2000" b="0" i="0" u="none" strike="noStrike" dirty="0">
                          <a:solidFill>
                            <a:srgbClr val="000000"/>
                          </a:solidFill>
                          <a:effectLst/>
                          <a:latin typeface="Calibri" charset="0"/>
                        </a:rPr>
                        <a:t>581</a:t>
                      </a:r>
                    </a:p>
                  </a:txBody>
                  <a:tcPr marL="12700" marR="12700" marT="12700" marB="0" anchor="b"/>
                </a:tc>
                <a:tc>
                  <a:txBody>
                    <a:bodyPr/>
                    <a:lstStyle/>
                    <a:p>
                      <a:pPr algn="l" fontAlgn="b"/>
                      <a:r>
                        <a:rPr lang="en-US" sz="2000" b="0" i="0" u="none" strike="noStrike">
                          <a:solidFill>
                            <a:srgbClr val="000000"/>
                          </a:solidFill>
                          <a:effectLst/>
                          <a:latin typeface="Calibri" charset="0"/>
                        </a:rPr>
                        <a:t>70</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465458540"/>
              </p:ext>
            </p:extLst>
          </p:nvPr>
        </p:nvGraphicFramePr>
        <p:xfrm>
          <a:off x="13606014" y="19047074"/>
          <a:ext cx="7220355" cy="1977793"/>
        </p:xfrm>
        <a:graphic>
          <a:graphicData uri="http://schemas.openxmlformats.org/drawingml/2006/table">
            <a:tbl>
              <a:tblPr firstRow="1" bandRow="1">
                <a:tableStyleId>{5C22544A-7EE6-4342-B048-85BDC9FD1C3A}</a:tableStyleId>
              </a:tblPr>
              <a:tblGrid>
                <a:gridCol w="1238533"/>
                <a:gridCol w="1238533"/>
                <a:gridCol w="1893370"/>
                <a:gridCol w="1521360"/>
                <a:gridCol w="1328559"/>
              </a:tblGrid>
              <a:tr h="286485">
                <a:tc>
                  <a:txBody>
                    <a:bodyPr/>
                    <a:lstStyle/>
                    <a:p>
                      <a:r>
                        <a:rPr lang="en-US" sz="2000" dirty="0" smtClean="0"/>
                        <a:t>Name</a:t>
                      </a:r>
                      <a:endParaRPr lang="en-US" sz="2000" dirty="0"/>
                    </a:p>
                  </a:txBody>
                  <a:tcPr marL="29078" marR="29078" marT="14539" marB="14539"/>
                </a:tc>
                <a:tc>
                  <a:txBody>
                    <a:bodyPr/>
                    <a:lstStyle/>
                    <a:p>
                      <a:r>
                        <a:rPr lang="en-US" sz="2000" dirty="0" smtClean="0"/>
                        <a:t>Time</a:t>
                      </a:r>
                      <a:endParaRPr lang="en-US" sz="2000" dirty="0"/>
                    </a:p>
                  </a:txBody>
                  <a:tcPr marL="29078" marR="29078" marT="14539" marB="14539"/>
                </a:tc>
                <a:tc>
                  <a:txBody>
                    <a:bodyPr/>
                    <a:lstStyle/>
                    <a:p>
                      <a:r>
                        <a:rPr lang="en-US" sz="2000" dirty="0" smtClean="0"/>
                        <a:t>Total Explored</a:t>
                      </a:r>
                      <a:endParaRPr lang="en-US" sz="2000" dirty="0"/>
                    </a:p>
                  </a:txBody>
                  <a:tcPr marL="29078" marR="29078" marT="14539" marB="14539"/>
                </a:tc>
                <a:tc>
                  <a:txBody>
                    <a:bodyPr/>
                    <a:lstStyle/>
                    <a:p>
                      <a:r>
                        <a:rPr lang="en-US" sz="2000" dirty="0" smtClean="0"/>
                        <a:t>Path Found</a:t>
                      </a:r>
                      <a:endParaRPr lang="en-US" sz="2000" dirty="0"/>
                    </a:p>
                  </a:txBody>
                  <a:tcPr marL="29078" marR="29078" marT="14539" marB="14539"/>
                </a:tc>
                <a:tc>
                  <a:txBody>
                    <a:bodyPr/>
                    <a:lstStyle/>
                    <a:p>
                      <a:r>
                        <a:rPr lang="en-US" sz="2000" dirty="0" smtClean="0"/>
                        <a:t>Accurate?</a:t>
                      </a:r>
                      <a:endParaRPr lang="en-US" sz="2000" dirty="0"/>
                    </a:p>
                  </a:txBody>
                  <a:tcPr marL="29078" marR="29078" marT="14539" marB="14539"/>
                </a:tc>
              </a:tr>
              <a:tr h="384424">
                <a:tc>
                  <a:txBody>
                    <a:bodyPr/>
                    <a:lstStyle/>
                    <a:p>
                      <a:pPr algn="l" fontAlgn="b"/>
                      <a:r>
                        <a:rPr lang="en-US" sz="2000" b="0" i="0" u="none" strike="noStrike" dirty="0">
                          <a:solidFill>
                            <a:srgbClr val="000000"/>
                          </a:solidFill>
                          <a:effectLst/>
                          <a:latin typeface="Calibri" charset="0"/>
                        </a:rPr>
                        <a:t>Breadth-First</a:t>
                      </a:r>
                    </a:p>
                  </a:txBody>
                  <a:tcPr marL="12700" marR="12700" marT="12700" marB="0" anchor="b"/>
                </a:tc>
                <a:tc>
                  <a:txBody>
                    <a:bodyPr/>
                    <a:lstStyle/>
                    <a:p>
                      <a:pPr algn="l" fontAlgn="b"/>
                      <a:r>
                        <a:rPr lang="nb-NO" sz="2000" b="0" i="0" u="none" strike="noStrike">
                          <a:solidFill>
                            <a:srgbClr val="000000"/>
                          </a:solidFill>
                          <a:effectLst/>
                          <a:latin typeface="Calibri" charset="0"/>
                        </a:rPr>
                        <a:t>15.5</a:t>
                      </a:r>
                    </a:p>
                  </a:txBody>
                  <a:tcPr marL="12700" marR="12700" marT="12700" marB="0" anchor="b"/>
                </a:tc>
                <a:tc>
                  <a:txBody>
                    <a:bodyPr/>
                    <a:lstStyle/>
                    <a:p>
                      <a:pPr algn="l" fontAlgn="b"/>
                      <a:r>
                        <a:rPr lang="uk-UA" sz="2000" b="0" i="0" u="none" strike="noStrike">
                          <a:solidFill>
                            <a:srgbClr val="000000"/>
                          </a:solidFill>
                          <a:effectLst/>
                          <a:latin typeface="Calibri" charset="0"/>
                        </a:rPr>
                        <a:t>510</a:t>
                      </a:r>
                    </a:p>
                  </a:txBody>
                  <a:tcPr marL="12700" marR="12700" marT="12700" marB="0" anchor="b"/>
                </a:tc>
                <a:tc>
                  <a:txBody>
                    <a:bodyPr/>
                    <a:lstStyle/>
                    <a:p>
                      <a:pPr algn="l" fontAlgn="b"/>
                      <a:r>
                        <a:rPr lang="fi-FI" sz="2000" b="0" i="0" u="none" strike="noStrike">
                          <a:solidFill>
                            <a:srgbClr val="000000"/>
                          </a:solidFill>
                          <a:effectLst/>
                          <a:latin typeface="Calibri" charset="0"/>
                        </a:rPr>
                        <a:t>87</a:t>
                      </a:r>
                    </a:p>
                  </a:txBody>
                  <a:tcPr marL="12700" marR="12700" marT="12700" marB="0" anchor="b"/>
                </a:tc>
                <a:tc>
                  <a:txBody>
                    <a:bodyPr/>
                    <a:lstStyle/>
                    <a:p>
                      <a:pPr algn="l" fontAlgn="b"/>
                      <a:r>
                        <a:rPr lang="tr-TR" sz="2000" b="0" i="0" u="none" strike="noStrike">
                          <a:solidFill>
                            <a:srgbClr val="006100"/>
                          </a:solidFill>
                          <a:effectLst/>
                          <a:latin typeface="Calibri" charset="0"/>
                        </a:rPr>
                        <a:t>Y</a:t>
                      </a:r>
                    </a:p>
                  </a:txBody>
                  <a:tcPr marL="12700" marR="12700" marT="12700" marB="0" anchor="b"/>
                </a:tc>
              </a:tr>
              <a:tr h="384424">
                <a:tc>
                  <a:txBody>
                    <a:bodyPr/>
                    <a:lstStyle/>
                    <a:p>
                      <a:pPr algn="l" fontAlgn="b"/>
                      <a:r>
                        <a:rPr lang="en-US" sz="2000" b="0" i="0" u="none" strike="noStrike">
                          <a:solidFill>
                            <a:srgbClr val="000000"/>
                          </a:solidFill>
                          <a:effectLst/>
                          <a:latin typeface="Calibri" charset="0"/>
                        </a:rPr>
                        <a:t>Best-First</a:t>
                      </a:r>
                    </a:p>
                  </a:txBody>
                  <a:tcPr marL="12700" marR="12700" marT="12700" marB="0" anchor="b"/>
                </a:tc>
                <a:tc>
                  <a:txBody>
                    <a:bodyPr/>
                    <a:lstStyle/>
                    <a:p>
                      <a:pPr algn="l" fontAlgn="b"/>
                      <a:r>
                        <a:rPr lang="hr-HR" sz="2000" b="0" i="0" u="none" strike="noStrike">
                          <a:solidFill>
                            <a:srgbClr val="000000"/>
                          </a:solidFill>
                          <a:effectLst/>
                          <a:latin typeface="Calibri" charset="0"/>
                        </a:rPr>
                        <a:t>9.5</a:t>
                      </a:r>
                    </a:p>
                  </a:txBody>
                  <a:tcPr marL="12700" marR="12700" marT="12700" marB="0" anchor="b"/>
                </a:tc>
                <a:tc>
                  <a:txBody>
                    <a:bodyPr/>
                    <a:lstStyle/>
                    <a:p>
                      <a:pPr algn="l" fontAlgn="b"/>
                      <a:r>
                        <a:rPr lang="fi-FI" sz="2000" b="0" i="0" u="none" strike="noStrike">
                          <a:solidFill>
                            <a:srgbClr val="000000"/>
                          </a:solidFill>
                          <a:effectLst/>
                          <a:latin typeface="Calibri" charset="0"/>
                        </a:rPr>
                        <a:t>318</a:t>
                      </a:r>
                    </a:p>
                  </a:txBody>
                  <a:tcPr marL="12700" marR="12700" marT="12700" marB="0" anchor="b"/>
                </a:tc>
                <a:tc>
                  <a:txBody>
                    <a:bodyPr/>
                    <a:lstStyle/>
                    <a:p>
                      <a:pPr algn="l" fontAlgn="b"/>
                      <a:r>
                        <a:rPr lang="is-IS" sz="2000" b="0" i="0" u="none" strike="noStrike" dirty="0">
                          <a:solidFill>
                            <a:srgbClr val="000000"/>
                          </a:solidFill>
                          <a:effectLst/>
                          <a:latin typeface="Calibri" charset="0"/>
                        </a:rPr>
                        <a:t>107</a:t>
                      </a:r>
                    </a:p>
                  </a:txBody>
                  <a:tcPr marL="12700" marR="12700" marT="12700" marB="0" anchor="b"/>
                </a:tc>
                <a:tc>
                  <a:txBody>
                    <a:bodyPr/>
                    <a:lstStyle/>
                    <a:p>
                      <a:pPr algn="l" fontAlgn="b"/>
                      <a:r>
                        <a:rPr lang="en-US" sz="2000" b="0" i="0" u="none" strike="noStrike">
                          <a:solidFill>
                            <a:srgbClr val="9C0006"/>
                          </a:solidFill>
                          <a:effectLst/>
                          <a:latin typeface="Calibri" charset="0"/>
                        </a:rPr>
                        <a:t>N</a:t>
                      </a:r>
                    </a:p>
                  </a:txBody>
                  <a:tcPr marL="12700" marR="12700" marT="12700" marB="0" anchor="b"/>
                </a:tc>
              </a:tr>
              <a:tr h="319691">
                <a:tc>
                  <a:txBody>
                    <a:bodyPr/>
                    <a:lstStyle/>
                    <a:p>
                      <a:pPr algn="l" fontAlgn="b"/>
                      <a:r>
                        <a:rPr lang="en-US" sz="2000" b="0" i="0" u="none" strike="noStrike">
                          <a:solidFill>
                            <a:srgbClr val="000000"/>
                          </a:solidFill>
                          <a:effectLst/>
                          <a:latin typeface="Calibri" charset="0"/>
                        </a:rPr>
                        <a:t>Dijkstra</a:t>
                      </a:r>
                    </a:p>
                  </a:txBody>
                  <a:tcPr marL="12700" marR="12700" marT="12700" marB="0" anchor="b"/>
                </a:tc>
                <a:tc>
                  <a:txBody>
                    <a:bodyPr/>
                    <a:lstStyle/>
                    <a:p>
                      <a:pPr algn="l" fontAlgn="b"/>
                      <a:r>
                        <a:rPr lang="nb-NO" sz="2000" b="0" i="0" u="none" strike="noStrike">
                          <a:solidFill>
                            <a:srgbClr val="000000"/>
                          </a:solidFill>
                          <a:effectLst/>
                          <a:latin typeface="Calibri" charset="0"/>
                        </a:rPr>
                        <a:t>15.4</a:t>
                      </a:r>
                    </a:p>
                  </a:txBody>
                  <a:tcPr marL="12700" marR="12700" marT="12700" marB="0" anchor="b"/>
                </a:tc>
                <a:tc>
                  <a:txBody>
                    <a:bodyPr/>
                    <a:lstStyle/>
                    <a:p>
                      <a:pPr algn="l" fontAlgn="b"/>
                      <a:r>
                        <a:rPr lang="uk-UA" sz="2000" b="0" i="0" u="none" strike="noStrike">
                          <a:solidFill>
                            <a:srgbClr val="000000"/>
                          </a:solidFill>
                          <a:effectLst/>
                          <a:latin typeface="Calibri" charset="0"/>
                        </a:rPr>
                        <a:t>510</a:t>
                      </a:r>
                    </a:p>
                  </a:txBody>
                  <a:tcPr marL="12700" marR="12700" marT="12700" marB="0" anchor="b"/>
                </a:tc>
                <a:tc>
                  <a:txBody>
                    <a:bodyPr/>
                    <a:lstStyle/>
                    <a:p>
                      <a:pPr algn="l" fontAlgn="b"/>
                      <a:r>
                        <a:rPr lang="fi-FI" sz="2000" b="0" i="0" u="none" strike="noStrike">
                          <a:solidFill>
                            <a:srgbClr val="000000"/>
                          </a:solidFill>
                          <a:effectLst/>
                          <a:latin typeface="Calibri" charset="0"/>
                        </a:rPr>
                        <a:t>87</a:t>
                      </a:r>
                    </a:p>
                  </a:txBody>
                  <a:tcPr marL="12700" marR="12700" marT="12700" marB="0" anchor="b"/>
                </a:tc>
                <a:tc>
                  <a:txBody>
                    <a:bodyPr/>
                    <a:lstStyle/>
                    <a:p>
                      <a:pPr algn="l" fontAlgn="b"/>
                      <a:r>
                        <a:rPr lang="tr-TR" sz="2000" b="0" i="0" u="none" strike="noStrike">
                          <a:solidFill>
                            <a:srgbClr val="006100"/>
                          </a:solidFill>
                          <a:effectLst/>
                          <a:latin typeface="Calibri" charset="0"/>
                        </a:rPr>
                        <a:t>Y</a:t>
                      </a:r>
                    </a:p>
                  </a:txBody>
                  <a:tcPr marL="12700" marR="12700" marT="12700" marB="0" anchor="b"/>
                </a:tc>
              </a:tr>
              <a:tr h="232833">
                <a:tc>
                  <a:txBody>
                    <a:bodyPr/>
                    <a:lstStyle/>
                    <a:p>
                      <a:pPr algn="l" fontAlgn="b"/>
                      <a:r>
                        <a:rPr lang="en-US" sz="2000" b="0" i="0" u="none" strike="noStrike">
                          <a:solidFill>
                            <a:srgbClr val="000000"/>
                          </a:solidFill>
                          <a:effectLst/>
                          <a:latin typeface="Calibri" charset="0"/>
                        </a:rPr>
                        <a:t>A*</a:t>
                      </a:r>
                    </a:p>
                  </a:txBody>
                  <a:tcPr marL="12700" marR="12700" marT="12700" marB="0" anchor="b"/>
                </a:tc>
                <a:tc>
                  <a:txBody>
                    <a:bodyPr/>
                    <a:lstStyle/>
                    <a:p>
                      <a:pPr algn="l" fontAlgn="b"/>
                      <a:r>
                        <a:rPr lang="hr-HR" sz="2000" b="0" i="0" u="none" strike="noStrike">
                          <a:solidFill>
                            <a:srgbClr val="000000"/>
                          </a:solidFill>
                          <a:effectLst/>
                          <a:latin typeface="Calibri" charset="0"/>
                        </a:rPr>
                        <a:t>14.9</a:t>
                      </a:r>
                    </a:p>
                  </a:txBody>
                  <a:tcPr marL="12700" marR="12700" marT="12700" marB="0" anchor="b"/>
                </a:tc>
                <a:tc>
                  <a:txBody>
                    <a:bodyPr/>
                    <a:lstStyle/>
                    <a:p>
                      <a:pPr algn="l" fontAlgn="b"/>
                      <a:r>
                        <a:rPr lang="is-IS" sz="2000" b="0" i="0" u="none" strike="noStrike">
                          <a:solidFill>
                            <a:srgbClr val="000000"/>
                          </a:solidFill>
                          <a:effectLst/>
                          <a:latin typeface="Calibri" charset="0"/>
                        </a:rPr>
                        <a:t>500</a:t>
                      </a:r>
                    </a:p>
                  </a:txBody>
                  <a:tcPr marL="12700" marR="12700" marT="12700" marB="0" anchor="b"/>
                </a:tc>
                <a:tc>
                  <a:txBody>
                    <a:bodyPr/>
                    <a:lstStyle/>
                    <a:p>
                      <a:pPr algn="l" fontAlgn="b"/>
                      <a:r>
                        <a:rPr lang="fi-FI" sz="2000" b="0" i="0" u="none" strike="noStrike">
                          <a:solidFill>
                            <a:srgbClr val="000000"/>
                          </a:solidFill>
                          <a:effectLst/>
                          <a:latin typeface="Calibri" charset="0"/>
                        </a:rPr>
                        <a:t>87</a:t>
                      </a:r>
                    </a:p>
                  </a:txBody>
                  <a:tcPr marL="12700" marR="12700" marT="12700" marB="0" anchor="b"/>
                </a:tc>
                <a:tc>
                  <a:txBody>
                    <a:bodyPr/>
                    <a:lstStyle/>
                    <a:p>
                      <a:pPr algn="l" fontAlgn="b"/>
                      <a:r>
                        <a:rPr lang="tr-TR" sz="2000" b="0" i="0" u="none" strike="noStrike" dirty="0">
                          <a:solidFill>
                            <a:srgbClr val="006100"/>
                          </a:solidFill>
                          <a:effectLst/>
                          <a:latin typeface="Calibri" charset="0"/>
                        </a:rPr>
                        <a:t>Y</a:t>
                      </a:r>
                    </a:p>
                  </a:txBody>
                  <a:tcPr marL="12700" marR="12700" marT="12700" marB="0" anchor="b"/>
                </a:tc>
              </a:tr>
            </a:tbl>
          </a:graphicData>
        </a:graphic>
      </p:graphicFrame>
      <p:sp>
        <p:nvSpPr>
          <p:cNvPr id="64" name="TextBox 63"/>
          <p:cNvSpPr txBox="1"/>
          <p:nvPr/>
        </p:nvSpPr>
        <p:spPr>
          <a:xfrm>
            <a:off x="12579298" y="16141113"/>
            <a:ext cx="2865835" cy="369332"/>
          </a:xfrm>
          <a:prstGeom prst="rect">
            <a:avLst/>
          </a:prstGeom>
          <a:noFill/>
        </p:spPr>
        <p:txBody>
          <a:bodyPr wrap="square" rtlCol="0">
            <a:spAutoFit/>
          </a:bodyPr>
          <a:lstStyle/>
          <a:p>
            <a:r>
              <a:rPr lang="en-US" b="1" dirty="0" smtClean="0"/>
              <a:t>U-Hole Results</a:t>
            </a:r>
            <a:endParaRPr lang="en-US" b="1" dirty="0"/>
          </a:p>
        </p:txBody>
      </p:sp>
      <p:sp>
        <p:nvSpPr>
          <p:cNvPr id="76" name="TextBox 75"/>
          <p:cNvSpPr txBox="1"/>
          <p:nvPr/>
        </p:nvSpPr>
        <p:spPr>
          <a:xfrm>
            <a:off x="20156867" y="16109396"/>
            <a:ext cx="2865835" cy="369332"/>
          </a:xfrm>
          <a:prstGeom prst="rect">
            <a:avLst/>
          </a:prstGeom>
          <a:noFill/>
        </p:spPr>
        <p:txBody>
          <a:bodyPr wrap="square" rtlCol="0">
            <a:spAutoFit/>
          </a:bodyPr>
          <a:lstStyle/>
          <a:p>
            <a:r>
              <a:rPr lang="en-US" b="1" dirty="0" smtClean="0"/>
              <a:t>Wall Results</a:t>
            </a:r>
            <a:endParaRPr lang="en-US" b="1" dirty="0"/>
          </a:p>
        </p:txBody>
      </p:sp>
      <p:sp>
        <p:nvSpPr>
          <p:cNvPr id="80" name="TextBox 79"/>
          <p:cNvSpPr txBox="1"/>
          <p:nvPr/>
        </p:nvSpPr>
        <p:spPr>
          <a:xfrm>
            <a:off x="16529872" y="18677742"/>
            <a:ext cx="2865835" cy="369332"/>
          </a:xfrm>
          <a:prstGeom prst="rect">
            <a:avLst/>
          </a:prstGeom>
          <a:noFill/>
        </p:spPr>
        <p:txBody>
          <a:bodyPr wrap="square" rtlCol="0">
            <a:spAutoFit/>
          </a:bodyPr>
          <a:lstStyle/>
          <a:p>
            <a:r>
              <a:rPr lang="en-US" b="1" dirty="0" smtClean="0"/>
              <a:t>Maze Results</a:t>
            </a:r>
            <a:endParaRPr lang="en-US" b="1" dirty="0"/>
          </a:p>
        </p:txBody>
      </p:sp>
      <p:grpSp>
        <p:nvGrpSpPr>
          <p:cNvPr id="8" name="Group 7"/>
          <p:cNvGrpSpPr/>
          <p:nvPr/>
        </p:nvGrpSpPr>
        <p:grpSpPr>
          <a:xfrm>
            <a:off x="25366158" y="9634612"/>
            <a:ext cx="7127882" cy="7187388"/>
            <a:chOff x="25639946" y="13612905"/>
            <a:chExt cx="6867919" cy="8695739"/>
          </a:xfrm>
        </p:grpSpPr>
        <p:sp>
          <p:nvSpPr>
            <p:cNvPr id="11" name="Rounded Rectangle 10"/>
            <p:cNvSpPr/>
            <p:nvPr/>
          </p:nvSpPr>
          <p:spPr>
            <a:xfrm>
              <a:off x="25639946" y="13612905"/>
              <a:ext cx="6867919" cy="6998903"/>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5778466" y="13855918"/>
              <a:ext cx="6530457" cy="8452726"/>
            </a:xfrm>
            <a:prstGeom prst="rect">
              <a:avLst/>
            </a:prstGeom>
            <a:noFill/>
          </p:spPr>
          <p:txBody>
            <a:bodyPr wrap="square" rtlCol="0">
              <a:spAutoFit/>
            </a:bodyPr>
            <a:lstStyle/>
            <a:p>
              <a:pPr algn="ctr"/>
              <a:r>
                <a:rPr lang="en-US" sz="3200" b="1" dirty="0" smtClean="0"/>
                <a:t>Results</a:t>
              </a:r>
              <a:endParaRPr lang="en-US" sz="3200" b="1" dirty="0" smtClean="0"/>
            </a:p>
            <a:p>
              <a:pPr marL="342900" indent="-342900">
                <a:buFont typeface="Arial" charset="0"/>
                <a:buChar char="•"/>
              </a:pPr>
              <a:r>
                <a:rPr lang="en-US" sz="2400" dirty="0" smtClean="0"/>
                <a:t>Best </a:t>
              </a:r>
              <a:r>
                <a:rPr lang="en-US" sz="2400" dirty="0"/>
                <a:t>First Search was always the fastest, while it was the least accurate of </a:t>
              </a:r>
              <a:r>
                <a:rPr lang="en-US" sz="2400" dirty="0" smtClean="0"/>
                <a:t>any. It </a:t>
              </a:r>
              <a:r>
                <a:rPr lang="en-US" sz="2400" dirty="0"/>
                <a:t>was only accurate one time in the randomized grids and once in the custom experiments, too. </a:t>
              </a:r>
              <a:endParaRPr lang="en-US" sz="2400" dirty="0" smtClean="0"/>
            </a:p>
            <a:p>
              <a:pPr marL="342900" indent="-342900">
                <a:buFont typeface="Arial" charset="0"/>
                <a:buChar char="•"/>
              </a:pPr>
              <a:r>
                <a:rPr lang="en-US" sz="2400" dirty="0" smtClean="0"/>
                <a:t>A</a:t>
              </a:r>
              <a:r>
                <a:rPr lang="en-US" sz="2400" dirty="0"/>
                <a:t>* was almost as fast, but it was more accurate. </a:t>
              </a:r>
              <a:endParaRPr lang="en-US" sz="2400" dirty="0" smtClean="0"/>
            </a:p>
            <a:p>
              <a:pPr marL="342900" indent="-342900">
                <a:buFont typeface="Arial" charset="0"/>
                <a:buChar char="•"/>
              </a:pPr>
              <a:r>
                <a:rPr lang="en-US" sz="2400" dirty="0" smtClean="0"/>
                <a:t>Dijkstra </a:t>
              </a:r>
              <a:r>
                <a:rPr lang="en-US" sz="2400" dirty="0"/>
                <a:t>was the slowest but it was the only one which was accurate every single time. </a:t>
              </a:r>
              <a:endParaRPr lang="en-US" sz="2400" dirty="0" smtClean="0"/>
            </a:p>
            <a:p>
              <a:pPr marL="342900" indent="-342900">
                <a:buFont typeface="Arial" charset="0"/>
                <a:buChar char="•"/>
              </a:pPr>
              <a:r>
                <a:rPr lang="en-US" sz="2400" dirty="0" smtClean="0"/>
                <a:t>Breadth-First </a:t>
              </a:r>
              <a:r>
                <a:rPr lang="en-US" sz="2400" dirty="0"/>
                <a:t>Search was mostly accurate, and it was almost as slow as Dijkstra. </a:t>
              </a:r>
              <a:endParaRPr lang="en-US" sz="2400" dirty="0" smtClean="0"/>
            </a:p>
            <a:p>
              <a:pPr marL="342900" indent="-342900">
                <a:buFont typeface="Arial" charset="0"/>
                <a:buChar char="•"/>
              </a:pPr>
              <a:r>
                <a:rPr lang="en-US" sz="2400" dirty="0" smtClean="0"/>
                <a:t>The amount </a:t>
              </a:r>
              <a:r>
                <a:rPr lang="en-US" sz="2400" dirty="0"/>
                <a:t>of obstacles in the grid didn’t seem to have much of an effect </a:t>
              </a:r>
              <a:r>
                <a:rPr lang="en-US" sz="2400" dirty="0" smtClean="0"/>
                <a:t>on the relative performance of the algorithms. The </a:t>
              </a:r>
              <a:r>
                <a:rPr lang="en-US" sz="2400" dirty="0"/>
                <a:t> size of the grid had more of an effect. </a:t>
              </a:r>
            </a:p>
            <a:p>
              <a:r>
                <a:rPr lang="en-US" sz="3200" dirty="0"/>
                <a:t/>
              </a:r>
              <a:br>
                <a:rPr lang="en-US" sz="3200" dirty="0"/>
              </a:br>
              <a:endParaRPr lang="en-US" sz="3200" dirty="0"/>
            </a:p>
            <a:p>
              <a:endParaRPr lang="en-US" sz="2000" dirty="0" smtClean="0"/>
            </a:p>
            <a:p>
              <a:r>
                <a:rPr lang="en-US" sz="2000" dirty="0"/>
                <a:t>	</a:t>
              </a:r>
              <a:endParaRPr lang="en-US" sz="2200" dirty="0"/>
            </a:p>
          </p:txBody>
        </p:sp>
      </p:grpSp>
      <p:grpSp>
        <p:nvGrpSpPr>
          <p:cNvPr id="22" name="Group 21"/>
          <p:cNvGrpSpPr/>
          <p:nvPr/>
        </p:nvGrpSpPr>
        <p:grpSpPr>
          <a:xfrm>
            <a:off x="25366158" y="15770852"/>
            <a:ext cx="7127882" cy="3431920"/>
            <a:chOff x="25665672" y="16845592"/>
            <a:chExt cx="6855418" cy="5367630"/>
          </a:xfrm>
        </p:grpSpPr>
        <p:sp>
          <p:nvSpPr>
            <p:cNvPr id="53" name="Rounded Rectangle 52"/>
            <p:cNvSpPr/>
            <p:nvPr/>
          </p:nvSpPr>
          <p:spPr>
            <a:xfrm>
              <a:off x="25665672" y="16845592"/>
              <a:ext cx="6852415" cy="4728978"/>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25844534" y="17069539"/>
              <a:ext cx="6676556" cy="5143683"/>
            </a:xfrm>
            <a:prstGeom prst="rect">
              <a:avLst/>
            </a:prstGeom>
            <a:noFill/>
          </p:spPr>
          <p:txBody>
            <a:bodyPr wrap="square" rtlCol="0">
              <a:spAutoFit/>
            </a:bodyPr>
            <a:lstStyle/>
            <a:p>
              <a:pPr algn="ctr"/>
              <a:r>
                <a:rPr lang="en-US" sz="3200" b="1" dirty="0" smtClean="0"/>
                <a:t>Conclusion</a:t>
              </a:r>
              <a:endParaRPr lang="en-US" sz="3200" b="1" dirty="0"/>
            </a:p>
            <a:p>
              <a:r>
                <a:rPr lang="en-US" sz="2400" dirty="0" smtClean="0"/>
                <a:t>The </a:t>
              </a:r>
              <a:r>
                <a:rPr lang="en-US" sz="2400" dirty="0"/>
                <a:t>best algorithm depends on what you care about. If you </a:t>
              </a:r>
              <a:r>
                <a:rPr lang="en-US" sz="2400" dirty="0" smtClean="0"/>
                <a:t>care about speed, </a:t>
              </a:r>
              <a:r>
                <a:rPr lang="en-US" sz="2400" dirty="0"/>
                <a:t>then Best-First Search is your best option. If you care about accuracy and not speed, Dijkstra is your best option. </a:t>
              </a:r>
              <a:r>
                <a:rPr lang="en-US" sz="2400" dirty="0" smtClean="0"/>
                <a:t> On custom mazes, the best performing algorithm will depend on the nature of the obstacles.</a:t>
              </a:r>
              <a:r>
                <a:rPr lang="en-US" dirty="0"/>
                <a:t/>
              </a:r>
              <a:br>
                <a:rPr lang="en-US" dirty="0"/>
              </a:br>
              <a:endParaRPr lang="en-US" dirty="0"/>
            </a:p>
          </p:txBody>
        </p:sp>
      </p:grpSp>
      <p:sp>
        <p:nvSpPr>
          <p:cNvPr id="87" name="TextBox 86"/>
          <p:cNvSpPr txBox="1"/>
          <p:nvPr/>
        </p:nvSpPr>
        <p:spPr>
          <a:xfrm>
            <a:off x="399972" y="1538757"/>
            <a:ext cx="32089982" cy="1015663"/>
          </a:xfrm>
          <a:prstGeom prst="rect">
            <a:avLst/>
          </a:prstGeom>
          <a:noFill/>
        </p:spPr>
        <p:txBody>
          <a:bodyPr wrap="square" rtlCol="0">
            <a:spAutoFit/>
          </a:bodyPr>
          <a:lstStyle/>
          <a:p>
            <a:pPr algn="ctr"/>
            <a:r>
              <a:rPr lang="en-US" sz="6000" dirty="0" smtClean="0"/>
              <a:t>Ethan Suresh , </a:t>
            </a:r>
            <a:r>
              <a:rPr lang="en-US" sz="6000" smtClean="0"/>
              <a:t>7</a:t>
            </a:r>
            <a:r>
              <a:rPr lang="en-US" sz="6000" baseline="30000" smtClean="0"/>
              <a:t>th</a:t>
            </a:r>
            <a:r>
              <a:rPr lang="en-US" sz="6000" smtClean="0"/>
              <a:t> Grade, Churchill </a:t>
            </a:r>
            <a:r>
              <a:rPr lang="en-US" sz="6000" dirty="0" smtClean="0"/>
              <a:t>Jr. High</a:t>
            </a:r>
            <a:endParaRPr lang="en-US" sz="6000" dirty="0"/>
          </a:p>
        </p:txBody>
      </p:sp>
      <p:grpSp>
        <p:nvGrpSpPr>
          <p:cNvPr id="43" name="Group 42"/>
          <p:cNvGrpSpPr/>
          <p:nvPr/>
        </p:nvGrpSpPr>
        <p:grpSpPr>
          <a:xfrm>
            <a:off x="276277" y="7982149"/>
            <a:ext cx="9657784" cy="11520801"/>
            <a:chOff x="321758" y="10316981"/>
            <a:chExt cx="9380938" cy="11520801"/>
          </a:xfrm>
        </p:grpSpPr>
        <p:grpSp>
          <p:nvGrpSpPr>
            <p:cNvPr id="71" name="Group 70"/>
            <p:cNvGrpSpPr/>
            <p:nvPr/>
          </p:nvGrpSpPr>
          <p:grpSpPr>
            <a:xfrm>
              <a:off x="321758" y="10316981"/>
              <a:ext cx="9380938" cy="11427530"/>
              <a:chOff x="-264633" y="3305120"/>
              <a:chExt cx="8566765" cy="14324688"/>
            </a:xfrm>
          </p:grpSpPr>
          <p:sp>
            <p:nvSpPr>
              <p:cNvPr id="78" name="Rounded Rectangle 77"/>
              <p:cNvSpPr/>
              <p:nvPr/>
            </p:nvSpPr>
            <p:spPr>
              <a:xfrm>
                <a:off x="-264633" y="11694466"/>
                <a:ext cx="8042562" cy="5935342"/>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33" name="TextBox 32"/>
            <p:cNvSpPr txBox="1"/>
            <p:nvPr/>
          </p:nvSpPr>
          <p:spPr>
            <a:xfrm>
              <a:off x="976440" y="17190356"/>
              <a:ext cx="7426527" cy="4647426"/>
            </a:xfrm>
            <a:prstGeom prst="rect">
              <a:avLst/>
            </a:prstGeom>
            <a:noFill/>
          </p:spPr>
          <p:txBody>
            <a:bodyPr wrap="square" rtlCol="0">
              <a:spAutoFit/>
            </a:bodyPr>
            <a:lstStyle/>
            <a:p>
              <a:pPr algn="ctr"/>
              <a:r>
                <a:rPr lang="en-US" sz="3200" b="1" dirty="0" smtClean="0"/>
                <a:t>The Algorithms </a:t>
              </a:r>
            </a:p>
            <a:p>
              <a:endParaRPr lang="en-US" sz="2400" dirty="0" smtClean="0"/>
            </a:p>
            <a:p>
              <a:r>
                <a:rPr lang="en-US" sz="2400" dirty="0" smtClean="0"/>
                <a:t>All the algorithms explore from the start using different strategies:</a:t>
              </a:r>
            </a:p>
            <a:p>
              <a:pPr algn="ctr"/>
              <a:endParaRPr lang="en-US" sz="2400" dirty="0" smtClean="0"/>
            </a:p>
            <a:p>
              <a:pPr marL="457200" indent="-457200">
                <a:buFont typeface="Arial" charset="0"/>
                <a:buChar char="•"/>
              </a:pPr>
              <a:r>
                <a:rPr lang="en-US" sz="2400" b="1" dirty="0" smtClean="0"/>
                <a:t>Breadth-First: </a:t>
              </a:r>
              <a:r>
                <a:rPr lang="en-US" sz="2400" dirty="0" smtClean="0"/>
                <a:t>explores all possibilities one by one. </a:t>
              </a:r>
              <a:endParaRPr lang="en-US" sz="2400" b="1" dirty="0" smtClean="0"/>
            </a:p>
            <a:p>
              <a:pPr marL="457200" indent="-457200">
                <a:buFont typeface="Arial" charset="0"/>
                <a:buChar char="•"/>
              </a:pPr>
              <a:r>
                <a:rPr lang="en-US" sz="2400" b="1" dirty="0" smtClean="0"/>
                <a:t>Best-First: </a:t>
              </a:r>
              <a:r>
                <a:rPr lang="en-US" sz="2400" dirty="0" smtClean="0"/>
                <a:t>tries </a:t>
              </a:r>
              <a:r>
                <a:rPr lang="en-US" sz="2400" dirty="0"/>
                <a:t>to go straight to the </a:t>
              </a:r>
              <a:r>
                <a:rPr lang="en-US" sz="2400" dirty="0" smtClean="0"/>
                <a:t>destination using an estimate. </a:t>
              </a:r>
            </a:p>
            <a:p>
              <a:pPr marL="457200" indent="-457200">
                <a:buFont typeface="Arial" charset="0"/>
                <a:buChar char="•"/>
              </a:pPr>
              <a:r>
                <a:rPr lang="en-US" sz="2400" b="1" dirty="0" smtClean="0"/>
                <a:t>Dijkstra: </a:t>
              </a:r>
              <a:r>
                <a:rPr lang="en-US" sz="2400" dirty="0"/>
                <a:t>A</a:t>
              </a:r>
              <a:r>
                <a:rPr lang="en-US" sz="2400" dirty="0" smtClean="0"/>
                <a:t> priority-based algorithm like Breadth-First but always correct. </a:t>
              </a:r>
            </a:p>
            <a:p>
              <a:pPr marL="457200" indent="-457200">
                <a:buFont typeface="Arial" charset="0"/>
                <a:buChar char="•"/>
              </a:pPr>
              <a:r>
                <a:rPr lang="en-US" sz="2400" b="1" dirty="0" smtClean="0"/>
                <a:t>A*: </a:t>
              </a:r>
              <a:r>
                <a:rPr lang="en-US" sz="2400" dirty="0" smtClean="0"/>
                <a:t>a combinatio</a:t>
              </a:r>
              <a:r>
                <a:rPr lang="en-US" sz="2400" dirty="0"/>
                <a:t>n</a:t>
              </a:r>
              <a:r>
                <a:rPr lang="en-US" sz="2400" dirty="0" smtClean="0"/>
                <a:t> of Dijkstra and Best-First</a:t>
              </a:r>
              <a:endParaRPr lang="en-US" sz="2400" dirty="0"/>
            </a:p>
            <a:p>
              <a:pPr marL="457200" indent="-457200">
                <a:buFont typeface="Arial" charset="0"/>
                <a:buChar char="•"/>
              </a:pPr>
              <a:endParaRPr lang="en-US" sz="2400" b="1" dirty="0" smtClean="0"/>
            </a:p>
          </p:txBody>
        </p:sp>
      </p:grpSp>
      <p:cxnSp>
        <p:nvCxnSpPr>
          <p:cNvPr id="49" name="Straight Arrow Connector 48"/>
          <p:cNvCxnSpPr/>
          <p:nvPr/>
        </p:nvCxnSpPr>
        <p:spPr>
          <a:xfrm flipH="1">
            <a:off x="12579298" y="6685613"/>
            <a:ext cx="199817" cy="39212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520413" y="6386410"/>
            <a:ext cx="634006" cy="369332"/>
          </a:xfrm>
          <a:prstGeom prst="rect">
            <a:avLst/>
          </a:prstGeom>
          <a:noFill/>
        </p:spPr>
        <p:txBody>
          <a:bodyPr wrap="square" rtlCol="0">
            <a:spAutoFit/>
          </a:bodyPr>
          <a:lstStyle/>
          <a:p>
            <a:r>
              <a:rPr lang="en-US" dirty="0" smtClean="0">
                <a:solidFill>
                  <a:srgbClr val="FFFF00"/>
                </a:solidFill>
              </a:rPr>
              <a:t>Start</a:t>
            </a:r>
            <a:endParaRPr lang="en-US" dirty="0">
              <a:solidFill>
                <a:srgbClr val="FFFF00"/>
              </a:solidFill>
            </a:endParaRPr>
          </a:p>
        </p:txBody>
      </p:sp>
      <p:cxnSp>
        <p:nvCxnSpPr>
          <p:cNvPr id="83" name="Straight Arrow Connector 82"/>
          <p:cNvCxnSpPr/>
          <p:nvPr/>
        </p:nvCxnSpPr>
        <p:spPr>
          <a:xfrm flipH="1">
            <a:off x="14199998" y="7848854"/>
            <a:ext cx="539310" cy="10653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4669047" y="7638887"/>
            <a:ext cx="634006" cy="369332"/>
          </a:xfrm>
          <a:prstGeom prst="rect">
            <a:avLst/>
          </a:prstGeom>
          <a:noFill/>
        </p:spPr>
        <p:txBody>
          <a:bodyPr wrap="square" rtlCol="0">
            <a:spAutoFit/>
          </a:bodyPr>
          <a:lstStyle/>
          <a:p>
            <a:r>
              <a:rPr lang="en-US" dirty="0" smtClean="0">
                <a:solidFill>
                  <a:srgbClr val="FFFF00"/>
                </a:solidFill>
              </a:rPr>
              <a:t>End</a:t>
            </a:r>
            <a:endParaRPr lang="en-US" dirty="0">
              <a:solidFill>
                <a:srgbClr val="FFFF00"/>
              </a:solidFill>
            </a:endParaRPr>
          </a:p>
        </p:txBody>
      </p:sp>
      <p:cxnSp>
        <p:nvCxnSpPr>
          <p:cNvPr id="86" name="Straight Arrow Connector 85"/>
          <p:cNvCxnSpPr/>
          <p:nvPr/>
        </p:nvCxnSpPr>
        <p:spPr>
          <a:xfrm flipV="1">
            <a:off x="13154419" y="8297462"/>
            <a:ext cx="141856" cy="54587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2872685" y="8796070"/>
            <a:ext cx="634006" cy="369332"/>
          </a:xfrm>
          <a:prstGeom prst="rect">
            <a:avLst/>
          </a:prstGeom>
          <a:noFill/>
        </p:spPr>
        <p:txBody>
          <a:bodyPr wrap="square" rtlCol="0">
            <a:spAutoFit/>
          </a:bodyPr>
          <a:lstStyle/>
          <a:p>
            <a:r>
              <a:rPr lang="en-US" dirty="0" smtClean="0">
                <a:solidFill>
                  <a:srgbClr val="FFFF00"/>
                </a:solidFill>
              </a:rPr>
              <a:t>Path</a:t>
            </a:r>
            <a:endParaRPr lang="en-US" dirty="0">
              <a:solidFill>
                <a:srgbClr val="FFFF00"/>
              </a:solidFill>
            </a:endParaRPr>
          </a:p>
        </p:txBody>
      </p:sp>
      <p:sp>
        <p:nvSpPr>
          <p:cNvPr id="92" name="TextBox 91"/>
          <p:cNvSpPr txBox="1"/>
          <p:nvPr/>
        </p:nvSpPr>
        <p:spPr>
          <a:xfrm>
            <a:off x="14469653" y="15314250"/>
            <a:ext cx="6814195" cy="369332"/>
          </a:xfrm>
          <a:prstGeom prst="rect">
            <a:avLst/>
          </a:prstGeom>
          <a:noFill/>
        </p:spPr>
        <p:txBody>
          <a:bodyPr wrap="square" rtlCol="0">
            <a:spAutoFit/>
          </a:bodyPr>
          <a:lstStyle/>
          <a:p>
            <a:r>
              <a:rPr lang="en-US" smtClean="0"/>
              <a:t>(X-axis is the size of the grid, Y-Axis is aspect being measured)</a:t>
            </a:r>
            <a:endParaRPr lang="en-US"/>
          </a:p>
        </p:txBody>
      </p:sp>
    </p:spTree>
    <p:extLst>
      <p:ext uri="{BB962C8B-B14F-4D97-AF65-F5344CB8AC3E}">
        <p14:creationId xmlns:p14="http://schemas.microsoft.com/office/powerpoint/2010/main" val="308493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3926</TotalTime>
  <Words>1010</Words>
  <Application>Microsoft Macintosh PowerPoint</Application>
  <PresentationFormat>Custom</PresentationFormat>
  <Paragraphs>186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Andale Mono</vt:lpstr>
      <vt:lpstr>Calibri</vt:lpstr>
      <vt:lpstr>Century Gothic</vt:lpstr>
      <vt:lpstr>Arial</vt:lpstr>
      <vt:lpstr>Black</vt:lpstr>
      <vt:lpstr>Which Pathfinding Algorithm is Best?</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Microsoft Office User</cp:lastModifiedBy>
  <cp:revision>143</cp:revision>
  <cp:lastPrinted>2017-01-15T23:28:39Z</cp:lastPrinted>
  <dcterms:created xsi:type="dcterms:W3CDTF">2016-01-10T23:56:56Z</dcterms:created>
  <dcterms:modified xsi:type="dcterms:W3CDTF">2018-01-22T01:12:02Z</dcterms:modified>
</cp:coreProperties>
</file>