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notesMasterIdLst>
    <p:notesMasterId r:id="rId3"/>
  </p:notesMasterIdLst>
  <p:sldIdLst>
    <p:sldId id="256" r:id="rId2"/>
  </p:sldIdLst>
  <p:sldSz cx="32918400" cy="21945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7]" lastIdx="1" clrIdx="6">
    <p:extLst>
      <p:ext uri="{19B8F6BF-5375-455C-9EA6-DF929625EA0E}">
        <p15:presenceInfo xmlns:p15="http://schemas.microsoft.com/office/powerpoint/2012/main" userId="" providerId=""/>
      </p:ext>
    </p:extLst>
  </p:cmAuthor>
  <p:cmAuthor id="1" name="Microsoft Office User" initials="Office" lastIdx="1" clrIdx="0">
    <p:extLst>
      <p:ext uri="{19B8F6BF-5375-455C-9EA6-DF929625EA0E}">
        <p15:presenceInfo xmlns:p15="http://schemas.microsoft.com/office/powerpoint/2012/main" userId="" providerId=""/>
      </p:ext>
    </p:extLst>
  </p:cmAuthor>
  <p:cmAuthor id="2" name="Microsoft Office User" initials="Office [2]" lastIdx="1" clrIdx="1">
    <p:extLst>
      <p:ext uri="{19B8F6BF-5375-455C-9EA6-DF929625EA0E}">
        <p15:presenceInfo xmlns:p15="http://schemas.microsoft.com/office/powerpoint/2012/main" userId="" providerId=""/>
      </p:ext>
    </p:extLst>
  </p:cmAuthor>
  <p:cmAuthor id="3" name="Microsoft Office User" initials="Office [3]" lastIdx="1" clrIdx="2">
    <p:extLst>
      <p:ext uri="{19B8F6BF-5375-455C-9EA6-DF929625EA0E}">
        <p15:presenceInfo xmlns:p15="http://schemas.microsoft.com/office/powerpoint/2012/main" userId="" providerId=""/>
      </p:ext>
    </p:extLst>
  </p:cmAuthor>
  <p:cmAuthor id="4" name="Microsoft Office User" initials="Office [4]" lastIdx="1" clrIdx="3">
    <p:extLst>
      <p:ext uri="{19B8F6BF-5375-455C-9EA6-DF929625EA0E}">
        <p15:presenceInfo xmlns:p15="http://schemas.microsoft.com/office/powerpoint/2012/main" userId="" providerId=""/>
      </p:ext>
    </p:extLst>
  </p:cmAuthor>
  <p:cmAuthor id="5" name="Microsoft Office User" initials="Office [5]" lastIdx="1" clrIdx="4">
    <p:extLst>
      <p:ext uri="{19B8F6BF-5375-455C-9EA6-DF929625EA0E}">
        <p15:presenceInfo xmlns:p15="http://schemas.microsoft.com/office/powerpoint/2012/main" userId="" providerId=""/>
      </p:ext>
    </p:extLst>
  </p:cmAuthor>
  <p:cmAuthor id="6" name="Microsoft Office User" initials="Office [6]" lastIdx="1" clrIdx="5">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6" autoAdjust="0"/>
    <p:restoredTop sz="86418" autoAdjust="0"/>
  </p:normalViewPr>
  <p:slideViewPr>
    <p:cSldViewPr snapToGrid="0">
      <p:cViewPr>
        <p:scale>
          <a:sx n="50" d="100"/>
          <a:sy n="50" d="100"/>
        </p:scale>
        <p:origin x="144" y="400"/>
      </p:cViewPr>
      <p:guideLst>
        <p:guide orient="horz" pos="6912"/>
        <p:guide pos="103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691"/>
    </p:cViewPr>
  </p:sorterViewPr>
  <p:notesViewPr>
    <p:cSldViewPr snapToGrid="0" showGuides="1">
      <p:cViewPr varScale="1">
        <p:scale>
          <a:sx n="65" d="100"/>
          <a:sy n="65" d="100"/>
        </p:scale>
        <p:origin x="308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zaprodos/Science%20Fair%202017-2018/Charts%20and%20Graphs%20for%20Data.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zaprodos/Science%20Fair%202017-2018/Charts%20and%20Graphs%20for%20Data.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Users/zaprodos/Science%20Fair%202017-2018/Charts%20and%20Graphs%20for%20Data.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Users/zaprodos/Science%20Fair%202017-2018/Charts%20and%20Graphs%20for%20Data.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Users/zaprodos/Science%20Fair%202017-2018/Charts%20and%20Graphs%20for%20Data.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Users/zaprodos/Science%20Fair%202017-2018/Charts%20and%20Graphs%20for%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Algorithm Time</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smoothMarker"/>
        <c:varyColors val="0"/>
        <c:ser>
          <c:idx val="0"/>
          <c:order val="0"/>
          <c:tx>
            <c:strRef>
              <c:f>Sheet1!$H$31</c:f>
              <c:strCache>
                <c:ptCount val="1"/>
                <c:pt idx="0">
                  <c:v>Breadth-First</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Sheet1!$G$32:$G$34</c:f>
              <c:numCache>
                <c:formatCode>General</c:formatCode>
                <c:ptCount val="3"/>
                <c:pt idx="0">
                  <c:v>100.0</c:v>
                </c:pt>
                <c:pt idx="1">
                  <c:v>225.0</c:v>
                </c:pt>
                <c:pt idx="2">
                  <c:v>900.0</c:v>
                </c:pt>
              </c:numCache>
            </c:numRef>
          </c:xVal>
          <c:yVal>
            <c:numRef>
              <c:f>Sheet1!$H$32:$H$34</c:f>
              <c:numCache>
                <c:formatCode>General</c:formatCode>
                <c:ptCount val="3"/>
                <c:pt idx="0">
                  <c:v>0.92</c:v>
                </c:pt>
                <c:pt idx="1">
                  <c:v>1.8</c:v>
                </c:pt>
                <c:pt idx="2">
                  <c:v>21.5</c:v>
                </c:pt>
              </c:numCache>
            </c:numRef>
          </c:yVal>
          <c:smooth val="1"/>
        </c:ser>
        <c:ser>
          <c:idx val="1"/>
          <c:order val="1"/>
          <c:tx>
            <c:strRef>
              <c:f>Sheet1!$I$31</c:f>
              <c:strCache>
                <c:ptCount val="1"/>
                <c:pt idx="0">
                  <c:v>Best-First</c:v>
                </c:pt>
              </c:strCache>
            </c:strRef>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Sheet1!$G$32:$G$34</c:f>
              <c:numCache>
                <c:formatCode>General</c:formatCode>
                <c:ptCount val="3"/>
                <c:pt idx="0">
                  <c:v>100.0</c:v>
                </c:pt>
                <c:pt idx="1">
                  <c:v>225.0</c:v>
                </c:pt>
                <c:pt idx="2">
                  <c:v>900.0</c:v>
                </c:pt>
              </c:numCache>
            </c:numRef>
          </c:xVal>
          <c:yVal>
            <c:numRef>
              <c:f>Sheet1!$I$32:$I$34</c:f>
              <c:numCache>
                <c:formatCode>General</c:formatCode>
                <c:ptCount val="3"/>
                <c:pt idx="0">
                  <c:v>0.32</c:v>
                </c:pt>
                <c:pt idx="1">
                  <c:v>1.11</c:v>
                </c:pt>
                <c:pt idx="2">
                  <c:v>2.38</c:v>
                </c:pt>
              </c:numCache>
            </c:numRef>
          </c:yVal>
          <c:smooth val="1"/>
        </c:ser>
        <c:ser>
          <c:idx val="2"/>
          <c:order val="2"/>
          <c:tx>
            <c:strRef>
              <c:f>Sheet1!$J$31</c:f>
              <c:strCache>
                <c:ptCount val="1"/>
                <c:pt idx="0">
                  <c:v>Dijkstra</c:v>
                </c:pt>
              </c:strCache>
            </c:strRef>
          </c:tx>
          <c:spPr>
            <a:ln w="95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Sheet1!$G$32:$G$34</c:f>
              <c:numCache>
                <c:formatCode>General</c:formatCode>
                <c:ptCount val="3"/>
                <c:pt idx="0">
                  <c:v>100.0</c:v>
                </c:pt>
                <c:pt idx="1">
                  <c:v>225.0</c:v>
                </c:pt>
                <c:pt idx="2">
                  <c:v>900.0</c:v>
                </c:pt>
              </c:numCache>
            </c:numRef>
          </c:xVal>
          <c:yVal>
            <c:numRef>
              <c:f>Sheet1!$J$32:$J$34</c:f>
              <c:numCache>
                <c:formatCode>General</c:formatCode>
                <c:ptCount val="3"/>
                <c:pt idx="0">
                  <c:v>0.96</c:v>
                </c:pt>
                <c:pt idx="1">
                  <c:v>1.8</c:v>
                </c:pt>
                <c:pt idx="2">
                  <c:v>20.18</c:v>
                </c:pt>
              </c:numCache>
            </c:numRef>
          </c:yVal>
          <c:smooth val="1"/>
        </c:ser>
        <c:ser>
          <c:idx val="3"/>
          <c:order val="3"/>
          <c:tx>
            <c:strRef>
              <c:f>Sheet1!$K$31</c:f>
              <c:strCache>
                <c:ptCount val="1"/>
                <c:pt idx="0">
                  <c:v>A*</c:v>
                </c:pt>
              </c:strCache>
            </c:strRef>
          </c:tx>
          <c:spPr>
            <a:ln w="95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rnd">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Sheet1!$G$32:$G$34</c:f>
              <c:numCache>
                <c:formatCode>General</c:formatCode>
                <c:ptCount val="3"/>
                <c:pt idx="0">
                  <c:v>100.0</c:v>
                </c:pt>
                <c:pt idx="1">
                  <c:v>225.0</c:v>
                </c:pt>
                <c:pt idx="2">
                  <c:v>900.0</c:v>
                </c:pt>
              </c:numCache>
            </c:numRef>
          </c:xVal>
          <c:yVal>
            <c:numRef>
              <c:f>Sheet1!$K$32:$K$34</c:f>
              <c:numCache>
                <c:formatCode>General</c:formatCode>
                <c:ptCount val="3"/>
                <c:pt idx="0">
                  <c:v>0.64</c:v>
                </c:pt>
                <c:pt idx="1">
                  <c:v>1.5</c:v>
                </c:pt>
                <c:pt idx="2">
                  <c:v>10.3</c:v>
                </c:pt>
              </c:numCache>
            </c:numRef>
          </c:yVal>
          <c:smooth val="1"/>
        </c:ser>
        <c:dLbls>
          <c:showLegendKey val="0"/>
          <c:showVal val="0"/>
          <c:showCatName val="0"/>
          <c:showSerName val="0"/>
          <c:showPercent val="0"/>
          <c:showBubbleSize val="0"/>
        </c:dLbls>
        <c:axId val="-490623264"/>
        <c:axId val="-226269248"/>
      </c:scatterChart>
      <c:valAx>
        <c:axId val="-490623264"/>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26269248"/>
        <c:crosses val="autoZero"/>
        <c:crossBetween val="midCat"/>
      </c:valAx>
      <c:valAx>
        <c:axId val="-226269248"/>
        <c:scaling>
          <c:orientation val="minMax"/>
        </c:scaling>
        <c:delete val="0"/>
        <c:axPos val="l"/>
        <c:majorGridlines>
          <c:spPr>
            <a:ln w="9525" cap="flat" cmpd="sng" algn="ctr">
              <a:solidFill>
                <a:schemeClr val="lt1">
                  <a:lumMod val="95000"/>
                  <a:alpha val="10000"/>
                </a:schemeClr>
              </a:solidFill>
              <a:round/>
            </a:ln>
            <a:effectLst/>
          </c:spPr>
        </c:majorGridlines>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90623264"/>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Algorithm</a:t>
            </a:r>
            <a:r>
              <a:rPr lang="en-US" baseline="0"/>
              <a:t> Time With Obstacle % Doubled</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smoothMarker"/>
        <c:varyColors val="0"/>
        <c:ser>
          <c:idx val="0"/>
          <c:order val="0"/>
          <c:tx>
            <c:strRef>
              <c:f>Sheet1!$H$36</c:f>
              <c:strCache>
                <c:ptCount val="1"/>
                <c:pt idx="0">
                  <c:v>Breadth-First</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Sheet1!$G$37:$G$39</c:f>
              <c:numCache>
                <c:formatCode>General</c:formatCode>
                <c:ptCount val="3"/>
                <c:pt idx="0">
                  <c:v>100.0</c:v>
                </c:pt>
                <c:pt idx="1">
                  <c:v>225.0</c:v>
                </c:pt>
                <c:pt idx="2">
                  <c:v>900.0</c:v>
                </c:pt>
              </c:numCache>
            </c:numRef>
          </c:xVal>
          <c:yVal>
            <c:numRef>
              <c:f>Sheet1!$H$37:$H$39</c:f>
              <c:numCache>
                <c:formatCode>General</c:formatCode>
                <c:ptCount val="3"/>
                <c:pt idx="0">
                  <c:v>0.61</c:v>
                </c:pt>
                <c:pt idx="1">
                  <c:v>2.6</c:v>
                </c:pt>
                <c:pt idx="2">
                  <c:v>16.2</c:v>
                </c:pt>
              </c:numCache>
            </c:numRef>
          </c:yVal>
          <c:smooth val="1"/>
        </c:ser>
        <c:ser>
          <c:idx val="1"/>
          <c:order val="1"/>
          <c:tx>
            <c:strRef>
              <c:f>Sheet1!$I$36</c:f>
              <c:strCache>
                <c:ptCount val="1"/>
                <c:pt idx="0">
                  <c:v>Best-First</c:v>
                </c:pt>
              </c:strCache>
            </c:strRef>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Sheet1!$G$37:$G$39</c:f>
              <c:numCache>
                <c:formatCode>General</c:formatCode>
                <c:ptCount val="3"/>
                <c:pt idx="0">
                  <c:v>100.0</c:v>
                </c:pt>
                <c:pt idx="1">
                  <c:v>225.0</c:v>
                </c:pt>
                <c:pt idx="2">
                  <c:v>900.0</c:v>
                </c:pt>
              </c:numCache>
            </c:numRef>
          </c:xVal>
          <c:yVal>
            <c:numRef>
              <c:f>Sheet1!$I$37:$I$39</c:f>
              <c:numCache>
                <c:formatCode>General</c:formatCode>
                <c:ptCount val="3"/>
                <c:pt idx="0">
                  <c:v>0.5</c:v>
                </c:pt>
                <c:pt idx="1">
                  <c:v>1.1</c:v>
                </c:pt>
                <c:pt idx="2">
                  <c:v>4.9</c:v>
                </c:pt>
              </c:numCache>
            </c:numRef>
          </c:yVal>
          <c:smooth val="1"/>
        </c:ser>
        <c:ser>
          <c:idx val="2"/>
          <c:order val="2"/>
          <c:tx>
            <c:strRef>
              <c:f>Sheet1!$J$36</c:f>
              <c:strCache>
                <c:ptCount val="1"/>
                <c:pt idx="0">
                  <c:v>Dijkstra</c:v>
                </c:pt>
              </c:strCache>
            </c:strRef>
          </c:tx>
          <c:spPr>
            <a:ln w="95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Sheet1!$G$37:$G$39</c:f>
              <c:numCache>
                <c:formatCode>General</c:formatCode>
                <c:ptCount val="3"/>
                <c:pt idx="0">
                  <c:v>100.0</c:v>
                </c:pt>
                <c:pt idx="1">
                  <c:v>225.0</c:v>
                </c:pt>
                <c:pt idx="2">
                  <c:v>900.0</c:v>
                </c:pt>
              </c:numCache>
            </c:numRef>
          </c:xVal>
          <c:yVal>
            <c:numRef>
              <c:f>Sheet1!$J$37:$J$39</c:f>
              <c:numCache>
                <c:formatCode>General</c:formatCode>
                <c:ptCount val="3"/>
                <c:pt idx="0">
                  <c:v>0.63</c:v>
                </c:pt>
                <c:pt idx="1">
                  <c:v>3.2</c:v>
                </c:pt>
                <c:pt idx="2">
                  <c:v>17.5</c:v>
                </c:pt>
              </c:numCache>
            </c:numRef>
          </c:yVal>
          <c:smooth val="1"/>
        </c:ser>
        <c:ser>
          <c:idx val="3"/>
          <c:order val="3"/>
          <c:tx>
            <c:strRef>
              <c:f>Sheet1!$K$36</c:f>
              <c:strCache>
                <c:ptCount val="1"/>
                <c:pt idx="0">
                  <c:v>A*</c:v>
                </c:pt>
              </c:strCache>
            </c:strRef>
          </c:tx>
          <c:spPr>
            <a:ln w="95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rnd">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Sheet1!$G$37:$G$39</c:f>
              <c:numCache>
                <c:formatCode>General</c:formatCode>
                <c:ptCount val="3"/>
                <c:pt idx="0">
                  <c:v>100.0</c:v>
                </c:pt>
                <c:pt idx="1">
                  <c:v>225.0</c:v>
                </c:pt>
                <c:pt idx="2">
                  <c:v>900.0</c:v>
                </c:pt>
              </c:numCache>
            </c:numRef>
          </c:xVal>
          <c:yVal>
            <c:numRef>
              <c:f>Sheet1!$K$37:$K$39</c:f>
              <c:numCache>
                <c:formatCode>General</c:formatCode>
                <c:ptCount val="3"/>
                <c:pt idx="0">
                  <c:v>0.53</c:v>
                </c:pt>
                <c:pt idx="1">
                  <c:v>2.4</c:v>
                </c:pt>
                <c:pt idx="2">
                  <c:v>11.2</c:v>
                </c:pt>
              </c:numCache>
            </c:numRef>
          </c:yVal>
          <c:smooth val="1"/>
        </c:ser>
        <c:dLbls>
          <c:showLegendKey val="0"/>
          <c:showVal val="0"/>
          <c:showCatName val="0"/>
          <c:showSerName val="0"/>
          <c:showPercent val="0"/>
          <c:showBubbleSize val="0"/>
        </c:dLbls>
        <c:axId val="-492078624"/>
        <c:axId val="-482597136"/>
      </c:scatterChart>
      <c:valAx>
        <c:axId val="-492078624"/>
        <c:scaling>
          <c:orientation val="minMax"/>
        </c:scaling>
        <c:delete val="0"/>
        <c:axPos val="b"/>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82597136"/>
        <c:crosses val="autoZero"/>
        <c:crossBetween val="midCat"/>
      </c:valAx>
      <c:valAx>
        <c:axId val="-4825971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92078624"/>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Grid Cells Explored</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smoothMarker"/>
        <c:varyColors val="0"/>
        <c:ser>
          <c:idx val="0"/>
          <c:order val="0"/>
          <c:tx>
            <c:strRef>
              <c:f>Sheet1!$O$31</c:f>
              <c:strCache>
                <c:ptCount val="1"/>
                <c:pt idx="0">
                  <c:v>Breadth-First</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Sheet1!$N$32:$N$34</c:f>
              <c:numCache>
                <c:formatCode>General</c:formatCode>
                <c:ptCount val="3"/>
                <c:pt idx="0">
                  <c:v>100.0</c:v>
                </c:pt>
                <c:pt idx="1">
                  <c:v>225.0</c:v>
                </c:pt>
                <c:pt idx="2">
                  <c:v>900.0</c:v>
                </c:pt>
              </c:numCache>
            </c:numRef>
          </c:xVal>
          <c:yVal>
            <c:numRef>
              <c:f>Sheet1!$O$32:$O$34</c:f>
              <c:numCache>
                <c:formatCode>General</c:formatCode>
                <c:ptCount val="3"/>
                <c:pt idx="0">
                  <c:v>48.0</c:v>
                </c:pt>
                <c:pt idx="1">
                  <c:v>91.0</c:v>
                </c:pt>
                <c:pt idx="2">
                  <c:v>694.0</c:v>
                </c:pt>
              </c:numCache>
            </c:numRef>
          </c:yVal>
          <c:smooth val="1"/>
        </c:ser>
        <c:ser>
          <c:idx val="1"/>
          <c:order val="1"/>
          <c:tx>
            <c:strRef>
              <c:f>Sheet1!$P$31</c:f>
              <c:strCache>
                <c:ptCount val="1"/>
                <c:pt idx="0">
                  <c:v>Best-First</c:v>
                </c:pt>
              </c:strCache>
            </c:strRef>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Sheet1!$N$32:$N$34</c:f>
              <c:numCache>
                <c:formatCode>General</c:formatCode>
                <c:ptCount val="3"/>
                <c:pt idx="0">
                  <c:v>100.0</c:v>
                </c:pt>
                <c:pt idx="1">
                  <c:v>225.0</c:v>
                </c:pt>
                <c:pt idx="2">
                  <c:v>900.0</c:v>
                </c:pt>
              </c:numCache>
            </c:numRef>
          </c:xVal>
          <c:yVal>
            <c:numRef>
              <c:f>Sheet1!$P$32:$P$34</c:f>
              <c:numCache>
                <c:formatCode>General</c:formatCode>
                <c:ptCount val="3"/>
                <c:pt idx="0">
                  <c:v>15.0</c:v>
                </c:pt>
                <c:pt idx="1">
                  <c:v>54.0</c:v>
                </c:pt>
                <c:pt idx="2">
                  <c:v>74.0</c:v>
                </c:pt>
              </c:numCache>
            </c:numRef>
          </c:yVal>
          <c:smooth val="1"/>
        </c:ser>
        <c:ser>
          <c:idx val="2"/>
          <c:order val="2"/>
          <c:tx>
            <c:strRef>
              <c:f>Sheet1!$Q$31</c:f>
              <c:strCache>
                <c:ptCount val="1"/>
                <c:pt idx="0">
                  <c:v>Dijkstra</c:v>
                </c:pt>
              </c:strCache>
            </c:strRef>
          </c:tx>
          <c:spPr>
            <a:ln w="95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Sheet1!$N$32:$N$34</c:f>
              <c:numCache>
                <c:formatCode>General</c:formatCode>
                <c:ptCount val="3"/>
                <c:pt idx="0">
                  <c:v>100.0</c:v>
                </c:pt>
                <c:pt idx="1">
                  <c:v>225.0</c:v>
                </c:pt>
                <c:pt idx="2">
                  <c:v>900.0</c:v>
                </c:pt>
              </c:numCache>
            </c:numRef>
          </c:xVal>
          <c:yVal>
            <c:numRef>
              <c:f>Sheet1!$Q$32:$Q$34</c:f>
              <c:numCache>
                <c:formatCode>General</c:formatCode>
                <c:ptCount val="3"/>
                <c:pt idx="0">
                  <c:v>50.0</c:v>
                </c:pt>
                <c:pt idx="1">
                  <c:v>89.0</c:v>
                </c:pt>
                <c:pt idx="2">
                  <c:v>691.0</c:v>
                </c:pt>
              </c:numCache>
            </c:numRef>
          </c:yVal>
          <c:smooth val="1"/>
        </c:ser>
        <c:ser>
          <c:idx val="3"/>
          <c:order val="3"/>
          <c:tx>
            <c:strRef>
              <c:f>Sheet1!$R$31</c:f>
              <c:strCache>
                <c:ptCount val="1"/>
                <c:pt idx="0">
                  <c:v>A*</c:v>
                </c:pt>
              </c:strCache>
            </c:strRef>
          </c:tx>
          <c:spPr>
            <a:ln w="95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rnd">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Sheet1!$N$32:$N$34</c:f>
              <c:numCache>
                <c:formatCode>General</c:formatCode>
                <c:ptCount val="3"/>
                <c:pt idx="0">
                  <c:v>100.0</c:v>
                </c:pt>
                <c:pt idx="1">
                  <c:v>225.0</c:v>
                </c:pt>
                <c:pt idx="2">
                  <c:v>900.0</c:v>
                </c:pt>
              </c:numCache>
            </c:numRef>
          </c:xVal>
          <c:yVal>
            <c:numRef>
              <c:f>Sheet1!$R$32:$R$34</c:f>
              <c:numCache>
                <c:formatCode>General</c:formatCode>
                <c:ptCount val="3"/>
                <c:pt idx="0">
                  <c:v>32.0</c:v>
                </c:pt>
                <c:pt idx="1">
                  <c:v>74.0</c:v>
                </c:pt>
                <c:pt idx="2">
                  <c:v>582.0</c:v>
                </c:pt>
              </c:numCache>
            </c:numRef>
          </c:yVal>
          <c:smooth val="1"/>
        </c:ser>
        <c:dLbls>
          <c:showLegendKey val="0"/>
          <c:showVal val="0"/>
          <c:showCatName val="0"/>
          <c:showSerName val="0"/>
          <c:showPercent val="0"/>
          <c:showBubbleSize val="0"/>
        </c:dLbls>
        <c:axId val="-492242224"/>
        <c:axId val="-491957504"/>
      </c:scatterChart>
      <c:valAx>
        <c:axId val="-492242224"/>
        <c:scaling>
          <c:orientation val="minMax"/>
        </c:scaling>
        <c:delete val="0"/>
        <c:axPos val="b"/>
        <c:majorGridlines>
          <c:spPr>
            <a:ln w="9525" cap="flat" cmpd="sng" algn="ctr">
              <a:solidFill>
                <a:schemeClr val="lt1">
                  <a:lumMod val="95000"/>
                  <a:alpha val="10000"/>
                </a:schemeClr>
              </a:solidFill>
              <a:round/>
            </a:ln>
            <a:effectLst/>
          </c:spPr>
        </c:majorGridlines>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91957504"/>
        <c:crosses val="autoZero"/>
        <c:crossBetween val="midCat"/>
      </c:valAx>
      <c:valAx>
        <c:axId val="-491957504"/>
        <c:scaling>
          <c:orientation val="minMax"/>
        </c:scaling>
        <c:delete val="0"/>
        <c:axPos val="l"/>
        <c:majorGridlines>
          <c:spPr>
            <a:ln w="9525" cap="flat" cmpd="sng" algn="ctr">
              <a:solidFill>
                <a:schemeClr val="lt1">
                  <a:lumMod val="95000"/>
                  <a:alpha val="10000"/>
                </a:schemeClr>
              </a:solidFill>
              <a:round/>
            </a:ln>
            <a:effectLst/>
          </c:spPr>
        </c:majorGridlines>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92242224"/>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a:t>
            </a:r>
            <a:r>
              <a:rPr lang="en-US" baseline="0"/>
              <a:t> Grid Cells Explored With Obstace% Doubled</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0820515916683564"/>
          <c:y val="0.265096533382116"/>
          <c:w val="0.876668390591169"/>
          <c:h val="0.68269048104864"/>
        </c:manualLayout>
      </c:layout>
      <c:scatterChart>
        <c:scatterStyle val="smoothMarker"/>
        <c:varyColors val="0"/>
        <c:ser>
          <c:idx val="0"/>
          <c:order val="0"/>
          <c:tx>
            <c:strRef>
              <c:f>Sheet1!$P$36</c:f>
              <c:strCache>
                <c:ptCount val="1"/>
                <c:pt idx="0">
                  <c:v>Breadth-First</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Sheet1!$O$37:$O$39</c:f>
              <c:numCache>
                <c:formatCode>General</c:formatCode>
                <c:ptCount val="3"/>
                <c:pt idx="1">
                  <c:v>225.0</c:v>
                </c:pt>
                <c:pt idx="2">
                  <c:v>900.0</c:v>
                </c:pt>
              </c:numCache>
            </c:numRef>
          </c:xVal>
          <c:yVal>
            <c:numRef>
              <c:f>Sheet1!$P$37:$P$39</c:f>
              <c:numCache>
                <c:formatCode>General</c:formatCode>
                <c:ptCount val="3"/>
                <c:pt idx="0">
                  <c:v>30.0</c:v>
                </c:pt>
                <c:pt idx="1">
                  <c:v>148.0</c:v>
                </c:pt>
                <c:pt idx="2">
                  <c:v>522.0</c:v>
                </c:pt>
              </c:numCache>
            </c:numRef>
          </c:yVal>
          <c:smooth val="1"/>
        </c:ser>
        <c:ser>
          <c:idx val="1"/>
          <c:order val="1"/>
          <c:tx>
            <c:strRef>
              <c:f>Sheet1!$Q$36</c:f>
              <c:strCache>
                <c:ptCount val="1"/>
                <c:pt idx="0">
                  <c:v>Best-First</c:v>
                </c:pt>
              </c:strCache>
            </c:strRef>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Sheet1!$O$37:$O$39</c:f>
              <c:numCache>
                <c:formatCode>General</c:formatCode>
                <c:ptCount val="3"/>
                <c:pt idx="1">
                  <c:v>225.0</c:v>
                </c:pt>
                <c:pt idx="2">
                  <c:v>900.0</c:v>
                </c:pt>
              </c:numCache>
            </c:numRef>
          </c:xVal>
          <c:yVal>
            <c:numRef>
              <c:f>Sheet1!$Q$37:$Q$39</c:f>
              <c:numCache>
                <c:formatCode>General</c:formatCode>
                <c:ptCount val="3"/>
                <c:pt idx="0">
                  <c:v>22.0</c:v>
                </c:pt>
                <c:pt idx="1">
                  <c:v>51.0</c:v>
                </c:pt>
                <c:pt idx="2">
                  <c:v>146.0</c:v>
                </c:pt>
              </c:numCache>
            </c:numRef>
          </c:yVal>
          <c:smooth val="1"/>
        </c:ser>
        <c:ser>
          <c:idx val="2"/>
          <c:order val="2"/>
          <c:tx>
            <c:strRef>
              <c:f>Sheet1!$R$36</c:f>
              <c:strCache>
                <c:ptCount val="1"/>
                <c:pt idx="0">
                  <c:v>Dijkstra</c:v>
                </c:pt>
              </c:strCache>
            </c:strRef>
          </c:tx>
          <c:spPr>
            <a:ln w="95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Sheet1!$O$37:$O$39</c:f>
              <c:numCache>
                <c:formatCode>General</c:formatCode>
                <c:ptCount val="3"/>
                <c:pt idx="1">
                  <c:v>225.0</c:v>
                </c:pt>
                <c:pt idx="2">
                  <c:v>900.0</c:v>
                </c:pt>
              </c:numCache>
            </c:numRef>
          </c:xVal>
          <c:yVal>
            <c:numRef>
              <c:f>Sheet1!$R$37:$R$39</c:f>
              <c:numCache>
                <c:formatCode>General</c:formatCode>
                <c:ptCount val="3"/>
                <c:pt idx="0">
                  <c:v>29.0</c:v>
                </c:pt>
                <c:pt idx="1">
                  <c:v>149.0</c:v>
                </c:pt>
                <c:pt idx="2">
                  <c:v>522.0</c:v>
                </c:pt>
              </c:numCache>
            </c:numRef>
          </c:yVal>
          <c:smooth val="1"/>
        </c:ser>
        <c:ser>
          <c:idx val="3"/>
          <c:order val="3"/>
          <c:tx>
            <c:strRef>
              <c:f>Sheet1!$S$36</c:f>
              <c:strCache>
                <c:ptCount val="1"/>
                <c:pt idx="0">
                  <c:v>A*</c:v>
                </c:pt>
              </c:strCache>
            </c:strRef>
          </c:tx>
          <c:spPr>
            <a:ln w="95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rnd">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Sheet1!$O$37:$O$39</c:f>
              <c:numCache>
                <c:formatCode>General</c:formatCode>
                <c:ptCount val="3"/>
                <c:pt idx="1">
                  <c:v>225.0</c:v>
                </c:pt>
                <c:pt idx="2">
                  <c:v>900.0</c:v>
                </c:pt>
              </c:numCache>
            </c:numRef>
          </c:xVal>
          <c:yVal>
            <c:numRef>
              <c:f>Sheet1!$S$37:$S$39</c:f>
              <c:numCache>
                <c:formatCode>General</c:formatCode>
                <c:ptCount val="3"/>
                <c:pt idx="0">
                  <c:v>26.0</c:v>
                </c:pt>
                <c:pt idx="1">
                  <c:v>132.0</c:v>
                </c:pt>
                <c:pt idx="2">
                  <c:v>344.0</c:v>
                </c:pt>
              </c:numCache>
            </c:numRef>
          </c:yVal>
          <c:smooth val="1"/>
        </c:ser>
        <c:dLbls>
          <c:showLegendKey val="0"/>
          <c:showVal val="0"/>
          <c:showCatName val="0"/>
          <c:showSerName val="0"/>
          <c:showPercent val="0"/>
          <c:showBubbleSize val="0"/>
        </c:dLbls>
        <c:axId val="-519503584"/>
        <c:axId val="-519703488"/>
      </c:scatterChart>
      <c:valAx>
        <c:axId val="-519503584"/>
        <c:scaling>
          <c:orientation val="minMax"/>
        </c:scaling>
        <c:delete val="0"/>
        <c:axPos val="b"/>
        <c:majorGridlines>
          <c:spPr>
            <a:ln w="9525" cap="flat" cmpd="sng" algn="ctr">
              <a:solidFill>
                <a:schemeClr val="lt1">
                  <a:lumMod val="95000"/>
                  <a:alpha val="10000"/>
                </a:schemeClr>
              </a:solidFill>
              <a:round/>
            </a:ln>
            <a:effectLst/>
          </c:spPr>
        </c:majorGridlines>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19703488"/>
        <c:crosses val="autoZero"/>
        <c:crossBetween val="midCat"/>
      </c:valAx>
      <c:valAx>
        <c:axId val="-519703488"/>
        <c:scaling>
          <c:orientation val="minMax"/>
        </c:scaling>
        <c:delete val="0"/>
        <c:axPos val="l"/>
        <c:majorGridlines>
          <c:spPr>
            <a:ln w="9525" cap="flat" cmpd="sng" algn="ctr">
              <a:solidFill>
                <a:schemeClr val="lt1">
                  <a:lumMod val="95000"/>
                  <a:alpha val="10000"/>
                </a:schemeClr>
              </a:solidFill>
              <a:round/>
            </a:ln>
            <a:effectLst/>
          </c:spPr>
        </c:majorGridlines>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19503584"/>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Accuracy</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72997594050744"/>
          <c:y val="0.192268518518518"/>
          <c:w val="0.760176071741032"/>
          <c:h val="0.564336176727909"/>
        </c:manualLayout>
      </c:layout>
      <c:barChart>
        <c:barDir val="bar"/>
        <c:grouping val="percentStacked"/>
        <c:varyColors val="0"/>
        <c:ser>
          <c:idx val="0"/>
          <c:order val="0"/>
          <c:tx>
            <c:v>Percent Correct</c:v>
          </c:tx>
          <c:spPr>
            <a:solidFill>
              <a:srgbClr val="1FFA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Sheet1!$B$49:$E$49</c:f>
              <c:strCache>
                <c:ptCount val="4"/>
                <c:pt idx="0">
                  <c:v>Breadth-First</c:v>
                </c:pt>
                <c:pt idx="1">
                  <c:v>Best-First</c:v>
                </c:pt>
                <c:pt idx="2">
                  <c:v>Dijkstra</c:v>
                </c:pt>
                <c:pt idx="3">
                  <c:v>A*</c:v>
                </c:pt>
              </c:strCache>
            </c:strRef>
          </c:cat>
          <c:val>
            <c:numRef>
              <c:f>Sheet1!$B$50:$E$50</c:f>
              <c:numCache>
                <c:formatCode>General</c:formatCode>
                <c:ptCount val="4"/>
                <c:pt idx="0">
                  <c:v>100.0</c:v>
                </c:pt>
                <c:pt idx="1">
                  <c:v>0.0</c:v>
                </c:pt>
                <c:pt idx="2">
                  <c:v>100.0</c:v>
                </c:pt>
                <c:pt idx="3">
                  <c:v>33.33</c:v>
                </c:pt>
              </c:numCache>
            </c:numRef>
          </c:val>
        </c:ser>
        <c:ser>
          <c:idx val="1"/>
          <c:order val="1"/>
          <c:tx>
            <c:v>Percent Incorrect</c:v>
          </c:tx>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Sheet1!$B$49:$E$49</c:f>
              <c:strCache>
                <c:ptCount val="4"/>
                <c:pt idx="0">
                  <c:v>Breadth-First</c:v>
                </c:pt>
                <c:pt idx="1">
                  <c:v>Best-First</c:v>
                </c:pt>
                <c:pt idx="2">
                  <c:v>Dijkstra</c:v>
                </c:pt>
                <c:pt idx="3">
                  <c:v>A*</c:v>
                </c:pt>
              </c:strCache>
            </c:strRef>
          </c:cat>
          <c:val>
            <c:numRef>
              <c:f>Sheet1!$B$51:$E$51</c:f>
              <c:numCache>
                <c:formatCode>General</c:formatCode>
                <c:ptCount val="4"/>
                <c:pt idx="0">
                  <c:v>0.0</c:v>
                </c:pt>
                <c:pt idx="1">
                  <c:v>100.0</c:v>
                </c:pt>
                <c:pt idx="2">
                  <c:v>0.0</c:v>
                </c:pt>
                <c:pt idx="3">
                  <c:v>66.66</c:v>
                </c:pt>
              </c:numCache>
            </c:numRef>
          </c:val>
        </c:ser>
        <c:dLbls>
          <c:showLegendKey val="0"/>
          <c:showVal val="0"/>
          <c:showCatName val="0"/>
          <c:showSerName val="0"/>
          <c:showPercent val="0"/>
          <c:showBubbleSize val="0"/>
        </c:dLbls>
        <c:gapWidth val="150"/>
        <c:overlap val="100"/>
        <c:axId val="-487942432"/>
        <c:axId val="-519643024"/>
      </c:barChart>
      <c:catAx>
        <c:axId val="-48794243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19643024"/>
        <c:crosses val="autoZero"/>
        <c:auto val="1"/>
        <c:lblAlgn val="ctr"/>
        <c:lblOffset val="100"/>
        <c:noMultiLvlLbl val="0"/>
      </c:catAx>
      <c:valAx>
        <c:axId val="-519643024"/>
        <c:scaling>
          <c:orientation val="minMax"/>
        </c:scaling>
        <c:delete val="0"/>
        <c:axPos val="b"/>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79424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Accuracy</a:t>
            </a:r>
            <a:r>
              <a:rPr lang="en-US" baseline="0"/>
              <a:t> with Obstacle% Doubled</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percentStacked"/>
        <c:varyColors val="0"/>
        <c:ser>
          <c:idx val="0"/>
          <c:order val="0"/>
          <c:tx>
            <c:v>Percent Correct</c:v>
          </c:tx>
          <c:spPr>
            <a:solidFill>
              <a:srgbClr val="1FFA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Sheet1!$B$69:$E$69</c:f>
              <c:strCache>
                <c:ptCount val="4"/>
                <c:pt idx="0">
                  <c:v>Breadth-First</c:v>
                </c:pt>
                <c:pt idx="1">
                  <c:v>Best-First</c:v>
                </c:pt>
                <c:pt idx="2">
                  <c:v>Dijkstra</c:v>
                </c:pt>
                <c:pt idx="3">
                  <c:v>A*</c:v>
                </c:pt>
              </c:strCache>
            </c:strRef>
          </c:cat>
          <c:val>
            <c:numRef>
              <c:f>Sheet1!$B$70:$E$70</c:f>
              <c:numCache>
                <c:formatCode>General</c:formatCode>
                <c:ptCount val="4"/>
                <c:pt idx="0">
                  <c:v>66.0</c:v>
                </c:pt>
                <c:pt idx="1">
                  <c:v>0.0</c:v>
                </c:pt>
                <c:pt idx="2">
                  <c:v>100.0</c:v>
                </c:pt>
                <c:pt idx="3">
                  <c:v>33.33</c:v>
                </c:pt>
              </c:numCache>
            </c:numRef>
          </c:val>
        </c:ser>
        <c:ser>
          <c:idx val="1"/>
          <c:order val="1"/>
          <c:tx>
            <c:v>Percent Incorrect</c:v>
          </c:tx>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Sheet1!$B$69:$E$69</c:f>
              <c:strCache>
                <c:ptCount val="4"/>
                <c:pt idx="0">
                  <c:v>Breadth-First</c:v>
                </c:pt>
                <c:pt idx="1">
                  <c:v>Best-First</c:v>
                </c:pt>
                <c:pt idx="2">
                  <c:v>Dijkstra</c:v>
                </c:pt>
                <c:pt idx="3">
                  <c:v>A*</c:v>
                </c:pt>
              </c:strCache>
            </c:strRef>
          </c:cat>
          <c:val>
            <c:numRef>
              <c:f>Sheet1!$B$71:$E$71</c:f>
              <c:numCache>
                <c:formatCode>General</c:formatCode>
                <c:ptCount val="4"/>
                <c:pt idx="0">
                  <c:v>33.33</c:v>
                </c:pt>
                <c:pt idx="1">
                  <c:v>100.0</c:v>
                </c:pt>
                <c:pt idx="2">
                  <c:v>0.0</c:v>
                </c:pt>
                <c:pt idx="3">
                  <c:v>66.66</c:v>
                </c:pt>
              </c:numCache>
            </c:numRef>
          </c:val>
        </c:ser>
        <c:dLbls>
          <c:showLegendKey val="0"/>
          <c:showVal val="0"/>
          <c:showCatName val="0"/>
          <c:showSerName val="0"/>
          <c:showPercent val="0"/>
          <c:showBubbleSize val="0"/>
        </c:dLbls>
        <c:gapWidth val="150"/>
        <c:overlap val="100"/>
        <c:axId val="-95345376"/>
        <c:axId val="-514272192"/>
      </c:barChart>
      <c:catAx>
        <c:axId val="-9534537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14272192"/>
        <c:crosses val="autoZero"/>
        <c:auto val="1"/>
        <c:lblAlgn val="ctr"/>
        <c:lblOffset val="100"/>
        <c:noMultiLvlLbl val="0"/>
      </c:catAx>
      <c:valAx>
        <c:axId val="-514272192"/>
        <c:scaling>
          <c:orientation val="minMax"/>
        </c:scaling>
        <c:delete val="0"/>
        <c:axPos val="b"/>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53453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4A270-9CA5-4E17-9448-1389142F63AE}" type="datetimeFigureOut">
              <a:rPr lang="en-US" smtClean="0"/>
              <a:t>1/20/18</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C95-C3ED-4ED1-82E0-B99CB630F8E9}" type="slidenum">
              <a:rPr lang="en-US" smtClean="0"/>
              <a:t>‹#›</a:t>
            </a:fld>
            <a:endParaRPr lang="en-US"/>
          </a:p>
        </p:txBody>
      </p:sp>
    </p:spTree>
    <p:extLst>
      <p:ext uri="{BB962C8B-B14F-4D97-AF65-F5344CB8AC3E}">
        <p14:creationId xmlns:p14="http://schemas.microsoft.com/office/powerpoint/2010/main" val="214754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 1 Discussion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entury Gothic"/>
                <a:cs typeface="Century Gothic"/>
              </a:rPr>
              <a:t>In these results, the number of body cells  decreased rapidly and were all killed after 15 seconds, but the number of viruses increased by hundreds, since the virus reproduced by 20 each time it infected a cell. (Viruses actually reproduce by thousands, but the program would glitch so I lowered it to 20)</a:t>
            </a:r>
          </a:p>
          <a:p>
            <a:endParaRPr lang="en-US" dirty="0" smtClean="0"/>
          </a:p>
          <a:p>
            <a:r>
              <a:rPr lang="en-US" dirty="0" smtClean="0"/>
              <a:t>Experiment 2 Discussion</a:t>
            </a:r>
          </a:p>
          <a:p>
            <a:r>
              <a:rPr lang="en-US" dirty="0" smtClean="0">
                <a:latin typeface="Century Gothic"/>
                <a:cs typeface="Century Gothic"/>
              </a:rPr>
              <a:t>In these results, the effect was huge. The first chart shows the death of body cells without killer-T cells(blue) , and the death of body cells with killer-T cells(red). In this chart, the effect of the killer-T cells was not significant. However, the body cells died quicker than without killer-T cells. The second chart shows the amount of viruses with and without killer-T cells(red and blue). The impact was significant. The results without killer-T cells showed the virus population reaching almost 2000, while the population with killer-T cells reached less than 500. So, the killer-T cells killed a lot of viruses, but did not impact the amount of body cells as much.</a:t>
            </a:r>
          </a:p>
          <a:p>
            <a:endParaRPr lang="en-US" dirty="0" smtClean="0">
              <a:latin typeface="Century Gothic"/>
              <a:cs typeface="Century Gothic"/>
            </a:endParaRPr>
          </a:p>
          <a:p>
            <a:r>
              <a:rPr lang="en-US" dirty="0" smtClean="0">
                <a:latin typeface="Century Gothic"/>
                <a:cs typeface="Century Gothic"/>
              </a:rPr>
              <a:t>Experiment 3 Discussion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entury Gothic"/>
                <a:cs typeface="Century Gothic"/>
              </a:rPr>
              <a:t>In these results, the effect was the most significant. The first chart shows the death of body cells with (red) and without(blue) the immune system.  The impact of the immune system shows that the cells without the immune system died much before the cells with the immune system did. In the second chart, the effect is also extremely large. The viruses without the immune system replicated much more than the viruses with the immune system. In fact, the viruses with the immune system died after awhile. So, the immune system impacted the body cells and the viruses the most.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entury Gothic"/>
              <a:cs typeface="Century Gothic"/>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entury Gothic"/>
                <a:cs typeface="Century Gothic"/>
              </a:rPr>
              <a:t>Experiment</a:t>
            </a:r>
            <a:r>
              <a:rPr lang="en-US" baseline="0" dirty="0" smtClean="0">
                <a:latin typeface="Century Gothic"/>
                <a:cs typeface="Century Gothic"/>
              </a:rPr>
              <a:t> 4 Discussion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experiment, the body cells died much slower.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latin typeface="Century Gothic"/>
              <a:cs typeface="Century Gothic"/>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Century Gothic"/>
                <a:cs typeface="Century Gothic"/>
              </a:rPr>
              <a:t>Experiment 5 Discussion</a:t>
            </a:r>
            <a:endParaRPr lang="en-US" dirty="0" smtClean="0">
              <a:latin typeface="Century Gothic"/>
              <a:cs typeface="Century Gothic"/>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experiment, the impact was also significant. </a:t>
            </a:r>
            <a:r>
              <a:rPr lang="en-US" smtClean="0"/>
              <a:t>The body cells with the macrophages were saved, and in the test without the macrophages, all the body cells died. </a:t>
            </a:r>
          </a:p>
          <a:p>
            <a:endParaRPr lang="en-US" dirty="0"/>
          </a:p>
        </p:txBody>
      </p:sp>
      <p:sp>
        <p:nvSpPr>
          <p:cNvPr id="4" name="Slide Number Placeholder 3"/>
          <p:cNvSpPr>
            <a:spLocks noGrp="1"/>
          </p:cNvSpPr>
          <p:nvPr>
            <p:ph type="sldNum" sz="quarter" idx="10"/>
          </p:nvPr>
        </p:nvSpPr>
        <p:spPr/>
        <p:txBody>
          <a:bodyPr/>
          <a:lstStyle/>
          <a:p>
            <a:fld id="{A7765C95-C3ED-4ED1-82E0-B99CB630F8E9}" type="slidenum">
              <a:rPr lang="en-US" smtClean="0"/>
              <a:t>1</a:t>
            </a:fld>
            <a:endParaRPr lang="en-US"/>
          </a:p>
        </p:txBody>
      </p:sp>
    </p:spTree>
    <p:extLst>
      <p:ext uri="{BB962C8B-B14F-4D97-AF65-F5344CB8AC3E}">
        <p14:creationId xmlns:p14="http://schemas.microsoft.com/office/powerpoint/2010/main" val="4194493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27020199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48A87A34-81AB-432B-8DAE-1953F412C126}" type="datetimeFigureOut">
              <a:rPr lang="en-US" smtClean="0"/>
              <a:pPr/>
              <a:t>1/20/18</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853" r:id="rId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chart" Target="../charts/chart2.xml"/><Relationship Id="rId12" Type="http://schemas.openxmlformats.org/officeDocument/2006/relationships/chart" Target="../charts/chart3.xml"/><Relationship Id="rId13" Type="http://schemas.openxmlformats.org/officeDocument/2006/relationships/chart" Target="../charts/chart4.xml"/><Relationship Id="rId14" Type="http://schemas.openxmlformats.org/officeDocument/2006/relationships/chart" Target="../charts/chart5.xml"/><Relationship Id="rId15" Type="http://schemas.openxmlformats.org/officeDocument/2006/relationships/chart" Target="../charts/chart6.xml"/><Relationship Id="rId16" Type="http://schemas.openxmlformats.org/officeDocument/2006/relationships/image" Target="../media/image2.tiff"/><Relationship Id="rId17" Type="http://schemas.openxmlformats.org/officeDocument/2006/relationships/image" Target="../media/image3.tiff"/><Relationship Id="rId18" Type="http://schemas.openxmlformats.org/officeDocument/2006/relationships/image" Target="../media/image4.tiff"/><Relationship Id="rId19" Type="http://schemas.openxmlformats.org/officeDocument/2006/relationships/image" Target="../media/image5.tif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www.wikipedia.org/" TargetMode="External"/><Relationship Id="rId5" Type="http://schemas.openxmlformats.org/officeDocument/2006/relationships/hyperlink" Target="http://www.theory.stanford.edu/" TargetMode="External"/><Relationship Id="rId6" Type="http://schemas.openxmlformats.org/officeDocument/2006/relationships/hyperlink" Target="http://www.gamedev.stackexchange.com/" TargetMode="External"/><Relationship Id="rId7" Type="http://schemas.openxmlformats.org/officeDocument/2006/relationships/hyperlink" Target="https://www.redblobgames.com/pathfinding/" TargetMode="External"/><Relationship Id="rId8" Type="http://schemas.openxmlformats.org/officeDocument/2006/relationships/hyperlink" Target="https://stackoverflow.com/questions/1937690/c-sharp-priority-queue" TargetMode="External"/><Relationship Id="rId9" Type="http://schemas.openxmlformats.org/officeDocument/2006/relationships/hyperlink" Target="http://www.ai-depot.com/Tutorial/PathFinding.html" TargetMode="External"/><Relationship Id="rId10"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96575" y="-847710"/>
            <a:ext cx="16152060" cy="5227230"/>
          </a:xfrm>
        </p:spPr>
        <p:txBody>
          <a:bodyPr>
            <a:normAutofit/>
          </a:bodyPr>
          <a:lstStyle/>
          <a:p>
            <a:pPr algn="ctr"/>
            <a:r>
              <a:rPr lang="en-US" sz="9600" dirty="0" smtClean="0">
                <a:latin typeface="Andale Mono" charset="0"/>
                <a:ea typeface="Andale Mono" charset="0"/>
                <a:cs typeface="Andale Mono" charset="0"/>
              </a:rPr>
              <a:t>Which Pathfinding Algorithm is Best?</a:t>
            </a:r>
            <a:endParaRPr lang="en-US" sz="9600" dirty="0">
              <a:latin typeface="Andale Mono" charset="0"/>
              <a:ea typeface="Andale Mono" charset="0"/>
              <a:cs typeface="Andale Mono" charset="0"/>
            </a:endParaRPr>
          </a:p>
        </p:txBody>
      </p:sp>
      <p:sp>
        <p:nvSpPr>
          <p:cNvPr id="4" name="Subtitle 2"/>
          <p:cNvSpPr txBox="1">
            <a:spLocks/>
          </p:cNvSpPr>
          <p:nvPr/>
        </p:nvSpPr>
        <p:spPr>
          <a:xfrm>
            <a:off x="711701" y="5635657"/>
            <a:ext cx="7999874" cy="4036857"/>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2648" dirty="0"/>
          </a:p>
        </p:txBody>
      </p:sp>
      <p:sp>
        <p:nvSpPr>
          <p:cNvPr id="7" name="Subtitle 2"/>
          <p:cNvSpPr txBox="1">
            <a:spLocks/>
          </p:cNvSpPr>
          <p:nvPr/>
        </p:nvSpPr>
        <p:spPr>
          <a:xfrm>
            <a:off x="25147822" y="5161101"/>
            <a:ext cx="6932985" cy="7450364"/>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2648" dirty="0">
              <a:latin typeface="Century Gothic"/>
              <a:cs typeface="Century Gothic"/>
            </a:endParaRPr>
          </a:p>
        </p:txBody>
      </p:sp>
      <p:grpSp>
        <p:nvGrpSpPr>
          <p:cNvPr id="26" name="Group 25"/>
          <p:cNvGrpSpPr/>
          <p:nvPr/>
        </p:nvGrpSpPr>
        <p:grpSpPr>
          <a:xfrm>
            <a:off x="9450455" y="7747001"/>
            <a:ext cx="15644299" cy="13727718"/>
            <a:chOff x="9378757" y="2679816"/>
            <a:chExt cx="16457678" cy="8008640"/>
          </a:xfrm>
        </p:grpSpPr>
        <p:sp>
          <p:nvSpPr>
            <p:cNvPr id="12" name="Rounded Rectangle 11"/>
            <p:cNvSpPr/>
            <p:nvPr/>
          </p:nvSpPr>
          <p:spPr>
            <a:xfrm>
              <a:off x="9378757" y="2679816"/>
              <a:ext cx="16457678" cy="8008640"/>
            </a:xfrm>
            <a:prstGeom prst="roundRect">
              <a:avLst/>
            </a:prstGeom>
            <a:solidFill>
              <a:schemeClr val="bg1">
                <a:lumMod val="75000"/>
                <a:lumOff val="25000"/>
              </a:schemeClr>
            </a:solidFill>
            <a:ln>
              <a:solidFill>
                <a:schemeClr val="bg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ubtitle 2"/>
            <p:cNvSpPr txBox="1">
              <a:spLocks/>
            </p:cNvSpPr>
            <p:nvPr/>
          </p:nvSpPr>
          <p:spPr>
            <a:xfrm>
              <a:off x="9586552" y="2871818"/>
              <a:ext cx="16157867" cy="7425273"/>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endParaRPr lang="en-US" sz="2000" dirty="0">
                <a:latin typeface="Century Gothic"/>
                <a:cs typeface="Century Gothic"/>
              </a:endParaRPr>
            </a:p>
            <a:p>
              <a:pPr algn="ctr"/>
              <a:endParaRPr lang="en-US" sz="2648" dirty="0" smtClean="0">
                <a:latin typeface="Century Gothic"/>
                <a:cs typeface="Century Gothic"/>
              </a:endParaRPr>
            </a:p>
            <a:p>
              <a:pPr algn="ctr"/>
              <a:endParaRPr lang="en-US" sz="2648" dirty="0" smtClean="0">
                <a:latin typeface="Century Gothic"/>
                <a:cs typeface="Century Gothic"/>
              </a:endParaRPr>
            </a:p>
            <a:p>
              <a:pPr algn="ctr"/>
              <a:endParaRPr lang="en-US" sz="2648" dirty="0" smtClean="0">
                <a:latin typeface="Century Gothic"/>
                <a:cs typeface="Century Gothic"/>
              </a:endParaRPr>
            </a:p>
            <a:p>
              <a:pPr algn="ctr"/>
              <a:endParaRPr lang="en-US" sz="2648" dirty="0">
                <a:latin typeface="Century Gothic"/>
                <a:cs typeface="Century Gothic"/>
              </a:endParaRPr>
            </a:p>
          </p:txBody>
        </p:sp>
      </p:grpSp>
      <p:sp>
        <p:nvSpPr>
          <p:cNvPr id="9" name="Subtitle 2"/>
          <p:cNvSpPr txBox="1">
            <a:spLocks/>
          </p:cNvSpPr>
          <p:nvPr/>
        </p:nvSpPr>
        <p:spPr>
          <a:xfrm>
            <a:off x="24947752" y="13249393"/>
            <a:ext cx="7133053" cy="3671063"/>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r>
              <a:rPr lang="en-US" sz="2648" dirty="0" smtClean="0"/>
              <a:t> </a:t>
            </a:r>
            <a:endParaRPr lang="en-US" sz="2648" dirty="0"/>
          </a:p>
        </p:txBody>
      </p:sp>
      <p:sp>
        <p:nvSpPr>
          <p:cNvPr id="10" name="Subtitle 2"/>
          <p:cNvSpPr txBox="1">
            <a:spLocks/>
          </p:cNvSpPr>
          <p:nvPr/>
        </p:nvSpPr>
        <p:spPr>
          <a:xfrm>
            <a:off x="9620714" y="9683113"/>
            <a:ext cx="13818317" cy="793629"/>
          </a:xfrm>
          <a:prstGeom prst="rect">
            <a:avLst/>
          </a:prstGeom>
        </p:spPr>
        <p:txBody>
          <a:bodyPr vert="horz" lIns="75675" tIns="37837" rIns="75675" bIns="37837" rtlCol="0">
            <a:normAutofit fontScale="62500" lnSpcReduction="20000"/>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10592" dirty="0">
              <a:latin typeface="Century Gothic"/>
              <a:cs typeface="Century Gothic"/>
            </a:endParaRPr>
          </a:p>
          <a:p>
            <a:pPr algn="ctr"/>
            <a:endParaRPr lang="en-US" sz="6399" dirty="0">
              <a:latin typeface="Century Gothic"/>
              <a:cs typeface="Century Gothic"/>
            </a:endParaRPr>
          </a:p>
        </p:txBody>
      </p:sp>
      <p:sp>
        <p:nvSpPr>
          <p:cNvPr id="31" name="Subtitle 2"/>
          <p:cNvSpPr txBox="1">
            <a:spLocks/>
          </p:cNvSpPr>
          <p:nvPr/>
        </p:nvSpPr>
        <p:spPr>
          <a:xfrm>
            <a:off x="662625" y="9038646"/>
            <a:ext cx="8095860" cy="3311451"/>
          </a:xfrm>
          <a:prstGeom prst="rect">
            <a:avLst/>
          </a:prstGeom>
        </p:spPr>
        <p:txBody>
          <a:bodyPr vert="horz" lIns="313502" tIns="156751" rIns="313502" bIns="156751" rtlCol="0">
            <a:noAutofit/>
          </a:bodyPr>
          <a:lstStyle>
            <a:lvl1pPr marL="0" indent="0" algn="ctr" defTabSz="3135020" rtl="0" eaLnBrk="1" latinLnBrk="0" hangingPunct="1">
              <a:spcBef>
                <a:spcPct val="20000"/>
              </a:spcBef>
              <a:buFont typeface="Arial" pitchFamily="34" charset="0"/>
              <a:buNone/>
              <a:defRPr sz="11000" kern="1200">
                <a:solidFill>
                  <a:schemeClr val="tx1">
                    <a:tint val="75000"/>
                  </a:schemeClr>
                </a:solidFill>
                <a:latin typeface="+mn-lt"/>
                <a:ea typeface="+mn-ea"/>
                <a:cs typeface="+mn-cs"/>
              </a:defRPr>
            </a:lvl1pPr>
            <a:lvl2pPr marL="1567510" indent="0" algn="ctr" defTabSz="3135020" rtl="0" eaLnBrk="1" latinLnBrk="0" hangingPunct="1">
              <a:spcBef>
                <a:spcPct val="20000"/>
              </a:spcBef>
              <a:buFont typeface="Arial" pitchFamily="34" charset="0"/>
              <a:buNone/>
              <a:defRPr sz="9600" kern="1200">
                <a:solidFill>
                  <a:schemeClr val="tx1">
                    <a:tint val="75000"/>
                  </a:schemeClr>
                </a:solidFill>
                <a:latin typeface="+mn-lt"/>
                <a:ea typeface="+mn-ea"/>
                <a:cs typeface="+mn-cs"/>
              </a:defRPr>
            </a:lvl2pPr>
            <a:lvl3pPr marL="3135020" indent="0" algn="ctr" defTabSz="3135020" rtl="0" eaLnBrk="1" latinLnBrk="0" hangingPunct="1">
              <a:spcBef>
                <a:spcPct val="20000"/>
              </a:spcBef>
              <a:buFont typeface="Arial" pitchFamily="34" charset="0"/>
              <a:buNone/>
              <a:defRPr sz="8200" kern="1200">
                <a:solidFill>
                  <a:schemeClr val="tx1">
                    <a:tint val="75000"/>
                  </a:schemeClr>
                </a:solidFill>
                <a:latin typeface="+mn-lt"/>
                <a:ea typeface="+mn-ea"/>
                <a:cs typeface="+mn-cs"/>
              </a:defRPr>
            </a:lvl3pPr>
            <a:lvl4pPr marL="470253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4pPr>
            <a:lvl5pPr marL="627004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5pPr>
            <a:lvl6pPr marL="783755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6pPr>
            <a:lvl7pPr marL="940506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7pPr>
            <a:lvl8pPr marL="1097257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8pPr>
            <a:lvl9pPr marL="12540082"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9pPr>
          </a:lstStyle>
          <a:p>
            <a:endParaRPr lang="en-US" sz="1800" dirty="0" smtClean="0">
              <a:latin typeface="Century Gothic"/>
              <a:cs typeface="Century Gothic"/>
            </a:endParaRPr>
          </a:p>
        </p:txBody>
      </p:sp>
      <p:sp>
        <p:nvSpPr>
          <p:cNvPr id="28" name="TextBox 27"/>
          <p:cNvSpPr txBox="1"/>
          <p:nvPr/>
        </p:nvSpPr>
        <p:spPr>
          <a:xfrm>
            <a:off x="5024475" y="11431863"/>
            <a:ext cx="3348123" cy="3139321"/>
          </a:xfrm>
          <a:prstGeom prst="rect">
            <a:avLst/>
          </a:prstGeom>
          <a:noFill/>
        </p:spPr>
        <p:txBody>
          <a:bodyPr wrap="square" rtlCol="0">
            <a:spAutoFit/>
          </a:bodyPr>
          <a:lstStyle/>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a:p>
        </p:txBody>
      </p:sp>
      <p:sp>
        <p:nvSpPr>
          <p:cNvPr id="29" name="TextBox 28"/>
          <p:cNvSpPr txBox="1"/>
          <p:nvPr/>
        </p:nvSpPr>
        <p:spPr>
          <a:xfrm>
            <a:off x="528910" y="15090291"/>
            <a:ext cx="8363289" cy="461665"/>
          </a:xfrm>
          <a:prstGeom prst="rect">
            <a:avLst/>
          </a:prstGeom>
          <a:noFill/>
        </p:spPr>
        <p:txBody>
          <a:bodyPr wrap="square" rtlCol="0">
            <a:spAutoFit/>
          </a:bodyPr>
          <a:lstStyle/>
          <a:p>
            <a:endParaRPr lang="en-US" sz="2400" dirty="0">
              <a:cs typeface="Century Gothic"/>
            </a:endParaRPr>
          </a:p>
        </p:txBody>
      </p:sp>
      <p:sp>
        <p:nvSpPr>
          <p:cNvPr id="25" name="Subtitle 2"/>
          <p:cNvSpPr txBox="1">
            <a:spLocks/>
          </p:cNvSpPr>
          <p:nvPr/>
        </p:nvSpPr>
        <p:spPr>
          <a:xfrm>
            <a:off x="272391" y="4591111"/>
            <a:ext cx="8767957" cy="3512929"/>
          </a:xfrm>
          <a:prstGeom prst="rect">
            <a:avLst/>
          </a:prstGeom>
        </p:spPr>
        <p:txBody>
          <a:bodyPr vert="horz" lIns="313502" tIns="156751" rIns="313502" bIns="156751" rtlCol="0">
            <a:noAutofit/>
          </a:bodyPr>
          <a:lstStyle>
            <a:lvl1pPr marL="0" indent="0" algn="ctr" defTabSz="3135020" rtl="0" eaLnBrk="1" latinLnBrk="0" hangingPunct="1">
              <a:spcBef>
                <a:spcPct val="20000"/>
              </a:spcBef>
              <a:buFont typeface="Arial" pitchFamily="34" charset="0"/>
              <a:buNone/>
              <a:defRPr sz="11000" kern="1200">
                <a:solidFill>
                  <a:schemeClr val="tx1">
                    <a:tint val="75000"/>
                  </a:schemeClr>
                </a:solidFill>
                <a:latin typeface="+mn-lt"/>
                <a:ea typeface="+mn-ea"/>
                <a:cs typeface="+mn-cs"/>
              </a:defRPr>
            </a:lvl1pPr>
            <a:lvl2pPr marL="1567510" indent="0" algn="ctr" defTabSz="3135020" rtl="0" eaLnBrk="1" latinLnBrk="0" hangingPunct="1">
              <a:spcBef>
                <a:spcPct val="20000"/>
              </a:spcBef>
              <a:buFont typeface="Arial" pitchFamily="34" charset="0"/>
              <a:buNone/>
              <a:defRPr sz="9600" kern="1200">
                <a:solidFill>
                  <a:schemeClr val="tx1">
                    <a:tint val="75000"/>
                  </a:schemeClr>
                </a:solidFill>
                <a:latin typeface="+mn-lt"/>
                <a:ea typeface="+mn-ea"/>
                <a:cs typeface="+mn-cs"/>
              </a:defRPr>
            </a:lvl2pPr>
            <a:lvl3pPr marL="3135020" indent="0" algn="ctr" defTabSz="3135020" rtl="0" eaLnBrk="1" latinLnBrk="0" hangingPunct="1">
              <a:spcBef>
                <a:spcPct val="20000"/>
              </a:spcBef>
              <a:buFont typeface="Arial" pitchFamily="34" charset="0"/>
              <a:buNone/>
              <a:defRPr sz="8200" kern="1200">
                <a:solidFill>
                  <a:schemeClr val="tx1">
                    <a:tint val="75000"/>
                  </a:schemeClr>
                </a:solidFill>
                <a:latin typeface="+mn-lt"/>
                <a:ea typeface="+mn-ea"/>
                <a:cs typeface="+mn-cs"/>
              </a:defRPr>
            </a:lvl3pPr>
            <a:lvl4pPr marL="470253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4pPr>
            <a:lvl5pPr marL="627004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5pPr>
            <a:lvl6pPr marL="783755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6pPr>
            <a:lvl7pPr marL="940506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7pPr>
            <a:lvl8pPr marL="1097257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8pPr>
            <a:lvl9pPr marL="12540082"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9pPr>
          </a:lstStyle>
          <a:p>
            <a:endParaRPr lang="en-US" sz="2400" dirty="0" smtClean="0">
              <a:solidFill>
                <a:schemeClr val="tx1"/>
              </a:solidFill>
              <a:cs typeface="Century Gothic"/>
            </a:endParaRPr>
          </a:p>
        </p:txBody>
      </p:sp>
      <p:sp>
        <p:nvSpPr>
          <p:cNvPr id="13" name="TextBox 12"/>
          <p:cNvSpPr txBox="1"/>
          <p:nvPr/>
        </p:nvSpPr>
        <p:spPr>
          <a:xfrm>
            <a:off x="28868852" y="1180719"/>
            <a:ext cx="4360316" cy="400110"/>
          </a:xfrm>
          <a:prstGeom prst="rect">
            <a:avLst/>
          </a:prstGeom>
          <a:noFill/>
        </p:spPr>
        <p:txBody>
          <a:bodyPr wrap="square" rtlCol="0">
            <a:spAutoFit/>
          </a:bodyPr>
          <a:lstStyle/>
          <a:p>
            <a:endParaRPr lang="en-US" sz="2000" dirty="0">
              <a:latin typeface="Century Gothic" charset="0"/>
              <a:ea typeface="Century Gothic" charset="0"/>
              <a:cs typeface="Century Gothic" charset="0"/>
            </a:endParaRPr>
          </a:p>
        </p:txBody>
      </p:sp>
      <p:sp>
        <p:nvSpPr>
          <p:cNvPr id="11" name="Rounded Rectangle 10"/>
          <p:cNvSpPr/>
          <p:nvPr/>
        </p:nvSpPr>
        <p:spPr>
          <a:xfrm>
            <a:off x="25495856" y="3781890"/>
            <a:ext cx="6867919" cy="6998903"/>
          </a:xfrm>
          <a:prstGeom prst="roundRect">
            <a:avLst/>
          </a:prstGeom>
          <a:solidFill>
            <a:schemeClr val="bg1"/>
          </a:solidFill>
          <a:ln>
            <a:solidFill>
              <a:schemeClr val="bg1"/>
            </a:solidFill>
          </a:ln>
          <a:effectLst>
            <a:outerShdw blurRad="50800" dist="38100" dir="2700000" algn="tl" rotWithShape="0">
              <a:prstClr val="black">
                <a:alpha val="40000"/>
              </a:prstClr>
            </a:outerShdw>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9517446" y="3706776"/>
            <a:ext cx="15489839" cy="3838915"/>
            <a:chOff x="9620714" y="11431863"/>
            <a:chExt cx="15678314" cy="6047457"/>
          </a:xfrm>
          <a:effectLst>
            <a:outerShdw blurRad="50800" dist="38100" dir="2700000" algn="tl" rotWithShape="0">
              <a:prstClr val="black">
                <a:alpha val="40000"/>
              </a:prstClr>
            </a:outerShdw>
          </a:effectLst>
        </p:grpSpPr>
        <p:sp>
          <p:nvSpPr>
            <p:cNvPr id="33" name="Rounded Rectangle 32"/>
            <p:cNvSpPr/>
            <p:nvPr/>
          </p:nvSpPr>
          <p:spPr>
            <a:xfrm>
              <a:off x="9620714" y="11431863"/>
              <a:ext cx="15678314" cy="6047457"/>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477534" y="13703229"/>
              <a:ext cx="3394304" cy="461665"/>
            </a:xfrm>
            <a:prstGeom prst="rect">
              <a:avLst/>
            </a:prstGeom>
            <a:noFill/>
          </p:spPr>
          <p:txBody>
            <a:bodyPr wrap="square" rtlCol="0">
              <a:spAutoFit/>
            </a:bodyPr>
            <a:lstStyle/>
            <a:p>
              <a:endParaRPr lang="en-US" sz="2400" dirty="0">
                <a:cs typeface="Century Gothic"/>
              </a:endParaRPr>
            </a:p>
          </p:txBody>
        </p:sp>
      </p:grpSp>
      <p:grpSp>
        <p:nvGrpSpPr>
          <p:cNvPr id="24" name="Group 23"/>
          <p:cNvGrpSpPr/>
          <p:nvPr/>
        </p:nvGrpSpPr>
        <p:grpSpPr>
          <a:xfrm>
            <a:off x="25522603" y="16505469"/>
            <a:ext cx="6852415" cy="4803706"/>
            <a:chOff x="26092576" y="9038646"/>
            <a:chExt cx="6490112" cy="12336825"/>
          </a:xfrm>
        </p:grpSpPr>
        <p:sp>
          <p:nvSpPr>
            <p:cNvPr id="34" name="Rounded Rectangle 33"/>
            <p:cNvSpPr/>
            <p:nvPr/>
          </p:nvSpPr>
          <p:spPr>
            <a:xfrm>
              <a:off x="26092576" y="9038646"/>
              <a:ext cx="6490112" cy="12336825"/>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6424915" y="9213308"/>
              <a:ext cx="6146800" cy="461665"/>
            </a:xfrm>
            <a:prstGeom prst="rect">
              <a:avLst/>
            </a:prstGeom>
            <a:noFill/>
          </p:spPr>
          <p:txBody>
            <a:bodyPr wrap="square" rtlCol="0">
              <a:spAutoFit/>
            </a:bodyPr>
            <a:lstStyle/>
            <a:p>
              <a:pPr algn="ctr"/>
              <a:endParaRPr lang="en-US" sz="2400" dirty="0">
                <a:ea typeface="Century Gothic" charset="0"/>
                <a:cs typeface="Century Gothic" charset="0"/>
              </a:endParaRPr>
            </a:p>
          </p:txBody>
        </p:sp>
      </p:grpSp>
      <p:sp>
        <p:nvSpPr>
          <p:cNvPr id="55" name="TextBox 54"/>
          <p:cNvSpPr txBox="1"/>
          <p:nvPr/>
        </p:nvSpPr>
        <p:spPr>
          <a:xfrm>
            <a:off x="9644210" y="14279372"/>
            <a:ext cx="5095098" cy="461665"/>
          </a:xfrm>
          <a:prstGeom prst="rect">
            <a:avLst/>
          </a:prstGeom>
          <a:noFill/>
        </p:spPr>
        <p:txBody>
          <a:bodyPr wrap="square" rtlCol="0">
            <a:spAutoFit/>
          </a:bodyPr>
          <a:lstStyle/>
          <a:p>
            <a:r>
              <a:rPr lang="en-US" sz="2400" smtClean="0">
                <a:solidFill>
                  <a:schemeClr val="bg1"/>
                </a:solidFill>
              </a:rPr>
              <a:t>Beginning</a:t>
            </a:r>
            <a:endParaRPr lang="en-US" sz="2400" dirty="0"/>
          </a:p>
        </p:txBody>
      </p:sp>
      <p:sp>
        <p:nvSpPr>
          <p:cNvPr id="56" name="TextBox 55"/>
          <p:cNvSpPr txBox="1"/>
          <p:nvPr/>
        </p:nvSpPr>
        <p:spPr>
          <a:xfrm>
            <a:off x="15130502" y="14279372"/>
            <a:ext cx="5095098" cy="461665"/>
          </a:xfrm>
          <a:prstGeom prst="rect">
            <a:avLst/>
          </a:prstGeom>
          <a:noFill/>
        </p:spPr>
        <p:txBody>
          <a:bodyPr wrap="square" rtlCol="0">
            <a:spAutoFit/>
          </a:bodyPr>
          <a:lstStyle/>
          <a:p>
            <a:r>
              <a:rPr lang="en-US" sz="2400" dirty="0" smtClean="0">
                <a:solidFill>
                  <a:schemeClr val="bg1"/>
                </a:solidFill>
              </a:rPr>
              <a:t>Middle</a:t>
            </a:r>
            <a:endParaRPr lang="en-US" sz="2400" dirty="0"/>
          </a:p>
        </p:txBody>
      </p:sp>
      <p:sp>
        <p:nvSpPr>
          <p:cNvPr id="57" name="TextBox 56"/>
          <p:cNvSpPr txBox="1"/>
          <p:nvPr/>
        </p:nvSpPr>
        <p:spPr>
          <a:xfrm>
            <a:off x="20715296" y="14279372"/>
            <a:ext cx="5095098" cy="461665"/>
          </a:xfrm>
          <a:prstGeom prst="rect">
            <a:avLst/>
          </a:prstGeom>
          <a:noFill/>
        </p:spPr>
        <p:txBody>
          <a:bodyPr wrap="square" rtlCol="0">
            <a:spAutoFit/>
          </a:bodyPr>
          <a:lstStyle/>
          <a:p>
            <a:r>
              <a:rPr lang="en-US" sz="2400" dirty="0" smtClean="0">
                <a:solidFill>
                  <a:schemeClr val="bg1"/>
                </a:solidFill>
              </a:rPr>
              <a:t>End</a:t>
            </a:r>
            <a:endParaRPr lang="en-US" sz="2400" dirty="0"/>
          </a:p>
        </p:txBody>
      </p:sp>
      <p:sp>
        <p:nvSpPr>
          <p:cNvPr id="52" name="Rounded Rectangle 51"/>
          <p:cNvSpPr/>
          <p:nvPr/>
        </p:nvSpPr>
        <p:spPr>
          <a:xfrm>
            <a:off x="269468" y="423853"/>
            <a:ext cx="8812922" cy="3757183"/>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25485948" y="11431863"/>
            <a:ext cx="6852415" cy="3515254"/>
          </a:xfrm>
          <a:prstGeom prst="roundRect">
            <a:avLst/>
          </a:prstGeom>
          <a:solidFill>
            <a:schemeClr val="bg1"/>
          </a:solidFill>
          <a:ln>
            <a:solidFill>
              <a:schemeClr val="bg1"/>
            </a:solidFill>
          </a:ln>
          <a:effectLst>
            <a:outerShdw blurRad="50800" dist="38100" dir="2700000" algn="tl" rotWithShape="0">
              <a:prstClr val="black">
                <a:alpha val="40000"/>
              </a:prstClr>
            </a:outerShdw>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338718" y="4337719"/>
            <a:ext cx="8743672" cy="9602629"/>
            <a:chOff x="338718" y="5112203"/>
            <a:chExt cx="8743672" cy="9104059"/>
          </a:xfrm>
        </p:grpSpPr>
        <p:grpSp>
          <p:nvGrpSpPr>
            <p:cNvPr id="17" name="Group 16"/>
            <p:cNvGrpSpPr/>
            <p:nvPr/>
          </p:nvGrpSpPr>
          <p:grpSpPr>
            <a:xfrm>
              <a:off x="338718" y="5161102"/>
              <a:ext cx="8743672" cy="8521584"/>
              <a:chOff x="259570" y="2849884"/>
              <a:chExt cx="8042562" cy="5928093"/>
            </a:xfrm>
          </p:grpSpPr>
          <p:sp>
            <p:nvSpPr>
              <p:cNvPr id="14" name="Rounded Rectangle 13"/>
              <p:cNvSpPr/>
              <p:nvPr/>
            </p:nvSpPr>
            <p:spPr>
              <a:xfrm>
                <a:off x="259570" y="2849884"/>
                <a:ext cx="8042562" cy="5928093"/>
              </a:xfrm>
              <a:prstGeom prst="round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Subtitle 2"/>
              <p:cNvSpPr txBox="1">
                <a:spLocks/>
              </p:cNvSpPr>
              <p:nvPr/>
            </p:nvSpPr>
            <p:spPr>
              <a:xfrm>
                <a:off x="305496" y="3305120"/>
                <a:ext cx="7996636" cy="1591874"/>
              </a:xfrm>
              <a:prstGeom prst="rect">
                <a:avLst/>
              </a:prstGeom>
            </p:spPr>
            <p:txBody>
              <a:bodyPr vert="horz" lIns="75675" tIns="37837" rIns="75675" bIns="37837" rtlCol="0">
                <a:norm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6399" dirty="0">
                  <a:latin typeface="Century Gothic"/>
                  <a:cs typeface="Century Gothic"/>
                </a:endParaRPr>
              </a:p>
            </p:txBody>
          </p:sp>
        </p:grpSp>
        <p:sp>
          <p:nvSpPr>
            <p:cNvPr id="19" name="TextBox 18"/>
            <p:cNvSpPr txBox="1"/>
            <p:nvPr/>
          </p:nvSpPr>
          <p:spPr>
            <a:xfrm>
              <a:off x="956579" y="5112203"/>
              <a:ext cx="7809796" cy="9104059"/>
            </a:xfrm>
            <a:prstGeom prst="rect">
              <a:avLst/>
            </a:prstGeom>
            <a:noFill/>
          </p:spPr>
          <p:txBody>
            <a:bodyPr wrap="square" rtlCol="0">
              <a:spAutoFit/>
            </a:bodyPr>
            <a:lstStyle/>
            <a:p>
              <a:pPr algn="ctr"/>
              <a:r>
                <a:rPr lang="en-US" sz="3200" b="1" dirty="0"/>
                <a:t>Introduction</a:t>
              </a:r>
              <a:endParaRPr lang="en-US" sz="3200" dirty="0"/>
            </a:p>
            <a:p>
              <a:endParaRPr lang="en-US" sz="2000" dirty="0" smtClean="0"/>
            </a:p>
            <a:p>
              <a:r>
                <a:rPr lang="en-US" sz="2000" dirty="0"/>
                <a:t>	</a:t>
              </a:r>
              <a:r>
                <a:rPr lang="en-US" sz="2000" dirty="0" smtClean="0"/>
                <a:t>Sometimes, you need an algorithm to compute a path from one place to another, like in a videogame. These experiments, called path-finding algorithms, help compute a where a videogame enemy needs to go, or even helping a robot navigate a maze. </a:t>
              </a:r>
              <a:r>
                <a:rPr lang="en-US" sz="2200" dirty="0" smtClean="0"/>
                <a:t>Since there are many kinds of path-finding algorithms, his </a:t>
              </a:r>
              <a:r>
                <a:rPr lang="en-US" sz="2200" dirty="0"/>
                <a:t>experiment is meant to find which path-finding algorithm is on average the best. </a:t>
              </a:r>
              <a:endParaRPr lang="en-US" sz="2200" dirty="0" smtClean="0"/>
            </a:p>
            <a:p>
              <a:endParaRPr lang="en-US" sz="2200" dirty="0"/>
            </a:p>
            <a:p>
              <a:r>
                <a:rPr lang="en-US" sz="2200" b="1" dirty="0"/>
                <a:t>What is a Pathfinding algorithm? </a:t>
              </a:r>
              <a:endParaRPr lang="en-US" sz="2200" dirty="0"/>
            </a:p>
            <a:p>
              <a:r>
                <a:rPr lang="en-US" sz="2200" dirty="0" smtClean="0"/>
                <a:t>	A </a:t>
              </a:r>
              <a:r>
                <a:rPr lang="en-US" sz="2200" dirty="0"/>
                <a:t>pathfinding algorithm is an algorithm which computes a path between point a and point b on a </a:t>
              </a:r>
              <a:r>
                <a:rPr lang="en-US" sz="2200" dirty="0" smtClean="0"/>
                <a:t>grid. </a:t>
              </a:r>
              <a:r>
                <a:rPr lang="en-US" sz="2200" dirty="0"/>
                <a:t>These </a:t>
              </a:r>
              <a:r>
                <a:rPr lang="en-US" sz="2200" dirty="0" smtClean="0"/>
                <a:t>grids </a:t>
              </a:r>
              <a:r>
                <a:rPr lang="en-US" sz="2200" dirty="0"/>
                <a:t>also include obstacles which the path cannot pass through. Also, some algorithms aim to find the shortest path, but do not always succeed. This experiment uses four algorithms: Dijkstra, A*, Breadth-First Search, and Best-First Search</a:t>
              </a:r>
              <a:r>
                <a:rPr lang="en-US" sz="2200" dirty="0" smtClean="0"/>
                <a:t>.</a:t>
              </a:r>
            </a:p>
            <a:p>
              <a:endParaRPr lang="en-US" sz="2200" dirty="0"/>
            </a:p>
            <a:p>
              <a:r>
                <a:rPr lang="en-US" sz="2200" b="1" dirty="0"/>
                <a:t>Why did I choose this topic?</a:t>
              </a:r>
              <a:endParaRPr lang="en-US" sz="2200" dirty="0"/>
            </a:p>
            <a:p>
              <a:r>
                <a:rPr lang="en-US" sz="2200" dirty="0" smtClean="0"/>
                <a:t>	Computer </a:t>
              </a:r>
              <a:r>
                <a:rPr lang="en-US" sz="2200" dirty="0"/>
                <a:t>Science is one of my deep passions, ever since I got my hands on programming. Before I started the experiment, I already was skilled at programming in multiple languages and I knew how to write simulations like this </a:t>
              </a:r>
              <a:r>
                <a:rPr lang="en-US" sz="2200" dirty="0" smtClean="0"/>
                <a:t>one. </a:t>
              </a:r>
            </a:p>
            <a:p>
              <a:endParaRPr lang="en-US" sz="2200" dirty="0" smtClean="0"/>
            </a:p>
            <a:p>
              <a:r>
                <a:rPr lang="en-US" sz="2200" b="1" dirty="0" smtClean="0"/>
                <a:t>Judging the Best Algorithm</a:t>
              </a:r>
            </a:p>
            <a:p>
              <a:r>
                <a:rPr lang="en-US" sz="2200" b="1" dirty="0"/>
                <a:t>	</a:t>
              </a:r>
              <a:r>
                <a:rPr lang="en-US" sz="2200" dirty="0" smtClean="0"/>
                <a:t>The best pathfinding algorithm will be decided based on accuracy, time, and the amount of cells on the grid explored.</a:t>
              </a:r>
              <a:endParaRPr lang="en-US" sz="2200" b="1" dirty="0"/>
            </a:p>
            <a:p>
              <a:r>
                <a:rPr lang="en-US" sz="2200" dirty="0"/>
                <a:t/>
              </a:r>
              <a:br>
                <a:rPr lang="en-US" sz="2200" dirty="0"/>
              </a:br>
              <a:endParaRPr lang="en-US" sz="2200" dirty="0"/>
            </a:p>
          </p:txBody>
        </p:sp>
      </p:grpSp>
      <p:grpSp>
        <p:nvGrpSpPr>
          <p:cNvPr id="37" name="Group 36"/>
          <p:cNvGrpSpPr/>
          <p:nvPr/>
        </p:nvGrpSpPr>
        <p:grpSpPr>
          <a:xfrm>
            <a:off x="269468" y="15866434"/>
            <a:ext cx="8766763" cy="5653005"/>
            <a:chOff x="269468" y="16166026"/>
            <a:chExt cx="8766763" cy="5434249"/>
          </a:xfrm>
        </p:grpSpPr>
        <p:sp>
          <p:nvSpPr>
            <p:cNvPr id="20" name="Rounded Rectangle 19"/>
            <p:cNvSpPr/>
            <p:nvPr/>
          </p:nvSpPr>
          <p:spPr>
            <a:xfrm>
              <a:off x="269468" y="16166026"/>
              <a:ext cx="8766763" cy="5434249"/>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69753" y="16280682"/>
              <a:ext cx="7881602" cy="4940970"/>
            </a:xfrm>
            <a:prstGeom prst="rect">
              <a:avLst/>
            </a:prstGeom>
            <a:noFill/>
          </p:spPr>
          <p:txBody>
            <a:bodyPr wrap="square" rtlCol="0">
              <a:spAutoFit/>
            </a:bodyPr>
            <a:lstStyle/>
            <a:p>
              <a:pPr algn="ctr"/>
              <a:r>
                <a:rPr lang="en-US" sz="3200" b="1" dirty="0" smtClean="0"/>
                <a:t>Procedure</a:t>
              </a:r>
              <a:endParaRPr lang="en-US" sz="3200" dirty="0"/>
            </a:p>
            <a:p>
              <a:r>
                <a:rPr lang="en-US" sz="2000" dirty="0" smtClean="0"/>
                <a:t>	</a:t>
              </a:r>
            </a:p>
            <a:p>
              <a:r>
                <a:rPr lang="en-US" sz="2000" dirty="0"/>
                <a:t>	</a:t>
              </a:r>
              <a:r>
                <a:rPr lang="en-US" sz="2000" dirty="0" smtClean="0"/>
                <a:t>First, I generated a grid with a certain size. (10 by 10, etc. ). Next, I tested each algorithm on the grid and wrote down the results. Finally, I took the average of each run and used those for the charts. </a:t>
              </a:r>
            </a:p>
            <a:p>
              <a:endParaRPr lang="en-US" sz="2000" dirty="0"/>
            </a:p>
            <a:p>
              <a:r>
                <a:rPr lang="en-US" sz="2000" b="1" dirty="0"/>
                <a:t>Control and Variables</a:t>
              </a:r>
              <a:endParaRPr lang="en-US" sz="2000" dirty="0"/>
            </a:p>
            <a:p>
              <a:r>
                <a:rPr lang="en-US" sz="2000" dirty="0"/>
                <a:t>-The Breadth-First Search was the control because it is the oldest and simplest. </a:t>
              </a:r>
              <a:endParaRPr lang="en-US" sz="2000" dirty="0"/>
            </a:p>
            <a:p>
              <a:r>
                <a:rPr lang="en-US" sz="2000" dirty="0"/>
                <a:t>-To tell whether an algorithm is accurately finding the shortest path, we compare the algorithm’s run against Dijkstra, because Dijkstra is always correct. </a:t>
              </a:r>
              <a:endParaRPr lang="en-US" sz="2000" dirty="0"/>
            </a:p>
            <a:p>
              <a:r>
                <a:rPr lang="en-US" sz="2000" dirty="0"/>
                <a:t>-In the experiment, you can change the size of the grid(independent), and you </a:t>
              </a:r>
              <a:r>
                <a:rPr lang="en-US" sz="2000" dirty="0" smtClean="0"/>
                <a:t>can create </a:t>
              </a:r>
              <a:r>
                <a:rPr lang="en-US" sz="2000" dirty="0"/>
                <a:t>obstacles. </a:t>
              </a:r>
              <a:endParaRPr lang="en-US" sz="2000" dirty="0"/>
            </a:p>
            <a:p>
              <a:r>
                <a:rPr lang="en-US" dirty="0"/>
                <a:t/>
              </a:r>
              <a:br>
                <a:rPr lang="en-US" dirty="0"/>
              </a:br>
              <a:endParaRPr lang="en-US" dirty="0"/>
            </a:p>
          </p:txBody>
        </p:sp>
      </p:grpSp>
      <p:grpSp>
        <p:nvGrpSpPr>
          <p:cNvPr id="36" name="Group 35"/>
          <p:cNvGrpSpPr/>
          <p:nvPr/>
        </p:nvGrpSpPr>
        <p:grpSpPr>
          <a:xfrm>
            <a:off x="338718" y="13241924"/>
            <a:ext cx="8744787" cy="2658520"/>
            <a:chOff x="291444" y="13239103"/>
            <a:chExt cx="8744787" cy="2658520"/>
          </a:xfrm>
        </p:grpSpPr>
        <p:sp>
          <p:nvSpPr>
            <p:cNvPr id="48" name="Rounded Rectangle 47"/>
            <p:cNvSpPr/>
            <p:nvPr/>
          </p:nvSpPr>
          <p:spPr>
            <a:xfrm>
              <a:off x="291444" y="13518672"/>
              <a:ext cx="8744787" cy="2214935"/>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51799" y="13239103"/>
              <a:ext cx="7787647" cy="2123658"/>
            </a:xfrm>
            <a:prstGeom prst="rect">
              <a:avLst/>
            </a:prstGeom>
            <a:noFill/>
          </p:spPr>
          <p:txBody>
            <a:bodyPr wrap="square" rtlCol="0">
              <a:spAutoFit/>
            </a:bodyPr>
            <a:lstStyle/>
            <a:p>
              <a:pPr algn="ctr"/>
              <a:endParaRPr lang="en-US" sz="3200" b="1" dirty="0" smtClean="0"/>
            </a:p>
            <a:p>
              <a:pPr algn="ctr"/>
              <a:r>
                <a:rPr lang="en-US" sz="3200" b="1" dirty="0" smtClean="0"/>
                <a:t>Hypothesis</a:t>
              </a:r>
            </a:p>
            <a:p>
              <a:pPr algn="ctr"/>
              <a:endParaRPr lang="en-US" sz="3200" b="1" dirty="0" smtClean="0"/>
            </a:p>
            <a:p>
              <a:r>
                <a:rPr lang="en-US" dirty="0"/>
                <a:t/>
              </a:r>
              <a:br>
                <a:rPr lang="en-US" dirty="0"/>
              </a:br>
              <a:endParaRPr lang="en-US" dirty="0"/>
            </a:p>
          </p:txBody>
        </p:sp>
        <p:sp>
          <p:nvSpPr>
            <p:cNvPr id="35" name="TextBox 34"/>
            <p:cNvSpPr txBox="1"/>
            <p:nvPr/>
          </p:nvSpPr>
          <p:spPr>
            <a:xfrm>
              <a:off x="906956" y="14420295"/>
              <a:ext cx="7491092" cy="1477328"/>
            </a:xfrm>
            <a:prstGeom prst="rect">
              <a:avLst/>
            </a:prstGeom>
            <a:noFill/>
          </p:spPr>
          <p:txBody>
            <a:bodyPr wrap="square" rtlCol="0">
              <a:spAutoFit/>
            </a:bodyPr>
            <a:lstStyle/>
            <a:p>
              <a:r>
                <a:rPr lang="en-US" sz="2400" dirty="0" smtClean="0"/>
                <a:t>	I </a:t>
              </a:r>
              <a:r>
                <a:rPr lang="en-US" sz="2400" dirty="0"/>
                <a:t>believe that Best-First will </a:t>
              </a:r>
              <a:r>
                <a:rPr lang="en-US" sz="2400" dirty="0" smtClean="0"/>
                <a:t>be better than </a:t>
              </a:r>
              <a:r>
                <a:rPr lang="en-US" sz="2400" dirty="0"/>
                <a:t>all others because it is a lot faster, and, even though it is not 100%, I believe it will win with speed and efficiency. </a:t>
              </a:r>
            </a:p>
            <a:p>
              <a:endParaRPr lang="en-US" dirty="0"/>
            </a:p>
          </p:txBody>
        </p:sp>
      </p:grpSp>
      <p:sp>
        <p:nvSpPr>
          <p:cNvPr id="38" name="TextBox 37"/>
          <p:cNvSpPr txBox="1"/>
          <p:nvPr/>
        </p:nvSpPr>
        <p:spPr>
          <a:xfrm>
            <a:off x="25999254" y="16807830"/>
            <a:ext cx="6238418" cy="4216539"/>
          </a:xfrm>
          <a:prstGeom prst="rect">
            <a:avLst/>
          </a:prstGeom>
          <a:noFill/>
        </p:spPr>
        <p:txBody>
          <a:bodyPr wrap="square" rtlCol="0">
            <a:spAutoFit/>
          </a:bodyPr>
          <a:lstStyle/>
          <a:p>
            <a:pPr algn="ctr"/>
            <a:r>
              <a:rPr lang="en-US" sz="3200" b="1" dirty="0" smtClean="0"/>
              <a:t>Bibliography</a:t>
            </a:r>
          </a:p>
          <a:p>
            <a:pPr algn="ctr"/>
            <a:endParaRPr lang="en-US" sz="3200" dirty="0"/>
          </a:p>
          <a:p>
            <a:r>
              <a:rPr lang="en-US" sz="2400" b="1" u="sng" dirty="0">
                <a:hlinkClick r:id="rId4"/>
              </a:rPr>
              <a:t>www.wikipedia.org</a:t>
            </a:r>
            <a:endParaRPr lang="en-US" sz="2400" dirty="0"/>
          </a:p>
          <a:p>
            <a:r>
              <a:rPr lang="en-US" sz="2400" b="1" u="sng" dirty="0">
                <a:hlinkClick r:id="rId5"/>
              </a:rPr>
              <a:t>www.theory.stanford.edu</a:t>
            </a:r>
            <a:endParaRPr lang="en-US" sz="2400" dirty="0"/>
          </a:p>
          <a:p>
            <a:r>
              <a:rPr lang="en-US" sz="2400" b="1" u="sng" dirty="0">
                <a:hlinkClick r:id="rId6"/>
              </a:rPr>
              <a:t>www.gamedev.stackexchange.com</a:t>
            </a:r>
            <a:endParaRPr lang="en-US" sz="2400" dirty="0"/>
          </a:p>
          <a:p>
            <a:r>
              <a:rPr lang="en-US" sz="2400" b="1" u="sng" dirty="0">
                <a:hlinkClick r:id="rId7"/>
              </a:rPr>
              <a:t>www.redblobgames.com/pathfinding/</a:t>
            </a:r>
            <a:endParaRPr lang="en-US" sz="2400" dirty="0"/>
          </a:p>
          <a:p>
            <a:r>
              <a:rPr lang="en-US" sz="2400" b="1" dirty="0" smtClean="0">
                <a:hlinkClick r:id="rId8"/>
              </a:rPr>
              <a:t>stackoverflow.com/questions/1937690/c-sharp-priority-queue</a:t>
            </a:r>
            <a:endParaRPr lang="en-US" sz="2400" dirty="0"/>
          </a:p>
          <a:p>
            <a:r>
              <a:rPr lang="en-US" sz="2400" b="1" u="sng" dirty="0">
                <a:hlinkClick r:id="rId9"/>
              </a:rPr>
              <a:t>www.ai-depot.com/Tutorial/PathFinding.html</a:t>
            </a:r>
            <a:endParaRPr lang="en-US" sz="2400" dirty="0"/>
          </a:p>
          <a:p>
            <a:r>
              <a:rPr lang="en-US" dirty="0"/>
              <a:t/>
            </a:r>
            <a:br>
              <a:rPr lang="en-US" dirty="0"/>
            </a:br>
            <a:endParaRPr lang="en-US" dirty="0"/>
          </a:p>
        </p:txBody>
      </p:sp>
      <p:graphicFrame>
        <p:nvGraphicFramePr>
          <p:cNvPr id="65" name="Chart 64"/>
          <p:cNvGraphicFramePr>
            <a:graphicFrameLocks/>
          </p:cNvGraphicFramePr>
          <p:nvPr>
            <p:extLst>
              <p:ext uri="{D42A27DB-BD31-4B8C-83A1-F6EECF244321}">
                <p14:modId xmlns:p14="http://schemas.microsoft.com/office/powerpoint/2010/main" val="1408251507"/>
              </p:ext>
            </p:extLst>
          </p:nvPr>
        </p:nvGraphicFramePr>
        <p:xfrm>
          <a:off x="10751746" y="9004523"/>
          <a:ext cx="4552113" cy="4373027"/>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66" name="Chart 65"/>
          <p:cNvGraphicFramePr>
            <a:graphicFrameLocks/>
          </p:cNvGraphicFramePr>
          <p:nvPr>
            <p:extLst>
              <p:ext uri="{D42A27DB-BD31-4B8C-83A1-F6EECF244321}">
                <p14:modId xmlns:p14="http://schemas.microsoft.com/office/powerpoint/2010/main" val="715144249"/>
              </p:ext>
            </p:extLst>
          </p:nvPr>
        </p:nvGraphicFramePr>
        <p:xfrm>
          <a:off x="10718008" y="13391049"/>
          <a:ext cx="4585851" cy="4066674"/>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67" name="Chart 66"/>
          <p:cNvGraphicFramePr>
            <a:graphicFrameLocks/>
          </p:cNvGraphicFramePr>
          <p:nvPr>
            <p:extLst>
              <p:ext uri="{D42A27DB-BD31-4B8C-83A1-F6EECF244321}">
                <p14:modId xmlns:p14="http://schemas.microsoft.com/office/powerpoint/2010/main" val="816173907"/>
              </p:ext>
            </p:extLst>
          </p:nvPr>
        </p:nvGraphicFramePr>
        <p:xfrm>
          <a:off x="15316918" y="9004523"/>
          <a:ext cx="4377266" cy="4373027"/>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68" name="Chart 67"/>
          <p:cNvGraphicFramePr>
            <a:graphicFrameLocks/>
          </p:cNvGraphicFramePr>
          <p:nvPr>
            <p:extLst>
              <p:ext uri="{D42A27DB-BD31-4B8C-83A1-F6EECF244321}">
                <p14:modId xmlns:p14="http://schemas.microsoft.com/office/powerpoint/2010/main" val="243177438"/>
              </p:ext>
            </p:extLst>
          </p:nvPr>
        </p:nvGraphicFramePr>
        <p:xfrm>
          <a:off x="15303859" y="13249394"/>
          <a:ext cx="4428928" cy="42264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69" name="Chart 68"/>
          <p:cNvGraphicFramePr>
            <a:graphicFrameLocks/>
          </p:cNvGraphicFramePr>
          <p:nvPr>
            <p:extLst>
              <p:ext uri="{D42A27DB-BD31-4B8C-83A1-F6EECF244321}">
                <p14:modId xmlns:p14="http://schemas.microsoft.com/office/powerpoint/2010/main" val="1572391614"/>
              </p:ext>
            </p:extLst>
          </p:nvPr>
        </p:nvGraphicFramePr>
        <p:xfrm>
          <a:off x="19732786" y="13249393"/>
          <a:ext cx="4390325" cy="420833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70" name="Chart 69"/>
          <p:cNvGraphicFramePr>
            <a:graphicFrameLocks/>
          </p:cNvGraphicFramePr>
          <p:nvPr>
            <p:extLst>
              <p:ext uri="{D42A27DB-BD31-4B8C-83A1-F6EECF244321}">
                <p14:modId xmlns:p14="http://schemas.microsoft.com/office/powerpoint/2010/main" val="1864559634"/>
              </p:ext>
            </p:extLst>
          </p:nvPr>
        </p:nvGraphicFramePr>
        <p:xfrm>
          <a:off x="19649494" y="9038645"/>
          <a:ext cx="4473617" cy="4236335"/>
        </p:xfrm>
        <a:graphic>
          <a:graphicData uri="http://schemas.openxmlformats.org/drawingml/2006/chart">
            <c:chart xmlns:c="http://schemas.openxmlformats.org/drawingml/2006/chart" xmlns:r="http://schemas.openxmlformats.org/officeDocument/2006/relationships" r:id="rId15"/>
          </a:graphicData>
        </a:graphic>
      </p:graphicFrame>
      <p:pic>
        <p:nvPicPr>
          <p:cNvPr id="41" name="Picture 40"/>
          <p:cNvPicPr>
            <a:picLocks noChangeAspect="1"/>
          </p:cNvPicPr>
          <p:nvPr/>
        </p:nvPicPr>
        <p:blipFill rotWithShape="1">
          <a:blip r:embed="rId16">
            <a:extLst>
              <a:ext uri="{28A0092B-C50C-407E-A947-70E740481C1C}">
                <a14:useLocalDpi xmlns:a14="http://schemas.microsoft.com/office/drawing/2010/main" val="0"/>
              </a:ext>
            </a:extLst>
          </a:blip>
          <a:srcRect l="24764" t="14357" r="28978" b="22824"/>
          <a:stretch/>
        </p:blipFill>
        <p:spPr>
          <a:xfrm>
            <a:off x="18117417" y="1243352"/>
            <a:ext cx="5447959" cy="5547057"/>
          </a:xfrm>
          <a:prstGeom prst="rect">
            <a:avLst/>
          </a:prstGeom>
        </p:spPr>
      </p:pic>
      <p:pic>
        <p:nvPicPr>
          <p:cNvPr id="42" name="Picture 41"/>
          <p:cNvPicPr>
            <a:picLocks noChangeAspect="1"/>
          </p:cNvPicPr>
          <p:nvPr/>
        </p:nvPicPr>
        <p:blipFill rotWithShape="1">
          <a:blip r:embed="rId17">
            <a:extLst>
              <a:ext uri="{28A0092B-C50C-407E-A947-70E740481C1C}">
                <a14:useLocalDpi xmlns:a14="http://schemas.microsoft.com/office/drawing/2010/main" val="0"/>
              </a:ext>
            </a:extLst>
          </a:blip>
          <a:srcRect l="29316" t="21262" r="32878" b="27550"/>
          <a:stretch/>
        </p:blipFill>
        <p:spPr>
          <a:xfrm>
            <a:off x="10395842" y="2489200"/>
            <a:ext cx="3802758" cy="3847762"/>
          </a:xfrm>
          <a:prstGeom prst="rect">
            <a:avLst/>
          </a:prstGeom>
        </p:spPr>
      </p:pic>
      <p:pic>
        <p:nvPicPr>
          <p:cNvPr id="77" name="Picture 76"/>
          <p:cNvPicPr>
            <a:picLocks noChangeAspect="1"/>
          </p:cNvPicPr>
          <p:nvPr/>
        </p:nvPicPr>
        <p:blipFill rotWithShape="1">
          <a:blip r:embed="rId18">
            <a:extLst>
              <a:ext uri="{28A0092B-C50C-407E-A947-70E740481C1C}">
                <a14:useLocalDpi xmlns:a14="http://schemas.microsoft.com/office/drawing/2010/main" val="0"/>
              </a:ext>
            </a:extLst>
          </a:blip>
          <a:srcRect l="28959" t="22446" r="33563" b="29132"/>
          <a:stretch/>
        </p:blipFill>
        <p:spPr>
          <a:xfrm>
            <a:off x="23679561" y="1230771"/>
            <a:ext cx="5270669" cy="5099281"/>
          </a:xfrm>
          <a:prstGeom prst="rect">
            <a:avLst/>
          </a:prstGeom>
        </p:spPr>
      </p:pic>
      <p:pic>
        <p:nvPicPr>
          <p:cNvPr id="79" name="Picture 78"/>
          <p:cNvPicPr>
            <a:picLocks noChangeAspect="1"/>
          </p:cNvPicPr>
          <p:nvPr/>
        </p:nvPicPr>
        <p:blipFill rotWithShape="1">
          <a:blip r:embed="rId19">
            <a:extLst>
              <a:ext uri="{28A0092B-C50C-407E-A947-70E740481C1C}">
                <a14:useLocalDpi xmlns:a14="http://schemas.microsoft.com/office/drawing/2010/main" val="0"/>
              </a:ext>
            </a:extLst>
          </a:blip>
          <a:srcRect l="5029" t="1932" r="26652" b="21669"/>
          <a:stretch/>
        </p:blipFill>
        <p:spPr>
          <a:xfrm>
            <a:off x="14912665" y="12492829"/>
            <a:ext cx="6871759" cy="5765124"/>
          </a:xfrm>
          <a:prstGeom prst="rect">
            <a:avLst/>
          </a:prstGeom>
        </p:spPr>
      </p:pic>
    </p:spTree>
    <p:extLst>
      <p:ext uri="{BB962C8B-B14F-4D97-AF65-F5344CB8AC3E}">
        <p14:creationId xmlns:p14="http://schemas.microsoft.com/office/powerpoint/2010/main" val="3084934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3593</TotalTime>
  <Words>407</Words>
  <Application>Microsoft Macintosh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Andale Mono</vt:lpstr>
      <vt:lpstr>Calibri</vt:lpstr>
      <vt:lpstr>Century Gothic</vt:lpstr>
      <vt:lpstr>Arial</vt:lpstr>
      <vt:lpstr>Black</vt:lpstr>
      <vt:lpstr>Which Pathfinding Algorithm is Best?</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Light, Green Light</dc:title>
  <dc:creator>Karen Ho</dc:creator>
  <cp:lastModifiedBy>Microsoft Office User</cp:lastModifiedBy>
  <cp:revision>111</cp:revision>
  <cp:lastPrinted>2017-01-15T23:28:39Z</cp:lastPrinted>
  <dcterms:created xsi:type="dcterms:W3CDTF">2016-01-10T23:56:56Z</dcterms:created>
  <dcterms:modified xsi:type="dcterms:W3CDTF">2018-01-21T19:33:58Z</dcterms:modified>
</cp:coreProperties>
</file>