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6" autoAdjust="0"/>
    <p:restoredTop sz="86418" autoAdjust="0"/>
  </p:normalViewPr>
  <p:slideViewPr>
    <p:cSldViewPr snapToGrid="0">
      <p:cViewPr>
        <p:scale>
          <a:sx n="50" d="100"/>
          <a:sy n="50" d="100"/>
        </p:scale>
        <p:origin x="1176" y="-8"/>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400"/>
            </a:pPr>
            <a:r>
              <a:rPr lang="en-US" sz="2400" b="1"/>
              <a:t>Cell</a:t>
            </a:r>
            <a:r>
              <a:rPr lang="en-US" sz="2400" b="1" baseline="0"/>
              <a:t> Death with Viruses</a:t>
            </a:r>
            <a:endParaRPr lang="en-US" sz="2400" b="1"/>
          </a:p>
        </c:rich>
      </c:tx>
      <c:layout/>
      <c:overlay val="0"/>
    </c:title>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1548467680"/>
        <c:axId val="1591228976"/>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1641608288"/>
        <c:axId val="1591083776"/>
      </c:scatterChart>
      <c:valAx>
        <c:axId val="1548467680"/>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591228976"/>
        <c:crosses val="autoZero"/>
        <c:crossBetween val="midCat"/>
      </c:valAx>
      <c:valAx>
        <c:axId val="1591228976"/>
        <c:scaling>
          <c:orientation val="minMax"/>
          <c:max val="110.0"/>
          <c:min val="0.0"/>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1548467680"/>
        <c:crosses val="autoZero"/>
        <c:crossBetween val="midCat"/>
      </c:valAx>
      <c:valAx>
        <c:axId val="1641608288"/>
        <c:scaling>
          <c:orientation val="minMax"/>
        </c:scaling>
        <c:delete val="1"/>
        <c:axPos val="b"/>
        <c:majorTickMark val="out"/>
        <c:minorTickMark val="none"/>
        <c:tickLblPos val="nextTo"/>
        <c:crossAx val="1591083776"/>
        <c:crosses val="autoZero"/>
        <c:crossBetween val="midCat"/>
      </c:valAx>
      <c:valAx>
        <c:axId val="1591083776"/>
        <c:scaling>
          <c:orientation val="minMax"/>
          <c:max val="2400.0"/>
          <c:min val="0.0"/>
        </c:scaling>
        <c:delete val="0"/>
        <c:axPos val="r"/>
        <c:title>
          <c:tx>
            <c:rich>
              <a:bodyPr rot="-5400000" vert="horz"/>
              <a:lstStyle/>
              <a:p>
                <a:pPr>
                  <a:defRPr sz="2000"/>
                </a:pPr>
                <a:r>
                  <a:rPr lang="en-US" sz="2000"/>
                  <a:t>Number</a:t>
                </a:r>
                <a:r>
                  <a:rPr lang="en-US" sz="2000" baseline="0"/>
                  <a:t> of Viruses</a:t>
                </a:r>
                <a:endParaRPr lang="en-US" sz="2000"/>
              </a:p>
            </c:rich>
          </c:tx>
          <c:layout>
            <c:manualLayout>
              <c:xMode val="edge"/>
              <c:yMode val="edge"/>
              <c:x val="0.922760869565217"/>
              <c:y val="0.358765970369406"/>
            </c:manualLayout>
          </c:layout>
          <c:overlay val="0"/>
        </c:title>
        <c:numFmt formatCode="General" sourceLinked="1"/>
        <c:majorTickMark val="out"/>
        <c:minorTickMark val="none"/>
        <c:tickLblPos val="nextTo"/>
        <c:txPr>
          <a:bodyPr/>
          <a:lstStyle/>
          <a:p>
            <a:pPr>
              <a:defRPr sz="2000"/>
            </a:pPr>
            <a:endParaRPr lang="en-US"/>
          </a:p>
        </c:txPr>
        <c:crossAx val="1641608288"/>
        <c:crosses val="max"/>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Cell Death With and Without Killer-T Cells</a:t>
            </a:r>
          </a:p>
        </c:rich>
      </c:tx>
      <c:layout/>
      <c:overlay val="0"/>
    </c:title>
    <c:autoTitleDeleted val="0"/>
    <c:plotArea>
      <c:layout/>
      <c:scatterChart>
        <c:scatterStyle val="smoothMarker"/>
        <c:varyColors val="0"/>
        <c:ser>
          <c:idx val="0"/>
          <c:order val="0"/>
          <c:tx>
            <c:v> Without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numCache>
            </c:numRef>
          </c:yVal>
          <c:smooth val="1"/>
        </c:ser>
        <c:ser>
          <c:idx val="1"/>
          <c:order val="1"/>
          <c:tx>
            <c:v> With Killer-Ts</c:v>
          </c:tx>
          <c:spPr>
            <a:ln>
              <a:solidFill>
                <a:srgbClr val="92D050"/>
              </a:solidFill>
            </a:ln>
          </c:spPr>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1696961696"/>
        <c:axId val="1699960016"/>
      </c:scatterChart>
      <c:valAx>
        <c:axId val="169696169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699960016"/>
        <c:crosses val="autoZero"/>
        <c:crossBetween val="midCat"/>
      </c:valAx>
      <c:valAx>
        <c:axId val="1699960016"/>
        <c:scaling>
          <c:orientation val="minMax"/>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169696169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 with and without Killer Ts</a:t>
            </a:r>
          </a:p>
        </c:rich>
      </c:tx>
      <c:layout/>
      <c:overlay val="0"/>
    </c:title>
    <c:autoTitleDeleted val="0"/>
    <c:plotArea>
      <c:layout/>
      <c:scatterChart>
        <c:scatterStyle val="smoothMarker"/>
        <c:varyColors val="0"/>
        <c:ser>
          <c:idx val="0"/>
          <c:order val="0"/>
          <c:tx>
            <c:v>Without Killer T Cells</c:v>
          </c:tx>
          <c:spPr>
            <a:ln>
              <a:solidFill>
                <a:srgbClr val="C0000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spPr>
            <a:ln>
              <a:solidFill>
                <a:srgbClr val="92D05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1578212800"/>
        <c:axId val="1579382176"/>
      </c:scatterChart>
      <c:valAx>
        <c:axId val="1578212800"/>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579382176"/>
        <c:crosses val="autoZero"/>
        <c:crossBetween val="midCat"/>
      </c:valAx>
      <c:valAx>
        <c:axId val="1579382176"/>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157821280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a:t>
            </a:r>
          </a:p>
        </c:rich>
      </c:tx>
      <c:layout/>
      <c:overlay val="0"/>
    </c:title>
    <c:autoTitleDeleted val="0"/>
    <c:plotArea>
      <c:layout/>
      <c:scatterChart>
        <c:scatterStyle val="smoothMarker"/>
        <c:varyColors val="0"/>
        <c:ser>
          <c:idx val="0"/>
          <c:order val="0"/>
          <c:tx>
            <c:v> Without Immune System</c:v>
          </c:tx>
          <c:spPr>
            <a:ln>
              <a:solidFill>
                <a:srgbClr val="C00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 With Immune System</c:v>
          </c:tx>
          <c:spPr>
            <a:ln>
              <a:solidFill>
                <a:srgbClr val="FFC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1584506736"/>
        <c:axId val="1722822976"/>
      </c:scatterChart>
      <c:valAx>
        <c:axId val="158450673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722822976"/>
        <c:crosses val="autoZero"/>
        <c:crossBetween val="midCat"/>
      </c:valAx>
      <c:valAx>
        <c:axId val="1722822976"/>
        <c:scaling>
          <c:orientation val="minMax"/>
          <c:min val="0.0"/>
        </c:scaling>
        <c:delete val="0"/>
        <c:axPos val="l"/>
        <c:majorGridlines/>
        <c:title>
          <c:tx>
            <c:rich>
              <a:bodyPr rot="-5400000" vert="horz"/>
              <a:lstStyle/>
              <a:p>
                <a:pPr>
                  <a:defRPr sz="2000"/>
                </a:pPr>
                <a:r>
                  <a:rPr lang="en-US" sz="2000"/>
                  <a:t> 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158450673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Body Cell Death With and Without Immune System</a:t>
            </a:r>
          </a:p>
        </c:rich>
      </c:tx>
      <c:layout/>
      <c:overlay val="0"/>
    </c:title>
    <c:autoTitleDeleted val="0"/>
    <c:plotArea>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46.66666666666666</c:v>
                </c:pt>
                <c:pt idx="4">
                  <c:v>46.66666666666666</c:v>
                </c:pt>
                <c:pt idx="5">
                  <c:v>46.66666666666666</c:v>
                </c:pt>
                <c:pt idx="6">
                  <c:v>46.66666666666666</c:v>
                </c:pt>
                <c:pt idx="7">
                  <c:v>46.66666666666666</c:v>
                </c:pt>
                <c:pt idx="8">
                  <c:v>46.66666666666666</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spPr>
            <a:ln>
              <a:solidFill>
                <a:srgbClr val="FFC000"/>
              </a:solidFill>
            </a:ln>
          </c:spPr>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1641830976"/>
        <c:axId val="1608023328"/>
      </c:scatterChart>
      <c:valAx>
        <c:axId val="164183097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608023328"/>
        <c:crosses val="autoZero"/>
        <c:crossBetween val="midCat"/>
      </c:valAx>
      <c:valAx>
        <c:axId val="1608023328"/>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overlay val="0"/>
        </c:title>
        <c:numFmt formatCode="0.00" sourceLinked="1"/>
        <c:majorTickMark val="out"/>
        <c:minorTickMark val="none"/>
        <c:tickLblPos val="nextTo"/>
        <c:txPr>
          <a:bodyPr/>
          <a:lstStyle/>
          <a:p>
            <a:pPr>
              <a:defRPr sz="2000"/>
            </a:pPr>
            <a:endParaRPr lang="en-US"/>
          </a:p>
        </c:txPr>
        <c:crossAx val="164183097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Number of Body Cells Dying With Bacteria </a:t>
            </a:r>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1727393936"/>
        <c:axId val="1587649856"/>
      </c:scatterChart>
      <c:valAx>
        <c:axId val="1727393936"/>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587649856"/>
        <c:crosses val="autoZero"/>
        <c:crossBetween val="midCat"/>
      </c:valAx>
      <c:valAx>
        <c:axId val="1587649856"/>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1727393936"/>
        <c:crosses val="autoZero"/>
        <c:crossBetween val="midCat"/>
      </c:valAx>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000" b="1" i="0" u="none" strike="noStrike" baseline="0">
                <a:solidFill>
                  <a:srgbClr val="000000"/>
                </a:solidFill>
                <a:latin typeface="Calibri"/>
                <a:ea typeface="Calibri"/>
                <a:cs typeface="Calibri"/>
              </a:defRPr>
            </a:pPr>
            <a:r>
              <a:rPr lang="en-US" sz="2000"/>
              <a:t>Body Cell Death with Bacteria and Macrophages</a:t>
            </a:r>
          </a:p>
        </c:rich>
      </c:tx>
      <c:layout/>
      <c:overlay val="0"/>
    </c:title>
    <c:autoTitleDeleted val="0"/>
    <c:plotArea>
      <c:layout/>
      <c:scatterChart>
        <c:scatterStyle val="smoothMarker"/>
        <c:varyColors val="0"/>
        <c:ser>
          <c:idx val="0"/>
          <c:order val="0"/>
          <c:tx>
            <c:v>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 With Macrophages</c:v>
          </c:tx>
          <c:spPr>
            <a:ln>
              <a:solidFill>
                <a:srgbClr val="00E88F"/>
              </a:solidFill>
            </a:ln>
          </c:spPr>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1608149840"/>
        <c:axId val="1591121040"/>
      </c:scatterChart>
      <c:valAx>
        <c:axId val="1608149840"/>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1591121040"/>
        <c:crosses val="autoZero"/>
        <c:crossBetween val="midCat"/>
      </c:valAx>
      <c:valAx>
        <c:axId val="1591121040"/>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1608149840"/>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1/14/17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1/14/17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6.xml"/><Relationship Id="rId12"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26092576" y="6577472"/>
            <a:ext cx="6490112" cy="14798000"/>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90322" y="9038647"/>
            <a:ext cx="9072662" cy="1233682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75307" y="64577"/>
            <a:ext cx="29447301" cy="2932623"/>
          </a:xfrm>
        </p:spPr>
        <p:txBody>
          <a:bodyPr>
            <a:normAutofit/>
          </a:bodyPr>
          <a:lstStyle/>
          <a:p>
            <a:pPr algn="ctr"/>
            <a:r>
              <a:rPr lang="en-US" sz="9600" dirty="0" smtClean="0">
                <a:latin typeface="Century Gothic"/>
                <a:cs typeface="Century Gothic"/>
              </a:rPr>
              <a:t>Simulating the Immune System</a:t>
            </a:r>
            <a:r>
              <a:rPr lang="en-US" sz="9600" dirty="0">
                <a:latin typeface="Century Gothic"/>
                <a:cs typeface="Century Gothic"/>
              </a:rPr>
              <a:t/>
            </a:r>
            <a:br>
              <a:rPr lang="en-US" sz="9600" dirty="0">
                <a:latin typeface="Century Gothic"/>
                <a:cs typeface="Century Gothic"/>
              </a:rPr>
            </a:br>
            <a:r>
              <a:rPr lang="en-US" sz="5400" dirty="0" smtClean="0">
                <a:latin typeface="Century Gothic"/>
                <a:cs typeface="Century Gothic"/>
              </a:rPr>
              <a:t> </a:t>
            </a:r>
            <a:r>
              <a:rPr lang="en-US" sz="4800" dirty="0" smtClean="0">
                <a:latin typeface="Century Gothic"/>
                <a:cs typeface="Century Gothic"/>
              </a:rPr>
              <a:t>Aditya Suresh</a:t>
            </a:r>
            <a:endParaRPr lang="en-US" sz="4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grpSp>
        <p:nvGrpSpPr>
          <p:cNvPr id="17" name="Group 16"/>
          <p:cNvGrpSpPr/>
          <p:nvPr/>
        </p:nvGrpSpPr>
        <p:grpSpPr>
          <a:xfrm>
            <a:off x="259569" y="2849884"/>
            <a:ext cx="8743672" cy="5884213"/>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grpSp>
        <p:nvGrpSpPr>
          <p:cNvPr id="27" name="Group 26"/>
          <p:cNvGrpSpPr/>
          <p:nvPr/>
        </p:nvGrpSpPr>
        <p:grpSpPr>
          <a:xfrm>
            <a:off x="9505122" y="2931160"/>
            <a:ext cx="15793906" cy="8055943"/>
            <a:chOff x="9316976" y="2837351"/>
            <a:chExt cx="15793906" cy="7546944"/>
          </a:xfrm>
          <a:effectLst/>
        </p:grpSpPr>
        <p:sp>
          <p:nvSpPr>
            <p:cNvPr id="12" name="Rounded Rectangle 11"/>
            <p:cNvSpPr/>
            <p:nvPr/>
          </p:nvSpPr>
          <p:spPr>
            <a:xfrm>
              <a:off x="9316976" y="2837351"/>
              <a:ext cx="15793906" cy="6996731"/>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9515262" y="2930063"/>
              <a:ext cx="15465853" cy="7454232"/>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lnSpc>
                  <a:spcPct val="100000"/>
                </a:lnSpc>
                <a:spcBef>
                  <a:spcPts val="2067"/>
                </a:spcBef>
              </a:pPr>
              <a:r>
                <a:rPr lang="en-US" sz="2800" b="1" dirty="0" smtClean="0">
                  <a:cs typeface="Century Gothic"/>
                </a:rPr>
                <a:t>Introduction</a:t>
              </a:r>
            </a:p>
            <a:p>
              <a:pPr algn="ctr">
                <a:lnSpc>
                  <a:spcPct val="100000"/>
                </a:lnSpc>
                <a:spcBef>
                  <a:spcPts val="2067"/>
                </a:spcBef>
              </a:pPr>
              <a:r>
                <a:rPr lang="en-US" sz="2400" dirty="0">
                  <a:cs typeface="Century Gothic"/>
                </a:rPr>
                <a:t>W</a:t>
              </a:r>
              <a:r>
                <a:rPr lang="en-US" sz="2400" dirty="0" smtClean="0">
                  <a:cs typeface="Century Gothic"/>
                </a:rPr>
                <a:t>e </a:t>
              </a:r>
              <a:r>
                <a:rPr lang="en-US" sz="2400" dirty="0" smtClean="0">
                  <a:cs typeface="Century Gothic"/>
                </a:rPr>
                <a:t>all get sick. </a:t>
              </a:r>
              <a:r>
                <a:rPr lang="en-US" sz="2400" dirty="0">
                  <a:cs typeface="Century Gothic"/>
                </a:rPr>
                <a:t>W</a:t>
              </a:r>
              <a:r>
                <a:rPr lang="en-US" sz="2400" dirty="0" smtClean="0">
                  <a:cs typeface="Century Gothic"/>
                </a:rPr>
                <a:t>hat </a:t>
              </a:r>
              <a:r>
                <a:rPr lang="en-US" sz="2400" dirty="0" smtClean="0">
                  <a:cs typeface="Century Gothic"/>
                </a:rPr>
                <a:t>defends us from invading </a:t>
              </a:r>
              <a:r>
                <a:rPr lang="en-US" sz="2400" dirty="0" smtClean="0">
                  <a:cs typeface="Century Gothic"/>
                </a:rPr>
                <a:t>pathogens like bacteria </a:t>
              </a:r>
              <a:r>
                <a:rPr lang="en-US" sz="2400" dirty="0" smtClean="0">
                  <a:cs typeface="Century Gothic"/>
                </a:rPr>
                <a:t>and viruses? </a:t>
              </a:r>
              <a:endParaRPr lang="en-US" sz="2400" dirty="0" smtClean="0">
                <a:cs typeface="Century Gothic"/>
              </a:endParaRPr>
            </a:p>
            <a:p>
              <a:pPr algn="ctr">
                <a:lnSpc>
                  <a:spcPct val="100000"/>
                </a:lnSpc>
              </a:pPr>
              <a:r>
                <a:rPr lang="en-US" sz="2400" b="1" dirty="0" smtClean="0">
                  <a:cs typeface="Century Gothic"/>
                </a:rPr>
                <a:t>O</a:t>
              </a:r>
              <a:r>
                <a:rPr lang="en-US" sz="2400" b="1" dirty="0" smtClean="0">
                  <a:cs typeface="Century Gothic"/>
                </a:rPr>
                <a:t>ur </a:t>
              </a:r>
              <a:r>
                <a:rPr lang="en-US" sz="2400" b="1" dirty="0" smtClean="0">
                  <a:cs typeface="Century Gothic"/>
                </a:rPr>
                <a:t>immune system. </a:t>
              </a:r>
            </a:p>
            <a:p>
              <a:pPr>
                <a:lnSpc>
                  <a:spcPct val="100000"/>
                </a:lnSpc>
                <a:spcBef>
                  <a:spcPts val="1000"/>
                </a:spcBef>
              </a:pPr>
              <a:r>
                <a:rPr lang="en-US" sz="2400" dirty="0" smtClean="0">
                  <a:cs typeface="Century Gothic"/>
                </a:rPr>
                <a:t>Our immune system </a:t>
              </a:r>
              <a:r>
                <a:rPr lang="en-US" sz="2400" dirty="0" smtClean="0">
                  <a:cs typeface="Century Gothic"/>
                </a:rPr>
                <a:t>has many kinds of white </a:t>
              </a:r>
              <a:r>
                <a:rPr lang="en-US" sz="2400" dirty="0" smtClean="0">
                  <a:cs typeface="Century Gothic"/>
                </a:rPr>
                <a:t>blood </a:t>
              </a:r>
              <a:r>
                <a:rPr lang="en-US" sz="2400" dirty="0" smtClean="0">
                  <a:cs typeface="Century Gothic"/>
                </a:rPr>
                <a:t>cells. </a:t>
              </a:r>
              <a:r>
                <a:rPr lang="en-US" sz="2400" dirty="0" smtClean="0">
                  <a:cs typeface="Century Gothic"/>
                </a:rPr>
                <a:t>These cells each have an important role in killing pathogens. </a:t>
              </a:r>
            </a:p>
            <a:p>
              <a:pPr marL="342900" indent="-342900">
                <a:lnSpc>
                  <a:spcPct val="100000"/>
                </a:lnSpc>
                <a:spcBef>
                  <a:spcPts val="1000"/>
                </a:spcBef>
                <a:buFont typeface="Arial" charset="0"/>
                <a:buChar char="•"/>
              </a:pPr>
              <a:r>
                <a:rPr lang="en-US" sz="2400" b="1" dirty="0" smtClean="0">
                  <a:cs typeface="Century Gothic"/>
                </a:rPr>
                <a:t>Dendritic </a:t>
              </a:r>
              <a:r>
                <a:rPr lang="en-US" sz="2400" b="1" dirty="0" smtClean="0">
                  <a:cs typeface="Century Gothic"/>
                </a:rPr>
                <a:t>cells </a:t>
              </a:r>
              <a:r>
                <a:rPr lang="en-US" sz="2400" dirty="0" smtClean="0">
                  <a:cs typeface="Century Gothic"/>
                </a:rPr>
                <a:t>eat a pathogen and deliver digested parts of it to a helper-T cell. They do this so that the immune system can tell what to attack.</a:t>
              </a:r>
            </a:p>
            <a:p>
              <a:pPr marL="342900" indent="-342900">
                <a:lnSpc>
                  <a:spcPct val="100000"/>
                </a:lnSpc>
                <a:spcBef>
                  <a:spcPts val="1000"/>
                </a:spcBef>
                <a:buFont typeface="Arial" charset="0"/>
                <a:buChar char="•"/>
              </a:pPr>
              <a:r>
                <a:rPr lang="en-US" sz="2400" b="1" dirty="0">
                  <a:cs typeface="Century Gothic"/>
                </a:rPr>
                <a:t>H</a:t>
              </a:r>
              <a:r>
                <a:rPr lang="en-US" sz="2400" b="1" dirty="0" smtClean="0">
                  <a:cs typeface="Century Gothic"/>
                </a:rPr>
                <a:t>elper-T </a:t>
              </a:r>
              <a:r>
                <a:rPr lang="en-US" sz="2400" b="1" dirty="0" smtClean="0">
                  <a:cs typeface="Century Gothic"/>
                </a:rPr>
                <a:t>cells </a:t>
              </a:r>
              <a:r>
                <a:rPr lang="en-US" sz="2400" dirty="0" smtClean="0">
                  <a:cs typeface="Century Gothic"/>
                </a:rPr>
                <a:t>deliver the parts to a b-cell, so the b-cell can target the invading pathogens.</a:t>
              </a:r>
            </a:p>
            <a:p>
              <a:pPr marL="342900" indent="-342900">
                <a:lnSpc>
                  <a:spcPct val="100000"/>
                </a:lnSpc>
                <a:spcBef>
                  <a:spcPts val="1000"/>
                </a:spcBef>
                <a:buFont typeface="Arial" charset="0"/>
                <a:buChar char="•"/>
              </a:pPr>
              <a:r>
                <a:rPr lang="en-US" sz="2400" b="1" dirty="0" smtClean="0">
                  <a:cs typeface="Century Gothic"/>
                </a:rPr>
                <a:t>B-cells</a:t>
              </a:r>
              <a:r>
                <a:rPr lang="en-US" sz="2400" dirty="0" smtClean="0">
                  <a:cs typeface="Century Gothic"/>
                </a:rPr>
                <a:t> </a:t>
              </a:r>
              <a:r>
                <a:rPr lang="en-US" sz="2400" dirty="0" smtClean="0">
                  <a:cs typeface="Century Gothic"/>
                </a:rPr>
                <a:t>use the parts to create </a:t>
              </a:r>
              <a:r>
                <a:rPr lang="en-US" sz="2400" dirty="0" smtClean="0">
                  <a:cs typeface="Century Gothic"/>
                </a:rPr>
                <a:t>proteins called </a:t>
              </a:r>
              <a:r>
                <a:rPr lang="en-US" sz="2400" dirty="0" smtClean="0">
                  <a:cs typeface="Century Gothic"/>
                </a:rPr>
                <a:t>antibodies </a:t>
              </a:r>
              <a:r>
                <a:rPr lang="en-US" sz="2400" dirty="0" smtClean="0">
                  <a:cs typeface="Century Gothic"/>
                </a:rPr>
                <a:t>which stick to the </a:t>
              </a:r>
              <a:r>
                <a:rPr lang="en-US" sz="2400" dirty="0" smtClean="0">
                  <a:cs typeface="Century Gothic"/>
                </a:rPr>
                <a:t>specific </a:t>
              </a:r>
              <a:r>
                <a:rPr lang="en-US" sz="2400" dirty="0" smtClean="0">
                  <a:cs typeface="Century Gothic"/>
                </a:rPr>
                <a:t>type of pathogen. </a:t>
              </a:r>
            </a:p>
            <a:p>
              <a:pPr marL="342900" indent="-342900">
                <a:lnSpc>
                  <a:spcPct val="100000"/>
                </a:lnSpc>
                <a:spcBef>
                  <a:spcPts val="1000"/>
                </a:spcBef>
                <a:buFont typeface="Arial" charset="0"/>
                <a:buChar char="•"/>
              </a:pPr>
              <a:r>
                <a:rPr lang="en-US" sz="2400" b="1" dirty="0" smtClean="0">
                  <a:cs typeface="Century Gothic"/>
                </a:rPr>
                <a:t>Macrophages</a:t>
              </a:r>
              <a:r>
                <a:rPr lang="en-US" sz="2400" dirty="0" smtClean="0">
                  <a:cs typeface="Century Gothic"/>
                </a:rPr>
                <a:t> migrate to the pathogens with antibodies and swallow them, killing them instantly. They can only kill viruses flagged with antibodies, but they can kill bacteria without needing an </a:t>
              </a:r>
              <a:r>
                <a:rPr lang="en-US" sz="2400" dirty="0" smtClean="0">
                  <a:cs typeface="Century Gothic"/>
                </a:rPr>
                <a:t>antibody. </a:t>
              </a:r>
              <a:endParaRPr lang="en-US" sz="2400" dirty="0" smtClean="0">
                <a:cs typeface="Century Gothic"/>
              </a:endParaRPr>
            </a:p>
            <a:p>
              <a:pPr marL="342900" indent="-342900">
                <a:lnSpc>
                  <a:spcPct val="100000"/>
                </a:lnSpc>
                <a:spcBef>
                  <a:spcPts val="1000"/>
                </a:spcBef>
                <a:buFont typeface="Arial" charset="0"/>
                <a:buChar char="•"/>
              </a:pPr>
              <a:r>
                <a:rPr lang="en-US" sz="2400" dirty="0" smtClean="0">
                  <a:cs typeface="Century Gothic"/>
                </a:rPr>
                <a:t>Finally, </a:t>
              </a:r>
              <a:r>
                <a:rPr lang="en-US" sz="2400" b="1" dirty="0" smtClean="0">
                  <a:cs typeface="Century Gothic"/>
                </a:rPr>
                <a:t>killer-T cells </a:t>
              </a:r>
              <a:r>
                <a:rPr lang="en-US" sz="2400" dirty="0" smtClean="0">
                  <a:cs typeface="Century Gothic"/>
                </a:rPr>
                <a:t>kill infected cells. Since viruses reproduce inside cells, they can also be killed inside them</a:t>
              </a:r>
              <a:r>
                <a:rPr lang="en-US" sz="2400" dirty="0" smtClean="0">
                  <a:cs typeface="Century Gothic"/>
                </a:rPr>
                <a:t>.</a:t>
              </a:r>
              <a:endParaRPr lang="en-US" sz="2400" dirty="0" smtClean="0">
                <a:cs typeface="Century Gothic"/>
              </a:endParaRPr>
            </a:p>
            <a:p>
              <a:pPr algn="ctr">
                <a:spcBef>
                  <a:spcPts val="2067"/>
                </a:spcBef>
              </a:pPr>
              <a:r>
                <a:rPr lang="en-US" sz="2800" b="1" dirty="0" smtClean="0">
                  <a:cs typeface="Century Gothic"/>
                </a:rPr>
                <a:t>Objective</a:t>
              </a:r>
            </a:p>
            <a:p>
              <a:pPr algn="ctr">
                <a:spcBef>
                  <a:spcPts val="2067"/>
                </a:spcBef>
              </a:pPr>
              <a:r>
                <a:rPr lang="en-US" sz="2400" dirty="0" smtClean="0">
                  <a:cs typeface="Century Gothic"/>
                </a:rPr>
                <a:t>My objective is to simulate the immune system and different pathogenic infections so we can better understand how our immune system works</a:t>
              </a:r>
              <a:r>
                <a:rPr lang="en-US" sz="2000" dirty="0" smtClean="0">
                  <a:cs typeface="Century Gothic"/>
                </a:rPr>
                <a:t>.</a:t>
              </a:r>
              <a:endParaRPr lang="en-US" sz="7200" dirty="0" smtClean="0">
                <a:cs typeface="Century Gothic"/>
              </a:endParaRPr>
            </a:p>
            <a:p>
              <a:pPr>
                <a:lnSpc>
                  <a:spcPct val="100000"/>
                </a:lnSpc>
                <a:spcBef>
                  <a:spcPts val="1000"/>
                </a:spcBef>
              </a:pPr>
              <a:endParaRPr lang="en-US" sz="2000" dirty="0">
                <a:latin typeface="Century Gothic"/>
                <a:cs typeface="Century Gothic"/>
              </a:endParaRPr>
            </a:p>
            <a:p>
              <a:endParaRPr lang="en-US" sz="20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gr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Viral Infections</a:t>
            </a:r>
            <a:endParaRPr lang="en-US" sz="2800" b="1" dirty="0" smtClean="0">
              <a:solidFill>
                <a:schemeClr val="tx1"/>
              </a:solidFill>
              <a:cs typeface="Century Gothic"/>
            </a:endParaRPr>
          </a:p>
          <a:p>
            <a:r>
              <a:rPr lang="en-US" sz="2400" b="1" dirty="0" smtClean="0">
                <a:solidFill>
                  <a:schemeClr val="tx1"/>
                </a:solidFill>
                <a:cs typeface="Century Gothic"/>
              </a:rPr>
              <a:t>Experiment 1</a:t>
            </a:r>
            <a:r>
              <a:rPr lang="en-US" sz="2400" dirty="0" smtClean="0">
                <a:solidFill>
                  <a:schemeClr val="tx1"/>
                </a:solidFill>
                <a:cs typeface="Century Gothic"/>
              </a:rPr>
              <a:t>: Infecting 100 body cells with no immune system</a:t>
            </a:r>
            <a:endParaRPr lang="en-US" sz="2400" dirty="0" smtClean="0">
              <a:solidFill>
                <a:schemeClr val="tx1"/>
              </a:solidFill>
              <a:cs typeface="Century Gothic"/>
            </a:endParaRPr>
          </a:p>
          <a:p>
            <a:endParaRPr lang="en-US" sz="2400" dirty="0">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830997"/>
          </a:xfrm>
          <a:prstGeom prst="rect">
            <a:avLst/>
          </a:prstGeom>
          <a:noFill/>
        </p:spPr>
        <p:txBody>
          <a:bodyPr wrap="square" rtlCol="0">
            <a:spAutoFit/>
          </a:bodyPr>
          <a:lstStyle/>
          <a:p>
            <a:r>
              <a:rPr lang="en-US" sz="2400" b="1" dirty="0" smtClean="0">
                <a:cs typeface="Century Gothic"/>
              </a:rPr>
              <a:t>Experiment 2: </a:t>
            </a:r>
            <a:r>
              <a:rPr lang="en-US" sz="2400" dirty="0" smtClean="0">
                <a:cs typeface="Century Gothic"/>
              </a:rPr>
              <a:t>Infecting 100 body cells with 10 Killer-T cells for protection</a:t>
            </a:r>
            <a:endParaRPr lang="en-US" sz="2400" dirty="0">
              <a:cs typeface="Century Gothic"/>
            </a:endParaRPr>
          </a:p>
        </p:txBody>
      </p:sp>
      <p:sp>
        <p:nvSpPr>
          <p:cNvPr id="15" name="TextBox 14"/>
          <p:cNvSpPr txBox="1"/>
          <p:nvPr/>
        </p:nvSpPr>
        <p:spPr>
          <a:xfrm>
            <a:off x="26397787" y="6962233"/>
            <a:ext cx="6146800" cy="1692771"/>
          </a:xfrm>
          <a:prstGeom prst="rect">
            <a:avLst/>
          </a:prstGeom>
          <a:noFill/>
        </p:spPr>
        <p:txBody>
          <a:bodyPr wrap="square" rtlCol="0">
            <a:spAutoFit/>
          </a:bodyPr>
          <a:lstStyle/>
          <a:p>
            <a:pPr algn="ctr"/>
            <a:r>
              <a:rPr lang="en-US" sz="2800" b="1" dirty="0" smtClean="0">
                <a:ea typeface="Century Gothic" charset="0"/>
                <a:cs typeface="Century Gothic" charset="0"/>
              </a:rPr>
              <a:t>Bacterial Infections</a:t>
            </a:r>
          </a:p>
          <a:p>
            <a:pPr algn="ctr"/>
            <a:endParaRPr lang="en-US" sz="2800" b="1" dirty="0" smtClean="0">
              <a:ea typeface="Century Gothic" charset="0"/>
              <a:cs typeface="Century Gothic" charset="0"/>
            </a:endParaRPr>
          </a:p>
          <a:p>
            <a:r>
              <a:rPr lang="en-US" sz="2400" b="1" dirty="0" smtClean="0">
                <a:ea typeface="Century Gothic" charset="0"/>
                <a:cs typeface="Century Gothic" charset="0"/>
              </a:rPr>
              <a:t>Experiment 4:</a:t>
            </a:r>
            <a:r>
              <a:rPr lang="en-US" sz="2400" dirty="0" smtClean="0">
                <a:ea typeface="Century Gothic" charset="0"/>
                <a:cs typeface="Century Gothic" charset="0"/>
              </a:rPr>
              <a:t> Killing 10 body cells with bacteria.</a:t>
            </a:r>
            <a:endParaRPr lang="en-US" sz="2400" dirty="0">
              <a:ea typeface="Century Gothic" charset="0"/>
              <a:cs typeface="Century Gothic" charset="0"/>
            </a:endParaRPr>
          </a:p>
        </p:txBody>
      </p:sp>
      <p:sp>
        <p:nvSpPr>
          <p:cNvPr id="18" name="TextBox 17"/>
          <p:cNvSpPr txBox="1"/>
          <p:nvPr/>
        </p:nvSpPr>
        <p:spPr>
          <a:xfrm>
            <a:off x="26727803" y="13320318"/>
            <a:ext cx="5486767" cy="830997"/>
          </a:xfrm>
          <a:prstGeom prst="rect">
            <a:avLst/>
          </a:prstGeom>
          <a:noFill/>
        </p:spPr>
        <p:txBody>
          <a:bodyPr wrap="square" rtlCol="0">
            <a:spAutoFit/>
          </a:bodyPr>
          <a:lstStyle/>
          <a:p>
            <a:r>
              <a:rPr lang="en-US" sz="2400" b="1" dirty="0" smtClean="0">
                <a:ea typeface="Century Gothic" charset="0"/>
                <a:cs typeface="Century Gothic" charset="0"/>
              </a:rPr>
              <a:t>Experiment 5: </a:t>
            </a:r>
            <a:r>
              <a:rPr lang="en-US" sz="2400" dirty="0" smtClean="0">
                <a:ea typeface="Century Gothic" charset="0"/>
                <a:cs typeface="Century Gothic" charset="0"/>
              </a:rPr>
              <a:t>Killing 10 body cells with 10 macrophages for protection. </a:t>
            </a:r>
            <a:endParaRPr lang="en-US" sz="2400" dirty="0">
              <a:ea typeface="Century Gothic" charset="0"/>
              <a:cs typeface="Century Gothic" charset="0"/>
            </a:endParaRPr>
          </a:p>
        </p:txBody>
      </p:sp>
      <p:pic>
        <p:nvPicPr>
          <p:cNvPr id="21" name="Picture 20" descr="Beginning_infection.tiff"/>
          <p:cNvPicPr>
            <a:picLocks noChangeAspect="1"/>
          </p:cNvPicPr>
          <p:nvPr/>
        </p:nvPicPr>
        <p:blipFill rotWithShape="1">
          <a:blip r:embed="rId3">
            <a:extLst>
              <a:ext uri="{28A0092B-C50C-407E-A947-70E740481C1C}">
                <a14:useLocalDpi xmlns:a14="http://schemas.microsoft.com/office/drawing/2010/main" val="0"/>
              </a:ext>
            </a:extLst>
          </a:blip>
          <a:srcRect t="4275"/>
          <a:stretch/>
        </p:blipFill>
        <p:spPr>
          <a:xfrm>
            <a:off x="9517422" y="11344960"/>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descr="Middle_Infection.tiff"/>
          <p:cNvPicPr>
            <a:picLocks noChangeAspect="1"/>
          </p:cNvPicPr>
          <p:nvPr/>
        </p:nvPicPr>
        <p:blipFill rotWithShape="1">
          <a:blip r:embed="rId4">
            <a:extLst>
              <a:ext uri="{28A0092B-C50C-407E-A947-70E740481C1C}">
                <a14:useLocalDpi xmlns:a14="http://schemas.microsoft.com/office/drawing/2010/main" val="0"/>
              </a:ext>
            </a:extLst>
          </a:blip>
          <a:srcRect t="4275"/>
          <a:stretch/>
        </p:blipFill>
        <p:spPr>
          <a:xfrm>
            <a:off x="15057984" y="11350072"/>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End_Infection.tiff"/>
          <p:cNvPicPr>
            <a:picLocks noChangeAspect="1"/>
          </p:cNvPicPr>
          <p:nvPr/>
        </p:nvPicPr>
        <p:blipFill rotWithShape="1">
          <a:blip r:embed="rId5">
            <a:extLst>
              <a:ext uri="{28A0092B-C50C-407E-A947-70E740481C1C}">
                <a14:useLocalDpi xmlns:a14="http://schemas.microsoft.com/office/drawing/2010/main" val="0"/>
              </a:ext>
            </a:extLst>
          </a:blip>
          <a:srcRect l="1311" t="4275"/>
          <a:stretch/>
        </p:blipFill>
        <p:spPr>
          <a:xfrm>
            <a:off x="20598546" y="11344960"/>
            <a:ext cx="5307584"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p:cNvSpPr>
            <a:spLocks noGrp="1"/>
          </p:cNvSpPr>
          <p:nvPr>
            <p:ph type="subTitle" idx="1"/>
          </p:nvPr>
        </p:nvSpPr>
        <p:spPr>
          <a:xfrm>
            <a:off x="548386" y="3035081"/>
            <a:ext cx="8095860" cy="2305375"/>
          </a:xfrm>
        </p:spPr>
        <p:txBody>
          <a:bodyPr>
            <a:noAutofit/>
          </a:bodyPr>
          <a:lstStyle/>
          <a:p>
            <a:pPr algn="ctr"/>
            <a:r>
              <a:rPr lang="en-US" sz="2800" b="1" dirty="0" smtClean="0">
                <a:solidFill>
                  <a:schemeClr val="tx1"/>
                </a:solidFill>
                <a:cs typeface="Century Gothic"/>
              </a:rPr>
              <a:t>Hypothesis</a:t>
            </a:r>
            <a:endParaRPr lang="en-US" sz="2800" b="1" dirty="0" smtClean="0">
              <a:solidFill>
                <a:schemeClr val="tx1"/>
              </a:solidFill>
              <a:cs typeface="Century Gothic"/>
            </a:endParaRPr>
          </a:p>
          <a:p>
            <a:pPr algn="ctr"/>
            <a:r>
              <a:rPr lang="en-US" sz="1800" dirty="0">
                <a:solidFill>
                  <a:schemeClr val="tx1"/>
                </a:solidFill>
                <a:cs typeface="Century Gothic"/>
              </a:rPr>
              <a:t> </a:t>
            </a:r>
            <a:r>
              <a:rPr lang="en-US" sz="2400" dirty="0" smtClean="0">
                <a:solidFill>
                  <a:schemeClr val="tx1"/>
                </a:solidFill>
                <a:cs typeface="Century Gothic"/>
              </a:rPr>
              <a:t>A realistic immune system simulator </a:t>
            </a:r>
            <a:r>
              <a:rPr lang="en-US" sz="2400" dirty="0" smtClean="0">
                <a:solidFill>
                  <a:schemeClr val="tx1"/>
                </a:solidFill>
                <a:cs typeface="Century Gothic"/>
              </a:rPr>
              <a:t>can </a:t>
            </a:r>
            <a:r>
              <a:rPr lang="en-US" sz="2400" dirty="0" smtClean="0">
                <a:solidFill>
                  <a:schemeClr val="tx1"/>
                </a:solidFill>
                <a:cs typeface="Century Gothic"/>
              </a:rPr>
              <a:t>be built using Processing (a </a:t>
            </a:r>
            <a:r>
              <a:rPr lang="en-US" sz="2400" dirty="0" smtClean="0">
                <a:solidFill>
                  <a:schemeClr val="tx1"/>
                </a:solidFill>
                <a:cs typeface="Century Gothic"/>
              </a:rPr>
              <a:t>Java-based visualization language).</a:t>
            </a:r>
            <a:endParaRPr lang="en-US" sz="2400" dirty="0">
              <a:solidFill>
                <a:schemeClr val="tx1"/>
              </a:solidFill>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Materials and </a:t>
            </a:r>
            <a:r>
              <a:rPr lang="en-US" sz="2800" b="1" dirty="0" smtClean="0">
                <a:solidFill>
                  <a:schemeClr val="tx1"/>
                </a:solidFill>
                <a:cs typeface="Century Gothic"/>
              </a:rPr>
              <a:t>Methods</a:t>
            </a:r>
            <a:endParaRPr lang="en-US" sz="2800" b="1" dirty="0" smtClean="0">
              <a:solidFill>
                <a:schemeClr val="tx1"/>
              </a:solidFill>
              <a:cs typeface="Century Gothic"/>
            </a:endParaRPr>
          </a:p>
          <a:p>
            <a:pPr marL="342900" indent="-342900" algn="l">
              <a:buFont typeface="Arial" charset="0"/>
              <a:buChar char="•"/>
            </a:pPr>
            <a:r>
              <a:rPr lang="en-US" sz="2400" dirty="0" smtClean="0">
                <a:solidFill>
                  <a:schemeClr val="tx1"/>
                </a:solidFill>
                <a:cs typeface="Century Gothic"/>
              </a:rPr>
              <a:t>Simulation of immune system using Processing 3. I simulated all white blood cell types and two pathogens: a cold virus and </a:t>
            </a:r>
            <a:r>
              <a:rPr lang="en-US" sz="2400" i="1" dirty="0" err="1" smtClean="0">
                <a:solidFill>
                  <a:schemeClr val="tx1"/>
                </a:solidFill>
                <a:cs typeface="Century Gothic"/>
              </a:rPr>
              <a:t>Staphyloccocus</a:t>
            </a:r>
            <a:r>
              <a:rPr lang="en-US" sz="2400" i="1" dirty="0" smtClean="0">
                <a:solidFill>
                  <a:schemeClr val="tx1"/>
                </a:solidFill>
                <a:cs typeface="Century Gothic"/>
              </a:rPr>
              <a:t> aureus </a:t>
            </a:r>
            <a:r>
              <a:rPr lang="en-US" sz="2400" dirty="0" smtClean="0">
                <a:solidFill>
                  <a:schemeClr val="tx1"/>
                </a:solidFill>
                <a:cs typeface="Century Gothic"/>
              </a:rPr>
              <a:t>(Staph)</a:t>
            </a:r>
          </a:p>
          <a:p>
            <a:pPr marL="342900" indent="-342900" algn="l">
              <a:buFont typeface="Arial" charset="0"/>
              <a:buChar char="•"/>
            </a:pPr>
            <a:r>
              <a:rPr lang="en-US" sz="2400" dirty="0" smtClean="0">
                <a:solidFill>
                  <a:schemeClr val="tx1"/>
                </a:solidFill>
                <a:cs typeface="Century Gothic"/>
              </a:rPr>
              <a:t>I </a:t>
            </a:r>
            <a:r>
              <a:rPr lang="en-US" sz="2400" dirty="0">
                <a:solidFill>
                  <a:schemeClr val="tx1"/>
                </a:solidFill>
                <a:cs typeface="Century Gothic"/>
              </a:rPr>
              <a:t>ran the code many times  </a:t>
            </a:r>
            <a:r>
              <a:rPr lang="en-US" sz="2400" dirty="0" smtClean="0">
                <a:solidFill>
                  <a:schemeClr val="tx1"/>
                </a:solidFill>
                <a:cs typeface="Century Gothic"/>
              </a:rPr>
              <a:t>under </a:t>
            </a:r>
            <a:r>
              <a:rPr lang="en-US" sz="2400" dirty="0" smtClean="0">
                <a:solidFill>
                  <a:schemeClr val="tx1"/>
                </a:solidFill>
                <a:cs typeface="Century Gothic"/>
              </a:rPr>
              <a:t>many different </a:t>
            </a:r>
            <a:r>
              <a:rPr lang="en-US" sz="2400" dirty="0" smtClean="0">
                <a:solidFill>
                  <a:schemeClr val="tx1"/>
                </a:solidFill>
                <a:cs typeface="Century Gothic"/>
              </a:rPr>
              <a:t>settings to </a:t>
            </a:r>
            <a:r>
              <a:rPr lang="en-US" sz="2400" dirty="0" smtClean="0">
                <a:solidFill>
                  <a:schemeClr val="tx1"/>
                </a:solidFill>
                <a:cs typeface="Century Gothic"/>
              </a:rPr>
              <a:t>make sure all the components worked. </a:t>
            </a:r>
            <a:endParaRPr lang="en-US" sz="2400" dirty="0" smtClean="0">
              <a:solidFill>
                <a:schemeClr val="tx1"/>
              </a:solidFill>
              <a:cs typeface="Century Gothic"/>
            </a:endParaRPr>
          </a:p>
          <a:p>
            <a:pPr marL="342900" indent="-342900" algn="l">
              <a:buFont typeface="Arial" charset="0"/>
              <a:buChar char="•"/>
            </a:pPr>
            <a:r>
              <a:rPr lang="en-US" sz="2400" dirty="0" smtClean="0">
                <a:solidFill>
                  <a:schemeClr val="tx1"/>
                </a:solidFill>
                <a:cs typeface="Century Gothic"/>
              </a:rPr>
              <a:t>The </a:t>
            </a:r>
            <a:r>
              <a:rPr lang="en-US" sz="2400" dirty="0" smtClean="0">
                <a:solidFill>
                  <a:schemeClr val="tx1"/>
                </a:solidFill>
                <a:cs typeface="Century Gothic"/>
              </a:rPr>
              <a:t>program recorded data (number of body cells, number of </a:t>
            </a:r>
            <a:r>
              <a:rPr lang="en-US" sz="2400" dirty="0" smtClean="0">
                <a:solidFill>
                  <a:schemeClr val="tx1"/>
                </a:solidFill>
                <a:cs typeface="Century Gothic"/>
              </a:rPr>
              <a:t>viruses</a:t>
            </a:r>
            <a:r>
              <a:rPr lang="en-US" sz="2400" dirty="0" smtClean="0">
                <a:solidFill>
                  <a:schemeClr val="tx1"/>
                </a:solidFill>
                <a:cs typeface="Century Gothic"/>
              </a:rPr>
              <a:t>, and number of bacteria during each infection) </a:t>
            </a:r>
            <a:endParaRPr lang="en-US" sz="2400" dirty="0">
              <a:solidFill>
                <a:schemeClr val="tx1"/>
              </a:solidFill>
              <a:cs typeface="Century Gothic"/>
            </a:endParaRPr>
          </a:p>
          <a:p>
            <a:pPr marL="342900" indent="-342900" algn="l">
              <a:buFont typeface="Arial" charset="0"/>
              <a:buChar char="•"/>
            </a:pPr>
            <a:r>
              <a:rPr lang="en-US" sz="2400" dirty="0" smtClean="0">
                <a:solidFill>
                  <a:schemeClr val="tx1"/>
                </a:solidFill>
                <a:cs typeface="Century Gothic"/>
              </a:rPr>
              <a:t>I </a:t>
            </a:r>
            <a:r>
              <a:rPr lang="en-US" sz="2400" dirty="0" smtClean="0">
                <a:solidFill>
                  <a:schemeClr val="tx1"/>
                </a:solidFill>
                <a:cs typeface="Century Gothic"/>
              </a:rPr>
              <a:t>analyzed the data using Microsoft Excel.</a:t>
            </a:r>
          </a:p>
        </p:txBody>
      </p:sp>
      <p:sp>
        <p:nvSpPr>
          <p:cNvPr id="11" name="Rounded Rectangle 10"/>
          <p:cNvSpPr/>
          <p:nvPr/>
        </p:nvSpPr>
        <p:spPr>
          <a:xfrm>
            <a:off x="26092575" y="2904065"/>
            <a:ext cx="6490111" cy="3411454"/>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16" name="TextBox 15"/>
          <p:cNvSpPr txBox="1"/>
          <p:nvPr/>
        </p:nvSpPr>
        <p:spPr>
          <a:xfrm>
            <a:off x="27078188" y="1464083"/>
            <a:ext cx="4360316" cy="461665"/>
          </a:xfrm>
          <a:prstGeom prst="rect">
            <a:avLst/>
          </a:prstGeom>
          <a:noFill/>
        </p:spPr>
        <p:txBody>
          <a:bodyPr wrap="square" rtlCol="0">
            <a:spAutoFit/>
          </a:bodyPr>
          <a:lstStyle/>
          <a:p>
            <a:pPr algn="ctr"/>
            <a:r>
              <a:rPr lang="en-US" sz="2400" dirty="0" smtClean="0">
                <a:latin typeface="Century Gothic" charset="0"/>
                <a:ea typeface="Century Gothic" charset="0"/>
                <a:cs typeface="Century Gothic" charset="0"/>
              </a:rPr>
              <a:t>Sources</a:t>
            </a:r>
            <a:endParaRPr lang="en-US" sz="2400" dirty="0">
              <a:latin typeface="Century Gothic" charset="0"/>
              <a:ea typeface="Century Gothic" charset="0"/>
              <a:cs typeface="Century Gothic" charset="0"/>
            </a:endParaRPr>
          </a:p>
        </p:txBody>
      </p:sp>
      <p:graphicFrame>
        <p:nvGraphicFramePr>
          <p:cNvPr id="43" name="Chart 42"/>
          <p:cNvGraphicFramePr>
            <a:graphicFrameLocks/>
          </p:cNvGraphicFramePr>
          <p:nvPr>
            <p:extLst>
              <p:ext uri="{D42A27DB-BD31-4B8C-83A1-F6EECF244321}">
                <p14:modId xmlns:p14="http://schemas.microsoft.com/office/powerpoint/2010/main" val="880304215"/>
              </p:ext>
            </p:extLst>
          </p:nvPr>
        </p:nvGraphicFramePr>
        <p:xfrm>
          <a:off x="1281595" y="10459846"/>
          <a:ext cx="6883400" cy="42153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 name="Chart 44"/>
          <p:cNvGraphicFramePr>
            <a:graphicFrameLocks/>
          </p:cNvGraphicFramePr>
          <p:nvPr>
            <p:extLst>
              <p:ext uri="{D42A27DB-BD31-4B8C-83A1-F6EECF244321}">
                <p14:modId xmlns:p14="http://schemas.microsoft.com/office/powerpoint/2010/main" val="627753062"/>
              </p:ext>
            </p:extLst>
          </p:nvPr>
        </p:nvGraphicFramePr>
        <p:xfrm>
          <a:off x="256244" y="16041631"/>
          <a:ext cx="3945251" cy="468516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6" name="Chart 45"/>
          <p:cNvGraphicFramePr>
            <a:graphicFrameLocks/>
          </p:cNvGraphicFramePr>
          <p:nvPr>
            <p:extLst>
              <p:ext uri="{D42A27DB-BD31-4B8C-83A1-F6EECF244321}">
                <p14:modId xmlns:p14="http://schemas.microsoft.com/office/powerpoint/2010/main" val="1447324033"/>
              </p:ext>
            </p:extLst>
          </p:nvPr>
        </p:nvGraphicFramePr>
        <p:xfrm>
          <a:off x="4544806" y="16044920"/>
          <a:ext cx="4569235" cy="4613645"/>
        </p:xfrm>
        <a:graphic>
          <a:graphicData uri="http://schemas.openxmlformats.org/drawingml/2006/chart">
            <c:chart xmlns:c="http://schemas.openxmlformats.org/drawingml/2006/chart" xmlns:r="http://schemas.openxmlformats.org/officeDocument/2006/relationships" r:id="rId8"/>
          </a:graphicData>
        </a:graphic>
      </p:graphicFrame>
      <p:grpSp>
        <p:nvGrpSpPr>
          <p:cNvPr id="51" name="Group 50"/>
          <p:cNvGrpSpPr/>
          <p:nvPr/>
        </p:nvGrpSpPr>
        <p:grpSpPr>
          <a:xfrm>
            <a:off x="9466108" y="15328015"/>
            <a:ext cx="16370326" cy="6047457"/>
            <a:chOff x="9466108" y="11431863"/>
            <a:chExt cx="15832920" cy="6047457"/>
          </a:xfrm>
          <a:effectLst>
            <a:outerShdw blurRad="50800" dist="38100" dir="2700000" algn="tl" rotWithShape="0">
              <a:prstClr val="black">
                <a:alpha val="40000"/>
              </a:prstClr>
            </a:outerShdw>
          </a:effectLst>
        </p:grpSpPr>
        <p:sp>
          <p:nvSpPr>
            <p:cNvPr id="33" name="Rounded Rectangle 32"/>
            <p:cNvSpPr/>
            <p:nvPr/>
          </p:nvSpPr>
          <p:spPr>
            <a:xfrm>
              <a:off x="9620714" y="11431863"/>
              <a:ext cx="15678314" cy="6047457"/>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77534" y="13703229"/>
              <a:ext cx="3394304" cy="1569660"/>
            </a:xfrm>
            <a:prstGeom prst="rect">
              <a:avLst/>
            </a:prstGeom>
            <a:noFill/>
          </p:spPr>
          <p:txBody>
            <a:bodyPr wrap="square" rtlCol="0">
              <a:spAutoFit/>
            </a:bodyPr>
            <a:lstStyle/>
            <a:p>
              <a:r>
                <a:rPr lang="en-US" sz="2400" b="1" dirty="0" smtClean="0">
                  <a:cs typeface="Century Gothic"/>
                </a:rPr>
                <a:t>Experiment 3: </a:t>
              </a:r>
              <a:r>
                <a:rPr lang="en-US" sz="2400" dirty="0" smtClean="0">
                  <a:cs typeface="Century Gothic"/>
                </a:rPr>
                <a:t>Infecting 100 body cells with the entire immune system for protection. </a:t>
              </a:r>
              <a:endParaRPr lang="en-US" sz="2400" dirty="0">
                <a:cs typeface="Century Gothic"/>
              </a:endParaRPr>
            </a:p>
          </p:txBody>
        </p:sp>
        <p:graphicFrame>
          <p:nvGraphicFramePr>
            <p:cNvPr id="47" name="Chart 46"/>
            <p:cNvGraphicFramePr>
              <a:graphicFrameLocks/>
            </p:cNvGraphicFramePr>
            <p:nvPr>
              <p:extLst>
                <p:ext uri="{D42A27DB-BD31-4B8C-83A1-F6EECF244321}">
                  <p14:modId xmlns:p14="http://schemas.microsoft.com/office/powerpoint/2010/main" val="212015059"/>
                </p:ext>
              </p:extLst>
            </p:nvPr>
          </p:nvGraphicFramePr>
          <p:xfrm>
            <a:off x="9466108" y="11789720"/>
            <a:ext cx="5942109" cy="56896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8" name="Chart 47"/>
            <p:cNvGraphicFramePr>
              <a:graphicFrameLocks/>
            </p:cNvGraphicFramePr>
            <p:nvPr>
              <p:extLst>
                <p:ext uri="{D42A27DB-BD31-4B8C-83A1-F6EECF244321}">
                  <p14:modId xmlns:p14="http://schemas.microsoft.com/office/powerpoint/2010/main" val="522732648"/>
                </p:ext>
              </p:extLst>
            </p:nvPr>
          </p:nvGraphicFramePr>
          <p:xfrm>
            <a:off x="18727105" y="11722574"/>
            <a:ext cx="6507133" cy="5689600"/>
          </p:xfrm>
          <a:graphic>
            <a:graphicData uri="http://schemas.openxmlformats.org/drawingml/2006/chart">
              <c:chart xmlns:c="http://schemas.openxmlformats.org/drawingml/2006/chart" xmlns:r="http://schemas.openxmlformats.org/officeDocument/2006/relationships" r:id="rId10"/>
            </a:graphicData>
          </a:graphic>
        </p:graphicFrame>
      </p:grpSp>
      <p:graphicFrame>
        <p:nvGraphicFramePr>
          <p:cNvPr id="49" name="Chart 48"/>
          <p:cNvGraphicFramePr>
            <a:graphicFrameLocks/>
          </p:cNvGraphicFramePr>
          <p:nvPr>
            <p:extLst>
              <p:ext uri="{D42A27DB-BD31-4B8C-83A1-F6EECF244321}">
                <p14:modId xmlns:p14="http://schemas.microsoft.com/office/powerpoint/2010/main" val="651887152"/>
              </p:ext>
            </p:extLst>
          </p:nvPr>
        </p:nvGraphicFramePr>
        <p:xfrm>
          <a:off x="26527846" y="8422245"/>
          <a:ext cx="5461000" cy="4573981"/>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0" name="Chart 49"/>
          <p:cNvGraphicFramePr>
            <a:graphicFrameLocks/>
          </p:cNvGraphicFramePr>
          <p:nvPr>
            <p:extLst>
              <p:ext uri="{D42A27DB-BD31-4B8C-83A1-F6EECF244321}">
                <p14:modId xmlns:p14="http://schemas.microsoft.com/office/powerpoint/2010/main" val="1120476649"/>
              </p:ext>
            </p:extLst>
          </p:nvPr>
        </p:nvGraphicFramePr>
        <p:xfrm>
          <a:off x="26302330" y="14279372"/>
          <a:ext cx="6070600" cy="6379193"/>
        </p:xfrm>
        <a:graphic>
          <a:graphicData uri="http://schemas.openxmlformats.org/drawingml/2006/chart">
            <c:chart xmlns:c="http://schemas.openxmlformats.org/drawingml/2006/chart" xmlns:r="http://schemas.openxmlformats.org/officeDocument/2006/relationships" r:id="rId12"/>
          </a:graphicData>
        </a:graphic>
      </p:graphicFrame>
      <p:sp>
        <p:nvSpPr>
          <p:cNvPr id="54" name="TextBox 53"/>
          <p:cNvSpPr txBox="1"/>
          <p:nvPr/>
        </p:nvSpPr>
        <p:spPr>
          <a:xfrm>
            <a:off x="9466108" y="10694371"/>
            <a:ext cx="16035492" cy="523220"/>
          </a:xfrm>
          <a:prstGeom prst="rect">
            <a:avLst/>
          </a:prstGeom>
          <a:noFill/>
        </p:spPr>
        <p:txBody>
          <a:bodyPr wrap="square" rtlCol="0">
            <a:spAutoFit/>
          </a:bodyPr>
          <a:lstStyle/>
          <a:p>
            <a:pPr algn="ctr"/>
            <a:r>
              <a:rPr lang="en-US" sz="2800" b="1" dirty="0" smtClean="0"/>
              <a:t>Snapshots from the simulation </a:t>
            </a:r>
            <a:endParaRPr lang="en-US" sz="2800" b="1" dirty="0"/>
          </a:p>
        </p:txBody>
      </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2319</TotalTime>
  <Words>798</Words>
  <Application>Microsoft Macintosh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Century Gothic</vt:lpstr>
      <vt:lpstr>Arial</vt:lpstr>
      <vt:lpstr>Black</vt:lpstr>
      <vt:lpstr>Simulating the Immune System  Aditya Suresh</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91</cp:revision>
  <dcterms:created xsi:type="dcterms:W3CDTF">2016-01-10T23:56:56Z</dcterms:created>
  <dcterms:modified xsi:type="dcterms:W3CDTF">2017-01-14T23:16:51Z</dcterms:modified>
</cp:coreProperties>
</file>