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59" r:id="rId7"/>
    <p:sldId id="260" r:id="rId8"/>
    <p:sldId id="261" r:id="rId9"/>
    <p:sldId id="262" r:id="rId10"/>
    <p:sldId id="266" r:id="rId11"/>
    <p:sldId id="267" r:id="rId12"/>
    <p:sldId id="268" r:id="rId13"/>
    <p:sldId id="269" r:id="rId14"/>
    <p:sldId id="270" r:id="rId15"/>
    <p:sldId id="271" r:id="rId16"/>
    <p:sldId id="263"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7"/>
    <p:restoredTop sz="91368"/>
  </p:normalViewPr>
  <p:slideViewPr>
    <p:cSldViewPr snapToGrid="0" snapToObjects="1">
      <p:cViewPr>
        <p:scale>
          <a:sx n="110" d="100"/>
          <a:sy n="110" d="100"/>
        </p:scale>
        <p:origin x="2968"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400"/>
            </a:pPr>
            <a:r>
              <a:rPr lang="en-US" sz="2400" b="1"/>
              <a:t>Cell</a:t>
            </a:r>
            <a:r>
              <a:rPr lang="en-US" sz="2400" b="1" baseline="0"/>
              <a:t> Death with Viruses</a:t>
            </a:r>
            <a:endParaRPr lang="en-US" sz="2400" b="1"/>
          </a:p>
        </c:rich>
      </c:tx>
      <c:layout/>
      <c:overlay val="0"/>
    </c:title>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46.66666666666658</c:v>
                </c:pt>
                <c:pt idx="4">
                  <c:v>46.66666666666658</c:v>
                </c:pt>
                <c:pt idx="5">
                  <c:v>46.66666666666658</c:v>
                </c:pt>
                <c:pt idx="6">
                  <c:v>46.66666666666658</c:v>
                </c:pt>
                <c:pt idx="7">
                  <c:v>46.66666666666658</c:v>
                </c:pt>
                <c:pt idx="8">
                  <c:v>46.66666666666658</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2020950256"/>
        <c:axId val="2020926880"/>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2021276352"/>
        <c:axId val="2021008288"/>
      </c:scatterChart>
      <c:valAx>
        <c:axId val="202095025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020926880"/>
        <c:crosses val="autoZero"/>
        <c:crossBetween val="midCat"/>
      </c:valAx>
      <c:valAx>
        <c:axId val="2020926880"/>
        <c:scaling>
          <c:orientation val="minMax"/>
          <c:max val="110.0"/>
          <c:min val="0.0"/>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2020950256"/>
        <c:crosses val="autoZero"/>
        <c:crossBetween val="midCat"/>
      </c:valAx>
      <c:valAx>
        <c:axId val="2021276352"/>
        <c:scaling>
          <c:orientation val="minMax"/>
        </c:scaling>
        <c:delete val="1"/>
        <c:axPos val="b"/>
        <c:majorTickMark val="out"/>
        <c:minorTickMark val="none"/>
        <c:tickLblPos val="nextTo"/>
        <c:crossAx val="2021008288"/>
        <c:crosses val="autoZero"/>
        <c:crossBetween val="midCat"/>
      </c:valAx>
      <c:valAx>
        <c:axId val="2021008288"/>
        <c:scaling>
          <c:orientation val="minMax"/>
          <c:max val="2400.0"/>
          <c:min val="0.0"/>
        </c:scaling>
        <c:delete val="0"/>
        <c:axPos val="r"/>
        <c:title>
          <c:tx>
            <c:rich>
              <a:bodyPr rot="-5400000" vert="horz"/>
              <a:lstStyle/>
              <a:p>
                <a:pPr>
                  <a:defRPr sz="2000"/>
                </a:pPr>
                <a:r>
                  <a:rPr lang="en-US" sz="2000"/>
                  <a:t>Number</a:t>
                </a:r>
                <a:r>
                  <a:rPr lang="en-US" sz="2000" baseline="0"/>
                  <a:t> of Viruses</a:t>
                </a:r>
                <a:endParaRPr lang="en-US" sz="2000"/>
              </a:p>
            </c:rich>
          </c:tx>
          <c:layout>
            <c:manualLayout>
              <c:xMode val="edge"/>
              <c:yMode val="edge"/>
              <c:x val="0.922760869565217"/>
              <c:y val="0.358765970369406"/>
            </c:manualLayout>
          </c:layout>
          <c:overlay val="0"/>
        </c:title>
        <c:numFmt formatCode="General" sourceLinked="1"/>
        <c:majorTickMark val="out"/>
        <c:minorTickMark val="none"/>
        <c:tickLblPos val="nextTo"/>
        <c:txPr>
          <a:bodyPr/>
          <a:lstStyle/>
          <a:p>
            <a:pPr>
              <a:defRPr sz="2000"/>
            </a:pPr>
            <a:endParaRPr lang="en-US"/>
          </a:p>
        </c:txPr>
        <c:crossAx val="2021276352"/>
        <c:crosses val="max"/>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Cell Death With and Without Killer-T Cells</a:t>
            </a:r>
          </a:p>
        </c:rich>
      </c:tx>
      <c:layout/>
      <c:overlay val="0"/>
    </c:title>
    <c:autoTitleDeleted val="0"/>
    <c:plotArea>
      <c:layout>
        <c:manualLayout>
          <c:layoutTarget val="inner"/>
          <c:xMode val="edge"/>
          <c:yMode val="edge"/>
          <c:x val="0.357618467533004"/>
          <c:y val="0.50357088313914"/>
          <c:w val="0.551838010627417"/>
          <c:h val="0.291652606271439"/>
        </c:manualLayout>
      </c:layout>
      <c:scatterChart>
        <c:scatterStyle val="smoothMarker"/>
        <c:varyColors val="0"/>
        <c:ser>
          <c:idx val="0"/>
          <c:order val="0"/>
          <c:tx>
            <c:v> Without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46.66666666666658</c:v>
                </c:pt>
                <c:pt idx="4">
                  <c:v>46.66666666666658</c:v>
                </c:pt>
                <c:pt idx="5">
                  <c:v>46.66666666666658</c:v>
                </c:pt>
                <c:pt idx="6">
                  <c:v>46.66666666666658</c:v>
                </c:pt>
                <c:pt idx="7">
                  <c:v>46.66666666666658</c:v>
                </c:pt>
                <c:pt idx="8">
                  <c:v>46.66666666666658</c:v>
                </c:pt>
                <c:pt idx="9">
                  <c:v>5.0</c:v>
                </c:pt>
                <c:pt idx="10">
                  <c:v>2.333333333333333</c:v>
                </c:pt>
                <c:pt idx="11">
                  <c:v>2.0</c:v>
                </c:pt>
                <c:pt idx="12">
                  <c:v>1.0</c:v>
                </c:pt>
                <c:pt idx="13">
                  <c:v>0.666666666666667</c:v>
                </c:pt>
                <c:pt idx="14">
                  <c:v>0.666666666666667</c:v>
                </c:pt>
              </c:numCache>
            </c:numRef>
          </c:yVal>
          <c:smooth val="1"/>
        </c:ser>
        <c:ser>
          <c:idx val="1"/>
          <c:order val="1"/>
          <c:tx>
            <c:v> With Killer-Ts</c:v>
          </c:tx>
          <c:spPr>
            <a:ln>
              <a:solidFill>
                <a:srgbClr val="92D050"/>
              </a:solidFill>
            </a:ln>
          </c:spPr>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2067827184"/>
        <c:axId val="2062711312"/>
      </c:scatterChart>
      <c:valAx>
        <c:axId val="2067827184"/>
        <c:scaling>
          <c:orientation val="minMax"/>
        </c:scaling>
        <c:delete val="0"/>
        <c:axPos val="b"/>
        <c:title>
          <c:tx>
            <c:rich>
              <a:bodyPr/>
              <a:lstStyle/>
              <a:p>
                <a:pPr>
                  <a:defRPr sz="2000"/>
                </a:pPr>
                <a:r>
                  <a:rPr lang="en-US" sz="2000"/>
                  <a:t>Time(seconds)</a:t>
                </a:r>
              </a:p>
            </c:rich>
          </c:tx>
          <c:layout>
            <c:manualLayout>
              <c:xMode val="edge"/>
              <c:yMode val="edge"/>
              <c:x val="0.352063464964439"/>
              <c:y val="0.894267885508602"/>
            </c:manualLayout>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062711312"/>
        <c:crosses val="autoZero"/>
        <c:crossBetween val="midCat"/>
      </c:valAx>
      <c:valAx>
        <c:axId val="2062711312"/>
        <c:scaling>
          <c:orientation val="minMax"/>
        </c:scaling>
        <c:delete val="0"/>
        <c:axPos val="l"/>
        <c:majorGridlines/>
        <c:title>
          <c:tx>
            <c:rich>
              <a:bodyPr rot="-5400000" vert="horz"/>
              <a:lstStyle/>
              <a:p>
                <a:pPr>
                  <a:defRPr sz="2000"/>
                </a:pPr>
                <a:r>
                  <a:rPr lang="en-US" sz="2000"/>
                  <a:t>Number</a:t>
                </a:r>
                <a:r>
                  <a:rPr lang="en-US" sz="2000" baseline="0"/>
                  <a:t> of Body Cells</a:t>
                </a:r>
                <a:endParaRPr lang="en-US" sz="2000"/>
              </a:p>
            </c:rich>
          </c:tx>
          <c:layout>
            <c:manualLayout>
              <c:xMode val="edge"/>
              <c:yMode val="edge"/>
              <c:x val="0.05479193701824"/>
              <c:y val="0.253867408872635"/>
            </c:manualLayout>
          </c:layout>
          <c:overlay val="0"/>
        </c:title>
        <c:numFmt formatCode="0" sourceLinked="0"/>
        <c:majorTickMark val="out"/>
        <c:minorTickMark val="none"/>
        <c:tickLblPos val="nextTo"/>
        <c:txPr>
          <a:bodyPr/>
          <a:lstStyle/>
          <a:p>
            <a:pPr>
              <a:defRPr sz="2000"/>
            </a:pPr>
            <a:endParaRPr lang="en-US"/>
          </a:p>
        </c:txPr>
        <c:crossAx val="2067827184"/>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dirty="0"/>
              <a:t>Virus Reproduction with and without Killer </a:t>
            </a:r>
            <a:r>
              <a:rPr lang="en-US" sz="2400" dirty="0" smtClean="0"/>
              <a:t>T</a:t>
            </a:r>
            <a:r>
              <a:rPr lang="en-US" sz="2400" baseline="0" dirty="0" smtClean="0"/>
              <a:t> Cells</a:t>
            </a:r>
            <a:endParaRPr lang="en-US" sz="2400" dirty="0"/>
          </a:p>
        </c:rich>
      </c:tx>
      <c:layout/>
      <c:overlay val="0"/>
    </c:title>
    <c:autoTitleDeleted val="0"/>
    <c:plotArea>
      <c:layout>
        <c:manualLayout>
          <c:layoutTarget val="inner"/>
          <c:xMode val="edge"/>
          <c:yMode val="edge"/>
          <c:x val="0.391120522793328"/>
          <c:y val="0.54789686776071"/>
          <c:w val="0.519740666355191"/>
          <c:h val="0.23619531394037"/>
        </c:manualLayout>
      </c:layout>
      <c:scatterChart>
        <c:scatterStyle val="smoothMarker"/>
        <c:varyColors val="0"/>
        <c:ser>
          <c:idx val="0"/>
          <c:order val="0"/>
          <c:tx>
            <c:v>Without Killer T Cells</c:v>
          </c:tx>
          <c:spPr>
            <a:ln>
              <a:solidFill>
                <a:srgbClr val="C0000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spPr>
            <a:ln>
              <a:solidFill>
                <a:srgbClr val="92D05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2107706608"/>
        <c:axId val="2094418240"/>
      </c:scatterChart>
      <c:valAx>
        <c:axId val="2107706608"/>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094418240"/>
        <c:crosses val="autoZero"/>
        <c:crossBetween val="midCat"/>
      </c:valAx>
      <c:valAx>
        <c:axId val="2094418240"/>
        <c:scaling>
          <c:orientation val="minMax"/>
          <c:min val="0.0"/>
        </c:scaling>
        <c:delete val="0"/>
        <c:axPos val="l"/>
        <c:majorGridlines/>
        <c:title>
          <c:tx>
            <c:rich>
              <a:bodyPr rot="-5400000" vert="horz"/>
              <a:lstStyle/>
              <a:p>
                <a:pPr>
                  <a:defRPr sz="2000"/>
                </a:pPr>
                <a:r>
                  <a:rPr lang="en-US" sz="2000"/>
                  <a:t>Number</a:t>
                </a:r>
                <a:r>
                  <a:rPr lang="en-US" sz="2000" baseline="0"/>
                  <a:t> of Viruses</a:t>
                </a:r>
                <a:endParaRPr lang="en-US" sz="2000"/>
              </a:p>
            </c:rich>
          </c:tx>
          <c:layout>
            <c:manualLayout>
              <c:xMode val="edge"/>
              <c:yMode val="edge"/>
              <c:x val="0.0423829084929645"/>
              <c:y val="0.333624881469422"/>
            </c:manualLayout>
          </c:layout>
          <c:overlay val="0"/>
        </c:title>
        <c:numFmt formatCode="General" sourceLinked="1"/>
        <c:majorTickMark val="out"/>
        <c:minorTickMark val="none"/>
        <c:tickLblPos val="nextTo"/>
        <c:txPr>
          <a:bodyPr/>
          <a:lstStyle/>
          <a:p>
            <a:pPr>
              <a:defRPr sz="2000"/>
            </a:pPr>
            <a:endParaRPr lang="en-US"/>
          </a:p>
        </c:txPr>
        <c:crossAx val="2107706608"/>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a:t>
            </a:r>
          </a:p>
        </c:rich>
      </c:tx>
      <c:layout/>
      <c:overlay val="0"/>
    </c:title>
    <c:autoTitleDeleted val="0"/>
    <c:plotArea>
      <c:layout/>
      <c:scatterChart>
        <c:scatterStyle val="smoothMarker"/>
        <c:varyColors val="0"/>
        <c:ser>
          <c:idx val="0"/>
          <c:order val="0"/>
          <c:tx>
            <c:v> Without Immune System</c:v>
          </c:tx>
          <c:spPr>
            <a:ln>
              <a:solidFill>
                <a:srgbClr val="C00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system'!$B$37:$B$70</c:f>
              <c:numCache>
                <c:formatCode>General</c:formatCode>
                <c:ptCount val="34"/>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pt idx="15">
                  <c:v>1948.0</c:v>
                </c:pt>
                <c:pt idx="16">
                  <c:v>1948.0</c:v>
                </c:pt>
                <c:pt idx="17">
                  <c:v>1948.0</c:v>
                </c:pt>
                <c:pt idx="18">
                  <c:v>1948.0</c:v>
                </c:pt>
                <c:pt idx="19">
                  <c:v>1948.0</c:v>
                </c:pt>
                <c:pt idx="20">
                  <c:v>1948.0</c:v>
                </c:pt>
                <c:pt idx="21">
                  <c:v>1948.0</c:v>
                </c:pt>
                <c:pt idx="22">
                  <c:v>1948.0</c:v>
                </c:pt>
                <c:pt idx="23">
                  <c:v>1948.0</c:v>
                </c:pt>
                <c:pt idx="24">
                  <c:v>1948.0</c:v>
                </c:pt>
                <c:pt idx="25">
                  <c:v>1948.0</c:v>
                </c:pt>
                <c:pt idx="26">
                  <c:v>1948.0</c:v>
                </c:pt>
                <c:pt idx="27">
                  <c:v>1948.0</c:v>
                </c:pt>
                <c:pt idx="28">
                  <c:v>1948.0</c:v>
                </c:pt>
                <c:pt idx="29">
                  <c:v>1948.0</c:v>
                </c:pt>
                <c:pt idx="30">
                  <c:v>1948.0</c:v>
                </c:pt>
                <c:pt idx="31">
                  <c:v>1948.0</c:v>
                </c:pt>
                <c:pt idx="32">
                  <c:v>1948.0</c:v>
                </c:pt>
                <c:pt idx="33">
                  <c:v>1948.0</c:v>
                </c:pt>
              </c:numCache>
            </c:numRef>
          </c:yVal>
          <c:smooth val="1"/>
        </c:ser>
        <c:ser>
          <c:idx val="1"/>
          <c:order val="1"/>
          <c:tx>
            <c:v> With Immune System</c:v>
          </c:tx>
          <c:spPr>
            <a:ln>
              <a:solidFill>
                <a:srgbClr val="FFC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system'!$C$37:$C$70</c:f>
              <c:numCache>
                <c:formatCode>General</c:formatCode>
                <c:ptCount val="34"/>
                <c:pt idx="0">
                  <c:v>1.0</c:v>
                </c:pt>
                <c:pt idx="1">
                  <c:v>1.0</c:v>
                </c:pt>
                <c:pt idx="2">
                  <c:v>1.0</c:v>
                </c:pt>
                <c:pt idx="3">
                  <c:v>17.0</c:v>
                </c:pt>
                <c:pt idx="4">
                  <c:v>6.0</c:v>
                </c:pt>
                <c:pt idx="5">
                  <c:v>1.0</c:v>
                </c:pt>
                <c:pt idx="6">
                  <c:v>1.0</c:v>
                </c:pt>
                <c:pt idx="7">
                  <c:v>1.0</c:v>
                </c:pt>
                <c:pt idx="8">
                  <c:v>59.0</c:v>
                </c:pt>
                <c:pt idx="9">
                  <c:v>53.0</c:v>
                </c:pt>
                <c:pt idx="10">
                  <c:v>103.0</c:v>
                </c:pt>
                <c:pt idx="11">
                  <c:v>25.0</c:v>
                </c:pt>
                <c:pt idx="12">
                  <c:v>59.0</c:v>
                </c:pt>
                <c:pt idx="13">
                  <c:v>20.0</c:v>
                </c:pt>
                <c:pt idx="14">
                  <c:v>202.0</c:v>
                </c:pt>
                <c:pt idx="15">
                  <c:v>66.0</c:v>
                </c:pt>
                <c:pt idx="16">
                  <c:v>58.0</c:v>
                </c:pt>
                <c:pt idx="17">
                  <c:v>182.0</c:v>
                </c:pt>
                <c:pt idx="18">
                  <c:v>325.0</c:v>
                </c:pt>
                <c:pt idx="19">
                  <c:v>357.0</c:v>
                </c:pt>
                <c:pt idx="20">
                  <c:v>337.0</c:v>
                </c:pt>
                <c:pt idx="21">
                  <c:v>249.0</c:v>
                </c:pt>
                <c:pt idx="22">
                  <c:v>328.0</c:v>
                </c:pt>
                <c:pt idx="23">
                  <c:v>197.0</c:v>
                </c:pt>
                <c:pt idx="24">
                  <c:v>122.0</c:v>
                </c:pt>
                <c:pt idx="25">
                  <c:v>55.0</c:v>
                </c:pt>
                <c:pt idx="26">
                  <c:v>33.0</c:v>
                </c:pt>
                <c:pt idx="27">
                  <c:v>17.0</c:v>
                </c:pt>
                <c:pt idx="28">
                  <c:v>26.0</c:v>
                </c:pt>
                <c:pt idx="29">
                  <c:v>27.0</c:v>
                </c:pt>
                <c:pt idx="30">
                  <c:v>10.0</c:v>
                </c:pt>
                <c:pt idx="31">
                  <c:v>2.0</c:v>
                </c:pt>
                <c:pt idx="32">
                  <c:v>1.0</c:v>
                </c:pt>
                <c:pt idx="33">
                  <c:v>1.0</c:v>
                </c:pt>
              </c:numCache>
            </c:numRef>
          </c:yVal>
          <c:smooth val="1"/>
        </c:ser>
        <c:dLbls>
          <c:showLegendKey val="0"/>
          <c:showVal val="0"/>
          <c:showCatName val="0"/>
          <c:showSerName val="0"/>
          <c:showPercent val="0"/>
          <c:showBubbleSize val="0"/>
        </c:dLbls>
        <c:axId val="2089819376"/>
        <c:axId val="2059514416"/>
      </c:scatterChart>
      <c:valAx>
        <c:axId val="208981937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059514416"/>
        <c:crosses val="autoZero"/>
        <c:crossBetween val="midCat"/>
      </c:valAx>
      <c:valAx>
        <c:axId val="2059514416"/>
        <c:scaling>
          <c:orientation val="minMax"/>
          <c:min val="0.0"/>
        </c:scaling>
        <c:delete val="0"/>
        <c:axPos val="l"/>
        <c:majorGridlines/>
        <c:title>
          <c:tx>
            <c:rich>
              <a:bodyPr rot="-5400000" vert="horz"/>
              <a:lstStyle/>
              <a:p>
                <a:pPr>
                  <a:defRPr sz="2000"/>
                </a:pPr>
                <a:r>
                  <a:rPr lang="en-US" sz="2000"/>
                  <a:t> Number</a:t>
                </a:r>
                <a:r>
                  <a:rPr lang="en-US" sz="2000" baseline="0"/>
                  <a:t> of Viruses</a:t>
                </a:r>
                <a:endParaRPr lang="en-US" sz="2000"/>
              </a:p>
            </c:rich>
          </c:tx>
          <c:layout>
            <c:manualLayout>
              <c:xMode val="edge"/>
              <c:yMode val="edge"/>
              <c:x val="0.0357484155992574"/>
              <c:y val="0.235821075485222"/>
            </c:manualLayout>
          </c:layout>
          <c:overlay val="0"/>
        </c:title>
        <c:numFmt formatCode="General" sourceLinked="1"/>
        <c:majorTickMark val="out"/>
        <c:minorTickMark val="none"/>
        <c:tickLblPos val="nextTo"/>
        <c:txPr>
          <a:bodyPr/>
          <a:lstStyle/>
          <a:p>
            <a:pPr>
              <a:defRPr sz="2000"/>
            </a:pPr>
            <a:endParaRPr lang="en-US"/>
          </a:p>
        </c:txPr>
        <c:crossAx val="208981937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000" dirty="0"/>
              <a:t>Body Cell Death With and Without Immune System</a:t>
            </a:r>
          </a:p>
        </c:rich>
      </c:tx>
      <c:layout>
        <c:manualLayout>
          <c:xMode val="edge"/>
          <c:yMode val="edge"/>
          <c:x val="0.194259259259259"/>
          <c:y val="0.00324621215606766"/>
        </c:manualLayout>
      </c:layout>
      <c:overlay val="0"/>
    </c:title>
    <c:autoTitleDeleted val="0"/>
    <c:plotArea>
      <c:layout>
        <c:manualLayout>
          <c:layoutTarget val="inner"/>
          <c:xMode val="edge"/>
          <c:yMode val="edge"/>
          <c:x val="0.342298116452575"/>
          <c:y val="0.449430470340451"/>
          <c:w val="0.568423495674152"/>
          <c:h val="0.364128895582391"/>
        </c:manualLayout>
      </c:layout>
      <c:scatterChart>
        <c:scatterStyle val="smoothMarker"/>
        <c:varyColors val="0"/>
        <c:ser>
          <c:idx val="0"/>
          <c:order val="0"/>
          <c:tx>
            <c:v>Without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system'!$H$3:$H$36</c:f>
              <c:numCache>
                <c:formatCode>0.00</c:formatCode>
                <c:ptCount val="34"/>
                <c:pt idx="0">
                  <c:v>100.0</c:v>
                </c:pt>
                <c:pt idx="1">
                  <c:v>100.0</c:v>
                </c:pt>
                <c:pt idx="2">
                  <c:v>100.0</c:v>
                </c:pt>
                <c:pt idx="3">
                  <c:v>46.66666666666661</c:v>
                </c:pt>
                <c:pt idx="4">
                  <c:v>46.66666666666661</c:v>
                </c:pt>
                <c:pt idx="5">
                  <c:v>46.66666666666661</c:v>
                </c:pt>
                <c:pt idx="6">
                  <c:v>46.66666666666661</c:v>
                </c:pt>
                <c:pt idx="7">
                  <c:v>46.66666666666661</c:v>
                </c:pt>
                <c:pt idx="8">
                  <c:v>46.66666666666661</c:v>
                </c:pt>
                <c:pt idx="9">
                  <c:v>5.0</c:v>
                </c:pt>
                <c:pt idx="10">
                  <c:v>2.333333333333333</c:v>
                </c:pt>
                <c:pt idx="11">
                  <c:v>2.0</c:v>
                </c:pt>
                <c:pt idx="12">
                  <c:v>1.0</c:v>
                </c:pt>
                <c:pt idx="13">
                  <c:v>0.666666666666667</c:v>
                </c:pt>
                <c:pt idx="14">
                  <c:v>0.666666666666667</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numCache>
            </c:numRef>
          </c:yVal>
          <c:smooth val="1"/>
        </c:ser>
        <c:ser>
          <c:idx val="1"/>
          <c:order val="1"/>
          <c:tx>
            <c:v>With Immune System</c:v>
          </c:tx>
          <c:spPr>
            <a:ln>
              <a:solidFill>
                <a:srgbClr val="FFC000"/>
              </a:solidFill>
            </a:ln>
          </c:spPr>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system'!$I$3:$I$36</c:f>
              <c:numCache>
                <c:formatCode>General</c:formatCode>
                <c:ptCount val="34"/>
                <c:pt idx="0">
                  <c:v>100.0</c:v>
                </c:pt>
                <c:pt idx="1">
                  <c:v>100.0</c:v>
                </c:pt>
                <c:pt idx="2">
                  <c:v>99.0</c:v>
                </c:pt>
                <c:pt idx="3">
                  <c:v>98.0</c:v>
                </c:pt>
                <c:pt idx="4">
                  <c:v>96.0</c:v>
                </c:pt>
                <c:pt idx="5">
                  <c:v>95.0</c:v>
                </c:pt>
                <c:pt idx="6">
                  <c:v>92.0</c:v>
                </c:pt>
                <c:pt idx="7">
                  <c:v>90.0</c:v>
                </c:pt>
                <c:pt idx="8">
                  <c:v>87.0</c:v>
                </c:pt>
                <c:pt idx="9">
                  <c:v>85.0</c:v>
                </c:pt>
                <c:pt idx="10">
                  <c:v>82.0</c:v>
                </c:pt>
                <c:pt idx="11">
                  <c:v>80.0</c:v>
                </c:pt>
                <c:pt idx="12">
                  <c:v>74.0</c:v>
                </c:pt>
                <c:pt idx="13">
                  <c:v>73.0</c:v>
                </c:pt>
                <c:pt idx="14">
                  <c:v>61.0</c:v>
                </c:pt>
                <c:pt idx="15">
                  <c:v>59.0</c:v>
                </c:pt>
                <c:pt idx="16">
                  <c:v>54.0</c:v>
                </c:pt>
                <c:pt idx="17">
                  <c:v>43.0</c:v>
                </c:pt>
                <c:pt idx="18">
                  <c:v>29.0</c:v>
                </c:pt>
                <c:pt idx="19">
                  <c:v>22.0</c:v>
                </c:pt>
                <c:pt idx="20">
                  <c:v>18.0</c:v>
                </c:pt>
                <c:pt idx="21">
                  <c:v>16.0</c:v>
                </c:pt>
                <c:pt idx="22">
                  <c:v>8.0</c:v>
                </c:pt>
                <c:pt idx="23">
                  <c:v>7.0</c:v>
                </c:pt>
                <c:pt idx="24">
                  <c:v>4.0</c:v>
                </c:pt>
                <c:pt idx="25">
                  <c:v>4.0</c:v>
                </c:pt>
                <c:pt idx="26">
                  <c:v>3.0</c:v>
                </c:pt>
                <c:pt idx="27">
                  <c:v>3.0</c:v>
                </c:pt>
                <c:pt idx="28">
                  <c:v>2.0</c:v>
                </c:pt>
                <c:pt idx="29">
                  <c:v>1.0</c:v>
                </c:pt>
                <c:pt idx="30">
                  <c:v>1.0</c:v>
                </c:pt>
                <c:pt idx="31">
                  <c:v>1.0</c:v>
                </c:pt>
                <c:pt idx="32">
                  <c:v>1.0</c:v>
                </c:pt>
                <c:pt idx="33">
                  <c:v>1.0</c:v>
                </c:pt>
              </c:numCache>
            </c:numRef>
          </c:yVal>
          <c:smooth val="1"/>
        </c:ser>
        <c:dLbls>
          <c:showLegendKey val="0"/>
          <c:showVal val="0"/>
          <c:showCatName val="0"/>
          <c:showSerName val="0"/>
          <c:showPercent val="0"/>
          <c:showBubbleSize val="0"/>
        </c:dLbls>
        <c:axId val="2089968448"/>
        <c:axId val="2095869712"/>
      </c:scatterChart>
      <c:valAx>
        <c:axId val="2089968448"/>
        <c:scaling>
          <c:orientation val="minMax"/>
        </c:scaling>
        <c:delete val="0"/>
        <c:axPos val="b"/>
        <c:title>
          <c:tx>
            <c:rich>
              <a:bodyPr/>
              <a:lstStyle/>
              <a:p>
                <a:pPr>
                  <a:defRPr sz="2000"/>
                </a:pPr>
                <a:r>
                  <a:rPr lang="en-US" sz="2000"/>
                  <a:t>Time(seconds)</a:t>
                </a:r>
              </a:p>
            </c:rich>
          </c:tx>
          <c:layout>
            <c:manualLayout>
              <c:xMode val="edge"/>
              <c:yMode val="edge"/>
              <c:x val="0.428581462039467"/>
              <c:y val="0.906048996843762"/>
            </c:manualLayout>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095869712"/>
        <c:crosses val="autoZero"/>
        <c:crossBetween val="midCat"/>
      </c:valAx>
      <c:valAx>
        <c:axId val="2095869712"/>
        <c:scaling>
          <c:orientation val="minMax"/>
          <c:min val="0.0"/>
        </c:scaling>
        <c:delete val="0"/>
        <c:axPos val="l"/>
        <c:majorGridlines/>
        <c:title>
          <c:tx>
            <c:rich>
              <a:bodyPr rot="-5400000" vert="horz"/>
              <a:lstStyle/>
              <a:p>
                <a:pPr>
                  <a:defRPr sz="2000"/>
                </a:pPr>
                <a:r>
                  <a:rPr lang="en-US" sz="2000"/>
                  <a:t>Number</a:t>
                </a:r>
                <a:r>
                  <a:rPr lang="en-US" sz="2000" baseline="0"/>
                  <a:t> of Cells</a:t>
                </a:r>
                <a:endParaRPr lang="en-US" sz="2000"/>
              </a:p>
            </c:rich>
          </c:tx>
          <c:layout>
            <c:manualLayout>
              <c:xMode val="edge"/>
              <c:yMode val="edge"/>
              <c:x val="0.0401234567901234"/>
              <c:y val="0.333905487444541"/>
            </c:manualLayout>
          </c:layout>
          <c:overlay val="0"/>
        </c:title>
        <c:numFmt formatCode="0.00" sourceLinked="1"/>
        <c:majorTickMark val="out"/>
        <c:minorTickMark val="none"/>
        <c:tickLblPos val="nextTo"/>
        <c:txPr>
          <a:bodyPr/>
          <a:lstStyle/>
          <a:p>
            <a:pPr>
              <a:defRPr sz="2000"/>
            </a:pPr>
            <a:endParaRPr lang="en-US"/>
          </a:p>
        </c:txPr>
        <c:crossAx val="2089968448"/>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Number of Body Cells Dying With Bacteria </a:t>
            </a:r>
          </a:p>
        </c:rich>
      </c:tx>
      <c:layout>
        <c:manualLayout>
          <c:xMode val="edge"/>
          <c:yMode val="edge"/>
          <c:x val="0.13794750656168"/>
          <c:y val="0.0416666666666667"/>
        </c:manualLayout>
      </c:layout>
      <c:overlay val="0"/>
    </c:title>
    <c:autoTitleDeleted val="0"/>
    <c:plotArea>
      <c:layout/>
      <c:scatterChart>
        <c:scatterStyle val="smoothMarker"/>
        <c:varyColors val="0"/>
        <c:ser>
          <c:idx val="0"/>
          <c:order val="0"/>
          <c:tx>
            <c:v>Body Cells Dying</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dLbls>
          <c:showLegendKey val="0"/>
          <c:showVal val="0"/>
          <c:showCatName val="0"/>
          <c:showSerName val="0"/>
          <c:showPercent val="0"/>
          <c:showBubbleSize val="0"/>
        </c:dLbls>
        <c:axId val="2106869712"/>
        <c:axId val="2110858496"/>
      </c:scatterChart>
      <c:valAx>
        <c:axId val="2106869712"/>
        <c:scaling>
          <c:orientation val="minMax"/>
        </c:scaling>
        <c:delete val="0"/>
        <c:axPos val="b"/>
        <c:title>
          <c:tx>
            <c:rich>
              <a:bodyPr/>
              <a:lstStyle/>
              <a:p>
                <a:pPr>
                  <a:defRPr/>
                </a:pPr>
                <a:r>
                  <a:rPr lang="en-US" sz="1800" dirty="0" smtClean="0"/>
                  <a:t>Time (seconds)</a:t>
                </a:r>
                <a:endParaRPr lang="en-US" sz="1800" dirty="0"/>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110858496"/>
        <c:crosses val="autoZero"/>
        <c:crossBetween val="midCat"/>
      </c:valAx>
      <c:valAx>
        <c:axId val="2110858496"/>
        <c:scaling>
          <c:orientation val="minMax"/>
        </c:scaling>
        <c:delete val="0"/>
        <c:axPos val="l"/>
        <c:majorGridlines/>
        <c:title>
          <c:tx>
            <c:rich>
              <a:bodyPr/>
              <a:lstStyle/>
              <a:p>
                <a:pPr>
                  <a:defRPr/>
                </a:pPr>
                <a:r>
                  <a:rPr lang="en-US" sz="1800" dirty="0" smtClean="0"/>
                  <a:t>Number of Body Cells</a:t>
                </a:r>
                <a:endParaRPr lang="en-US" sz="1800" dirty="0"/>
              </a:p>
            </c:rich>
          </c:tx>
          <c:layout/>
          <c:overlay val="0"/>
        </c:title>
        <c:numFmt formatCode="General" sourceLinked="1"/>
        <c:majorTickMark val="out"/>
        <c:minorTickMark val="none"/>
        <c:tickLblPos val="nextTo"/>
        <c:txPr>
          <a:bodyPr/>
          <a:lstStyle/>
          <a:p>
            <a:pPr>
              <a:defRPr sz="2000"/>
            </a:pPr>
            <a:endParaRPr lang="en-US"/>
          </a:p>
        </c:txPr>
        <c:crossAx val="2106869712"/>
        <c:crosses val="autoZero"/>
        <c:crossBetween val="midCat"/>
      </c:valAx>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000" b="1" i="0" u="none" strike="noStrike" baseline="0">
                <a:solidFill>
                  <a:srgbClr val="000000"/>
                </a:solidFill>
                <a:latin typeface="Calibri"/>
                <a:ea typeface="Calibri"/>
                <a:cs typeface="Calibri"/>
              </a:defRPr>
            </a:pPr>
            <a:r>
              <a:rPr lang="en-US" sz="2000"/>
              <a:t>Body Cell Death with Bacteria and Macrophages</a:t>
            </a:r>
          </a:p>
        </c:rich>
      </c:tx>
      <c:layout/>
      <c:overlay val="0"/>
    </c:title>
    <c:autoTitleDeleted val="0"/>
    <c:plotArea>
      <c:layout/>
      <c:scatterChart>
        <c:scatterStyle val="smoothMarker"/>
        <c:varyColors val="0"/>
        <c:ser>
          <c:idx val="0"/>
          <c:order val="0"/>
          <c:tx>
            <c:v> Without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ser>
          <c:idx val="1"/>
          <c:order val="1"/>
          <c:tx>
            <c:v> With Macrophages</c:v>
          </c:tx>
          <c:spPr>
            <a:ln>
              <a:solidFill>
                <a:srgbClr val="00E88F"/>
              </a:solidFill>
            </a:ln>
          </c:spPr>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Sheet1!$C$1:$C$29</c:f>
              <c:numCache>
                <c:formatCode>General</c:formatCode>
                <c:ptCount val="29"/>
                <c:pt idx="0">
                  <c:v>10.0</c:v>
                </c:pt>
                <c:pt idx="1">
                  <c:v>10.0</c:v>
                </c:pt>
                <c:pt idx="2">
                  <c:v>10.0</c:v>
                </c:pt>
                <c:pt idx="3">
                  <c:v>10.0</c:v>
                </c:pt>
                <c:pt idx="4">
                  <c:v>10.0</c:v>
                </c:pt>
                <c:pt idx="5">
                  <c:v>9.0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7.0</c:v>
                </c:pt>
                <c:pt idx="22">
                  <c:v>7.0</c:v>
                </c:pt>
                <c:pt idx="23">
                  <c:v>7.0</c:v>
                </c:pt>
                <c:pt idx="24">
                  <c:v>7.0</c:v>
                </c:pt>
                <c:pt idx="25">
                  <c:v>7.0</c:v>
                </c:pt>
                <c:pt idx="26">
                  <c:v>7.0</c:v>
                </c:pt>
                <c:pt idx="27">
                  <c:v>7.0</c:v>
                </c:pt>
                <c:pt idx="28">
                  <c:v>7.0</c:v>
                </c:pt>
              </c:numCache>
            </c:numRef>
          </c:yVal>
          <c:smooth val="1"/>
        </c:ser>
        <c:dLbls>
          <c:showLegendKey val="0"/>
          <c:showVal val="0"/>
          <c:showCatName val="0"/>
          <c:showSerName val="0"/>
          <c:showPercent val="0"/>
          <c:showBubbleSize val="0"/>
        </c:dLbls>
        <c:axId val="2090011920"/>
        <c:axId val="2091687168"/>
      </c:scatterChart>
      <c:valAx>
        <c:axId val="2090011920"/>
        <c:scaling>
          <c:orientation val="minMax"/>
        </c:scaling>
        <c:delete val="0"/>
        <c:axPos val="b"/>
        <c:title>
          <c:tx>
            <c:rich>
              <a:bodyPr/>
              <a:lstStyle/>
              <a:p>
                <a:pPr>
                  <a:defRPr/>
                </a:pPr>
                <a:r>
                  <a:rPr lang="en-US" sz="1800" dirty="0" smtClean="0"/>
                  <a:t>Time (seconds)</a:t>
                </a:r>
                <a:endParaRPr lang="en-US" sz="1800" dirty="0"/>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2091687168"/>
        <c:crosses val="autoZero"/>
        <c:crossBetween val="midCat"/>
      </c:valAx>
      <c:valAx>
        <c:axId val="2091687168"/>
        <c:scaling>
          <c:orientation val="minMax"/>
        </c:scaling>
        <c:delete val="0"/>
        <c:axPos val="l"/>
        <c:majorGridlines/>
        <c:title>
          <c:tx>
            <c:rich>
              <a:bodyPr/>
              <a:lstStyle/>
              <a:p>
                <a:pPr>
                  <a:defRPr/>
                </a:pPr>
                <a:r>
                  <a:rPr lang="en-US" sz="1800" dirty="0" smtClean="0"/>
                  <a:t>Number of</a:t>
                </a:r>
                <a:r>
                  <a:rPr lang="en-US" sz="1800" baseline="0" dirty="0" smtClean="0"/>
                  <a:t> Body Cells</a:t>
                </a:r>
                <a:endParaRPr lang="en-US" sz="1800" dirty="0"/>
              </a:p>
            </c:rich>
          </c:tx>
          <c:layout/>
          <c:overlay val="0"/>
        </c:title>
        <c:numFmt formatCode="General" sourceLinked="1"/>
        <c:majorTickMark val="out"/>
        <c:minorTickMark val="none"/>
        <c:tickLblPos val="nextTo"/>
        <c:txPr>
          <a:bodyPr/>
          <a:lstStyle/>
          <a:p>
            <a:pPr>
              <a:defRPr sz="2000"/>
            </a:pPr>
            <a:endParaRPr lang="en-US"/>
          </a:p>
        </c:txPr>
        <c:crossAx val="2090011920"/>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74E230-853E-3F49-834F-1D1E7CA7875C}" type="datetimeFigureOut">
              <a:rPr lang="en-US" smtClean="0"/>
              <a:t>1/30/17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8E1C62-A89E-BD49-B3CB-7254B1CC8203}" type="slidenum">
              <a:rPr lang="en-US" smtClean="0"/>
              <a:t>‹#›</a:t>
            </a:fld>
            <a:endParaRPr lang="en-US"/>
          </a:p>
        </p:txBody>
      </p:sp>
    </p:spTree>
    <p:extLst>
      <p:ext uri="{BB962C8B-B14F-4D97-AF65-F5344CB8AC3E}">
        <p14:creationId xmlns:p14="http://schemas.microsoft.com/office/powerpoint/2010/main" val="2315461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DF84F-4485-454F-B1A0-173CBA86F57D}" type="datetimeFigureOut">
              <a:rPr lang="en-US" smtClean="0"/>
              <a:t>1/30/17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8469C2-8D94-C84E-8639-F9021D939F4E}" type="slidenum">
              <a:rPr lang="en-US" smtClean="0"/>
              <a:t>‹#›</a:t>
            </a:fld>
            <a:endParaRPr lang="en-US"/>
          </a:p>
        </p:txBody>
      </p:sp>
    </p:spTree>
    <p:extLst>
      <p:ext uri="{BB962C8B-B14F-4D97-AF65-F5344CB8AC3E}">
        <p14:creationId xmlns:p14="http://schemas.microsoft.com/office/powerpoint/2010/main" val="10042401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A12921-10DD-464F-AF85-31C7869386FB}" type="datetime1">
              <a:rPr lang="en-US" smtClean="0"/>
              <a:t>1/30/17</a:t>
            </a:fld>
            <a:endParaRPr lang="en-US"/>
          </a:p>
        </p:txBody>
      </p:sp>
      <p:sp>
        <p:nvSpPr>
          <p:cNvPr id="5" name="Footer Placeholder 4"/>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6" name="Slide Number Placeholder 5"/>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3737224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746E7-4ED7-FF42-BC81-F3222652758F}" type="datetime1">
              <a:rPr lang="en-US" smtClean="0"/>
              <a:t>1/30/17</a:t>
            </a:fld>
            <a:endParaRPr lang="en-US"/>
          </a:p>
        </p:txBody>
      </p:sp>
      <p:sp>
        <p:nvSpPr>
          <p:cNvPr id="5" name="Footer Placeholder 4"/>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6" name="Slide Number Placeholder 5"/>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89031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4E40-30BA-374A-B53D-4C0BCCE5229F}" type="datetime1">
              <a:rPr lang="en-US" smtClean="0"/>
              <a:t>1/30/17</a:t>
            </a:fld>
            <a:endParaRPr lang="en-US"/>
          </a:p>
        </p:txBody>
      </p:sp>
      <p:sp>
        <p:nvSpPr>
          <p:cNvPr id="5" name="Footer Placeholder 4"/>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6" name="Slide Number Placeholder 5"/>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1161276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19C05-37B7-2748-A5F7-59095B6FA79C}" type="datetime1">
              <a:rPr lang="en-US" smtClean="0"/>
              <a:t>1/30/17</a:t>
            </a:fld>
            <a:endParaRPr lang="en-US"/>
          </a:p>
        </p:txBody>
      </p:sp>
      <p:sp>
        <p:nvSpPr>
          <p:cNvPr id="5" name="Footer Placeholder 4"/>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6" name="Slide Number Placeholder 5"/>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23158720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FA714-0979-7E4A-A371-D442CEB7FB49}" type="datetime1">
              <a:rPr lang="en-US" smtClean="0"/>
              <a:t>1/30/17</a:t>
            </a:fld>
            <a:endParaRPr lang="en-US"/>
          </a:p>
        </p:txBody>
      </p:sp>
      <p:sp>
        <p:nvSpPr>
          <p:cNvPr id="5" name="Footer Placeholder 4"/>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6" name="Slide Number Placeholder 5"/>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37952798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1EB797-9712-FA4B-AAB8-64EB3121BF01}" type="datetime1">
              <a:rPr lang="en-US" smtClean="0"/>
              <a:t>1/30/17</a:t>
            </a:fld>
            <a:endParaRPr lang="en-US"/>
          </a:p>
        </p:txBody>
      </p:sp>
      <p:sp>
        <p:nvSpPr>
          <p:cNvPr id="6" name="Footer Placeholder 5"/>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7" name="Slide Number Placeholder 6"/>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2735798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681544-D0B4-8F43-AE45-23BCC0303FD7}" type="datetime1">
              <a:rPr lang="en-US" smtClean="0"/>
              <a:t>1/30/17</a:t>
            </a:fld>
            <a:endParaRPr lang="en-US"/>
          </a:p>
        </p:txBody>
      </p:sp>
      <p:sp>
        <p:nvSpPr>
          <p:cNvPr id="8" name="Footer Placeholder 7"/>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9" name="Slide Number Placeholder 8"/>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41884007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F805-D249-844D-82E0-B6DF8BB7CD83}" type="datetime1">
              <a:rPr lang="en-US" smtClean="0"/>
              <a:t>1/30/17</a:t>
            </a:fld>
            <a:endParaRPr lang="en-US"/>
          </a:p>
        </p:txBody>
      </p:sp>
      <p:sp>
        <p:nvSpPr>
          <p:cNvPr id="4" name="Footer Placeholder 3"/>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5" name="Slide Number Placeholder 4"/>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3213114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C46FA-7F22-914A-BA48-34EB01F87195}" type="datetime1">
              <a:rPr lang="en-US" smtClean="0"/>
              <a:t>1/30/17</a:t>
            </a:fld>
            <a:endParaRPr lang="en-US"/>
          </a:p>
        </p:txBody>
      </p:sp>
      <p:sp>
        <p:nvSpPr>
          <p:cNvPr id="3" name="Footer Placeholder 2"/>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4" name="Slide Number Placeholder 3"/>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12914619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AFFA0-410C-F448-9A7C-021B047DECC8}" type="datetime1">
              <a:rPr lang="en-US" smtClean="0"/>
              <a:t>1/30/17</a:t>
            </a:fld>
            <a:endParaRPr lang="en-US"/>
          </a:p>
        </p:txBody>
      </p:sp>
      <p:sp>
        <p:nvSpPr>
          <p:cNvPr id="6" name="Footer Placeholder 5"/>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7" name="Slide Number Placeholder 6"/>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34235987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0DDB8-1BB5-6C4C-B799-C9813918C495}" type="datetime1">
              <a:rPr lang="en-US" smtClean="0"/>
              <a:t>1/30/17</a:t>
            </a:fld>
            <a:endParaRPr lang="en-US"/>
          </a:p>
        </p:txBody>
      </p:sp>
      <p:sp>
        <p:nvSpPr>
          <p:cNvPr id="6" name="Footer Placeholder 5"/>
          <p:cNvSpPr>
            <a:spLocks noGrp="1"/>
          </p:cNvSpPr>
          <p:nvPr>
            <p:ph type="ftr" sz="quarter" idx="11"/>
          </p:nvPr>
        </p:nvSpPr>
        <p:spPr/>
        <p:txBody>
          <a:bodyPr/>
          <a:lstStyle/>
          <a:p>
            <a:r>
              <a:rPr lang="en-US" dirty="0" err="1" smtClean="0"/>
              <a:t>Oakridge_Simulating</a:t>
            </a:r>
            <a:r>
              <a:rPr lang="en-US" dirty="0" smtClean="0"/>
              <a:t> the Immune System</a:t>
            </a:r>
            <a:endParaRPr lang="en-US" dirty="0"/>
          </a:p>
        </p:txBody>
      </p:sp>
      <p:sp>
        <p:nvSpPr>
          <p:cNvPr id="7" name="Slide Number Placeholder 6"/>
          <p:cNvSpPr>
            <a:spLocks noGrp="1"/>
          </p:cNvSpPr>
          <p:nvPr>
            <p:ph type="sldNum" sz="quarter" idx="12"/>
          </p:nvPr>
        </p:nvSpPr>
        <p:spPr/>
        <p:txBody>
          <a:bodyPr/>
          <a:lstStyle/>
          <a:p>
            <a:fld id="{8435C3B9-AAC7-5F44-827A-96A3A8655562}" type="slidenum">
              <a:rPr lang="en-US" smtClean="0"/>
              <a:t>‹#›</a:t>
            </a:fld>
            <a:endParaRPr lang="en-US"/>
          </a:p>
        </p:txBody>
      </p:sp>
    </p:spTree>
    <p:extLst>
      <p:ext uri="{BB962C8B-B14F-4D97-AF65-F5344CB8AC3E}">
        <p14:creationId xmlns:p14="http://schemas.microsoft.com/office/powerpoint/2010/main" val="40420745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3F6E5-43D5-F24C-ACF2-681C90AA9D47}" type="datetime1">
              <a:rPr lang="en-US" smtClean="0"/>
              <a:t>1/30/17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Oakridge_Simulating</a:t>
            </a:r>
            <a:r>
              <a:rPr lang="en-US" dirty="0" smtClean="0"/>
              <a:t> the Immune System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5C3B9-AAC7-5F44-827A-96A3A8655562}" type="slidenum">
              <a:rPr lang="en-US" smtClean="0"/>
              <a:t>‹#›</a:t>
            </a:fld>
            <a:endParaRPr lang="en-US"/>
          </a:p>
        </p:txBody>
      </p:sp>
    </p:spTree>
    <p:extLst>
      <p:ext uri="{BB962C8B-B14F-4D97-AF65-F5344CB8AC3E}">
        <p14:creationId xmlns:p14="http://schemas.microsoft.com/office/powerpoint/2010/main" val="3442654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iabetes.co.uk/" TargetMode="External"/><Relationship Id="rId3" Type="http://schemas.openxmlformats.org/officeDocument/2006/relationships/hyperlink" Target="http://www.cs.utah.edu/~suresh/scienceproject/sciencefai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Gothic"/>
                <a:cs typeface="Century Gothic"/>
              </a:rPr>
              <a:t>Simulating the Immune System</a:t>
            </a:r>
            <a:endParaRPr lang="en-US" dirty="0"/>
          </a:p>
        </p:txBody>
      </p:sp>
      <p:sp>
        <p:nvSpPr>
          <p:cNvPr id="3" name="Subtitle 2"/>
          <p:cNvSpPr>
            <a:spLocks noGrp="1"/>
          </p:cNvSpPr>
          <p:nvPr>
            <p:ph type="subTitle" idx="1"/>
          </p:nvPr>
        </p:nvSpPr>
        <p:spPr/>
        <p:txBody>
          <a:bodyPr/>
          <a:lstStyle/>
          <a:p>
            <a:r>
              <a:rPr lang="en-US" dirty="0" smtClean="0"/>
              <a:t>Aditya Suresh</a:t>
            </a:r>
            <a:endParaRPr lang="en-US" dirty="0" smtClean="0"/>
          </a:p>
          <a:p>
            <a:r>
              <a:rPr lang="en-US" dirty="0" smtClean="0"/>
              <a:t>Oakridge Elementary</a:t>
            </a:r>
            <a:endParaRPr lang="en-US" dirty="0" smtClean="0"/>
          </a:p>
          <a:p>
            <a:r>
              <a:rPr lang="en-US" dirty="0" smtClean="0"/>
              <a:t>6</a:t>
            </a:r>
            <a:r>
              <a:rPr lang="en-US" baseline="30000" dirty="0" smtClean="0"/>
              <a:t>th</a:t>
            </a:r>
            <a:r>
              <a:rPr lang="en-US" dirty="0" smtClean="0"/>
              <a:t> grade</a:t>
            </a:r>
            <a:endParaRPr lang="en-US" dirty="0"/>
          </a:p>
        </p:txBody>
      </p:sp>
    </p:spTree>
    <p:extLst>
      <p:ext uri="{BB962C8B-B14F-4D97-AF65-F5344CB8AC3E}">
        <p14:creationId xmlns:p14="http://schemas.microsoft.com/office/powerpoint/2010/main" val="593872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Data/Observations: Experiment </a:t>
            </a:r>
            <a:r>
              <a:rPr lang="en-US" dirty="0" smtClean="0"/>
              <a:t>Three Discussion</a:t>
            </a:r>
            <a:endParaRPr lang="en-US" dirty="0"/>
          </a:p>
        </p:txBody>
      </p:sp>
      <p:sp>
        <p:nvSpPr>
          <p:cNvPr id="3" name="Content Placeholder 2"/>
          <p:cNvSpPr>
            <a:spLocks noGrp="1"/>
          </p:cNvSpPr>
          <p:nvPr>
            <p:ph idx="1"/>
          </p:nvPr>
        </p:nvSpPr>
        <p:spPr>
          <a:xfrm>
            <a:off x="457200" y="1600200"/>
            <a:ext cx="8229600" cy="4464933"/>
          </a:xfrm>
        </p:spPr>
        <p:txBody>
          <a:bodyPr>
            <a:normAutofit/>
          </a:bodyPr>
          <a:lstStyle/>
          <a:p>
            <a:r>
              <a:rPr lang="en-US" sz="2000" dirty="0">
                <a:cs typeface="Century Gothic"/>
              </a:rPr>
              <a:t>In these results, the effect was the most significant. The </a:t>
            </a:r>
            <a:r>
              <a:rPr lang="en-US" sz="2000" dirty="0" smtClean="0">
                <a:cs typeface="Century Gothic"/>
              </a:rPr>
              <a:t>chart on the right </a:t>
            </a:r>
            <a:r>
              <a:rPr lang="en-US" sz="2000" dirty="0">
                <a:cs typeface="Century Gothic"/>
              </a:rPr>
              <a:t>shows the death of body cells with (red) and without(blue) the immune system.  The impact of the immune system shows that the cells without the immune system died </a:t>
            </a:r>
            <a:r>
              <a:rPr lang="en-US" sz="2000" dirty="0" smtClean="0">
                <a:cs typeface="Century Gothic"/>
              </a:rPr>
              <a:t>significantly before </a:t>
            </a:r>
            <a:r>
              <a:rPr lang="en-US" sz="2000" dirty="0">
                <a:cs typeface="Century Gothic"/>
              </a:rPr>
              <a:t>the cells with the immune system did. In the </a:t>
            </a:r>
            <a:r>
              <a:rPr lang="en-US" sz="2000" dirty="0" smtClean="0">
                <a:cs typeface="Century Gothic"/>
              </a:rPr>
              <a:t>chart on the left, </a:t>
            </a:r>
            <a:r>
              <a:rPr lang="en-US" sz="2000" dirty="0">
                <a:cs typeface="Century Gothic"/>
              </a:rPr>
              <a:t>the effect is also extremely large. The viruses without the immune system replicated much more than the viruses with the immune system. In fact, the viruses with the immune system </a:t>
            </a:r>
            <a:r>
              <a:rPr lang="en-US" sz="2000" dirty="0" smtClean="0">
                <a:cs typeface="Century Gothic"/>
              </a:rPr>
              <a:t>were destroyed </a:t>
            </a:r>
            <a:r>
              <a:rPr lang="en-US" sz="2000" dirty="0">
                <a:cs typeface="Century Gothic"/>
              </a:rPr>
              <a:t>after awhile. So, the immune system impacted the body cells and the viruses the most. </a:t>
            </a:r>
            <a:r>
              <a:rPr lang="en-US" sz="2000" dirty="0" smtClean="0">
                <a:cs typeface="Century Gothic"/>
              </a:rPr>
              <a:t>(</a:t>
            </a:r>
            <a:r>
              <a:rPr lang="en-US" sz="2000" b="1" dirty="0" smtClean="0">
                <a:cs typeface="Century Gothic"/>
              </a:rPr>
              <a:t>See charts</a:t>
            </a:r>
            <a:r>
              <a:rPr lang="en-US" sz="2000" dirty="0" smtClean="0">
                <a:cs typeface="Century Gothic"/>
              </a:rPr>
              <a:t>)</a:t>
            </a:r>
            <a:endParaRPr lang="en-US" sz="2000" dirty="0">
              <a:cs typeface="Century Gothic"/>
            </a:endParaRPr>
          </a:p>
          <a:p>
            <a:endParaRPr lang="en-US" sz="20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1422739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Data/Observations: </a:t>
            </a:r>
            <a:r>
              <a:rPr lang="en-US" dirty="0" smtClean="0"/>
              <a:t>Experiment 4</a:t>
            </a:r>
            <a:endParaRPr lang="en-US" dirty="0"/>
          </a:p>
        </p:txBody>
      </p:sp>
      <p:sp>
        <p:nvSpPr>
          <p:cNvPr id="3" name="Content Placeholder 2"/>
          <p:cNvSpPr>
            <a:spLocks noGrp="1"/>
          </p:cNvSpPr>
          <p:nvPr>
            <p:ph idx="1"/>
          </p:nvPr>
        </p:nvSpPr>
        <p:spPr>
          <a:xfrm>
            <a:off x="457200" y="1600200"/>
            <a:ext cx="8229600" cy="4756150"/>
          </a:xfrm>
        </p:spPr>
        <p:txBody>
          <a:bodyPr>
            <a:normAutofit/>
          </a:bodyPr>
          <a:lstStyle/>
          <a:p>
            <a:r>
              <a:rPr lang="en-US" sz="1600" dirty="0" smtClean="0"/>
              <a:t>In this experiment, I used 10 body cells and 1 bacteria, with nothing protecting the bacteria. (Since the bacteria kill much slower, I used only 10)</a:t>
            </a:r>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47984203"/>
              </p:ext>
            </p:extLst>
          </p:nvPr>
        </p:nvGraphicFramePr>
        <p:xfrm>
          <a:off x="457200" y="2350958"/>
          <a:ext cx="5461000" cy="382283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019800" y="3611301"/>
            <a:ext cx="2927430" cy="1200329"/>
          </a:xfrm>
          <a:prstGeom prst="rect">
            <a:avLst/>
          </a:prstGeom>
          <a:noFill/>
        </p:spPr>
        <p:txBody>
          <a:bodyPr wrap="square" rtlCol="0">
            <a:spAutoFit/>
          </a:bodyPr>
          <a:lstStyle/>
          <a:p>
            <a:r>
              <a:rPr lang="en-US" dirty="0" smtClean="0"/>
              <a:t>In this experiment, the body cells died smoother and slower, all body cells died after 30 seconds. </a:t>
            </a:r>
            <a:endParaRPr lang="en-US" dirty="0"/>
          </a:p>
        </p:txBody>
      </p:sp>
    </p:spTree>
    <p:extLst>
      <p:ext uri="{BB962C8B-B14F-4D97-AF65-F5344CB8AC3E}">
        <p14:creationId xmlns:p14="http://schemas.microsoft.com/office/powerpoint/2010/main" val="1762919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Data/Observations: </a:t>
            </a:r>
            <a:r>
              <a:rPr lang="en-US" dirty="0" smtClean="0"/>
              <a:t>Experiment 5</a:t>
            </a:r>
            <a:endParaRPr lang="en-US" dirty="0"/>
          </a:p>
        </p:txBody>
      </p:sp>
      <p:sp>
        <p:nvSpPr>
          <p:cNvPr id="3" name="Content Placeholder 2"/>
          <p:cNvSpPr>
            <a:spLocks noGrp="1"/>
          </p:cNvSpPr>
          <p:nvPr>
            <p:ph idx="1"/>
          </p:nvPr>
        </p:nvSpPr>
        <p:spPr/>
        <p:txBody>
          <a:bodyPr>
            <a:normAutofit/>
          </a:bodyPr>
          <a:lstStyle/>
          <a:p>
            <a:r>
              <a:rPr lang="en-US" sz="1600" dirty="0" smtClean="0"/>
              <a:t>In this experiment, I used the same number of body cells and bacteria, except I added 10 macrophages. This addition is useful because macrophages can eat bacteria. </a:t>
            </a:r>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839011321"/>
              </p:ext>
            </p:extLst>
          </p:nvPr>
        </p:nvGraphicFramePr>
        <p:xfrm>
          <a:off x="366692" y="2270064"/>
          <a:ext cx="4911363" cy="408628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451676" y="3320950"/>
            <a:ext cx="3235124" cy="2031325"/>
          </a:xfrm>
          <a:prstGeom prst="rect">
            <a:avLst/>
          </a:prstGeom>
          <a:noFill/>
        </p:spPr>
        <p:txBody>
          <a:bodyPr wrap="square" rtlCol="0">
            <a:spAutoFit/>
          </a:bodyPr>
          <a:lstStyle/>
          <a:p>
            <a:pPr defTabSz="914400">
              <a:defRPr/>
            </a:pPr>
            <a:r>
              <a:rPr lang="en-US" dirty="0"/>
              <a:t>In this experiment, the impact was also significant. </a:t>
            </a:r>
            <a:r>
              <a:rPr lang="en-US" dirty="0" smtClean="0"/>
              <a:t>After a matter of 30 seconds, the </a:t>
            </a:r>
            <a:r>
              <a:rPr lang="en-US" dirty="0"/>
              <a:t>body cells with the macrophages were saved, and in the test without the macrophages, all the body cells </a:t>
            </a:r>
            <a:r>
              <a:rPr lang="en-US" dirty="0" smtClean="0"/>
              <a:t>died. </a:t>
            </a:r>
            <a:endParaRPr lang="en-US" dirty="0"/>
          </a:p>
        </p:txBody>
      </p:sp>
    </p:spTree>
    <p:extLst>
      <p:ext uri="{BB962C8B-B14F-4D97-AF65-F5344CB8AC3E}">
        <p14:creationId xmlns:p14="http://schemas.microsoft.com/office/powerpoint/2010/main" val="657510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cs typeface="Century Gothic"/>
              </a:rPr>
              <a:t>The simulation reflected aspects of the immune system effectively, based on known behaviors of the immune system</a:t>
            </a:r>
            <a:r>
              <a:rPr lang="en-US" sz="1600" dirty="0" smtClean="0">
                <a:cs typeface="Century Gothic"/>
              </a:rPr>
              <a:t>.</a:t>
            </a:r>
          </a:p>
          <a:p>
            <a:pPr marL="0" indent="0">
              <a:buNone/>
            </a:pPr>
            <a:endParaRPr lang="en-US" sz="1600" dirty="0" smtClean="0">
              <a:cs typeface="Century Gothic"/>
            </a:endParaRPr>
          </a:p>
          <a:p>
            <a:pPr marL="0" indent="0">
              <a:buNone/>
            </a:pPr>
            <a:r>
              <a:rPr lang="en-US" sz="1600" dirty="0" smtClean="0">
                <a:cs typeface="Century Gothic"/>
              </a:rPr>
              <a:t>In this simulation:</a:t>
            </a:r>
          </a:p>
          <a:p>
            <a:pPr lvl="1">
              <a:buFont typeface="Arial" charset="0"/>
              <a:buChar char="•"/>
            </a:pPr>
            <a:r>
              <a:rPr lang="en-US" sz="1600" dirty="0">
                <a:cs typeface="Century Gothic"/>
              </a:rPr>
              <a:t>B</a:t>
            </a:r>
            <a:r>
              <a:rPr lang="en-US" sz="1600" dirty="0" smtClean="0">
                <a:cs typeface="Century Gothic"/>
              </a:rPr>
              <a:t>ody cells died when exposed to viruses without an immune system to protect them</a:t>
            </a:r>
          </a:p>
          <a:p>
            <a:pPr lvl="1">
              <a:buFont typeface="Arial" charset="0"/>
              <a:buChar char="•"/>
            </a:pPr>
            <a:r>
              <a:rPr lang="en-US" sz="1600" dirty="0" smtClean="0">
                <a:cs typeface="Century Gothic"/>
              </a:rPr>
              <a:t>Killer-T cells modestly protected the body cells from viruses by reducing viral numbers</a:t>
            </a:r>
          </a:p>
          <a:p>
            <a:pPr lvl="1">
              <a:buFont typeface="Arial" charset="0"/>
              <a:buChar char="•"/>
            </a:pPr>
            <a:r>
              <a:rPr lang="en-US" sz="1600" dirty="0" smtClean="0">
                <a:cs typeface="Century Gothic"/>
              </a:rPr>
              <a:t>Adding back the whole immune system effectively protected the body cells</a:t>
            </a:r>
          </a:p>
          <a:p>
            <a:pPr lvl="1">
              <a:buFont typeface="Arial" charset="0"/>
              <a:buChar char="•"/>
            </a:pPr>
            <a:r>
              <a:rPr lang="en-US" sz="1600" dirty="0" smtClean="0">
                <a:cs typeface="Century Gothic"/>
              </a:rPr>
              <a:t>Bacteria killed body cells with toxins</a:t>
            </a:r>
          </a:p>
          <a:p>
            <a:pPr lvl="1">
              <a:buFont typeface="Arial" charset="0"/>
              <a:buChar char="•"/>
            </a:pPr>
            <a:r>
              <a:rPr lang="en-US" sz="1600" dirty="0" smtClean="0">
                <a:cs typeface="Century Gothic"/>
              </a:rPr>
              <a:t>The simulated immune system was able to protect cells from bacterial toxins and save body cells</a:t>
            </a:r>
            <a:endParaRPr lang="en-US" sz="1600" dirty="0">
              <a:cs typeface="Century Gothic"/>
            </a:endParaRPr>
          </a:p>
          <a:p>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3919524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1600" dirty="0">
                <a:ea typeface="Century Gothic" charset="0"/>
                <a:cs typeface="Century Gothic" charset="0"/>
                <a:hlinkClick r:id="rId2"/>
              </a:rPr>
              <a:t>http://www.diabetes.co.uk/</a:t>
            </a:r>
            <a:endParaRPr lang="en-US" sz="1600" dirty="0">
              <a:ea typeface="Century Gothic" charset="0"/>
              <a:cs typeface="Century Gothic" charset="0"/>
            </a:endParaRPr>
          </a:p>
          <a:p>
            <a:pPr>
              <a:buFont typeface="Arial" charset="0"/>
              <a:buChar char="•"/>
            </a:pPr>
            <a:r>
              <a:rPr lang="en-US" sz="1600" u="sng" dirty="0">
                <a:ea typeface="Century Gothic" charset="0"/>
                <a:cs typeface="Century Gothic" charset="0"/>
              </a:rPr>
              <a:t>Your Amazing Immune System: How it Protects Your Body, compiled by the Japanese Society for Immunology. Wiley-Blackwell 2009. pp. 1-71</a:t>
            </a:r>
          </a:p>
          <a:p>
            <a:pPr>
              <a:buFont typeface="Arial" charset="0"/>
              <a:buChar char="•"/>
            </a:pPr>
            <a:r>
              <a:rPr lang="en-US" sz="1600" u="sng" dirty="0" err="1">
                <a:ea typeface="Century Gothic" charset="0"/>
                <a:cs typeface="Century Gothic" charset="0"/>
              </a:rPr>
              <a:t>Burillo-Kirch</a:t>
            </a:r>
            <a:r>
              <a:rPr lang="en-US" sz="1600" u="sng" dirty="0">
                <a:ea typeface="Century Gothic" charset="0"/>
                <a:cs typeface="Century Gothic" charset="0"/>
              </a:rPr>
              <a:t>, C, Microbes: Discover an Unseen World. Nomad Press 2015, pp </a:t>
            </a:r>
            <a:r>
              <a:rPr lang="en-US" sz="1600" u="sng" dirty="0" smtClean="0">
                <a:ea typeface="Century Gothic" charset="0"/>
                <a:cs typeface="Century Gothic" charset="0"/>
              </a:rPr>
              <a:t>1-114</a:t>
            </a:r>
          </a:p>
          <a:p>
            <a:pPr>
              <a:buFont typeface="Arial" charset="0"/>
              <a:buChar char="•"/>
            </a:pPr>
            <a:r>
              <a:rPr lang="en-US" sz="1600" dirty="0">
                <a:ea typeface="Century Gothic" charset="0"/>
                <a:cs typeface="Century Gothic" charset="0"/>
              </a:rPr>
              <a:t>Special Thanks to Dr. </a:t>
            </a:r>
            <a:r>
              <a:rPr lang="en-US" sz="1600" dirty="0" err="1">
                <a:ea typeface="Century Gothic" charset="0"/>
                <a:cs typeface="Century Gothic" charset="0"/>
              </a:rPr>
              <a:t>Loida</a:t>
            </a:r>
            <a:r>
              <a:rPr lang="en-US" sz="1600" dirty="0">
                <a:ea typeface="Century Gothic" charset="0"/>
                <a:cs typeface="Century Gothic" charset="0"/>
              </a:rPr>
              <a:t> </a:t>
            </a:r>
            <a:r>
              <a:rPr lang="en-US" sz="1600" dirty="0" err="1">
                <a:ea typeface="Century Gothic" charset="0"/>
                <a:cs typeface="Century Gothic" charset="0"/>
              </a:rPr>
              <a:t>Viera</a:t>
            </a:r>
            <a:r>
              <a:rPr lang="en-US" sz="1600" dirty="0">
                <a:ea typeface="Century Gothic" charset="0"/>
                <a:cs typeface="Century Gothic" charset="0"/>
              </a:rPr>
              <a:t>-Hutchins, Pediatric Immunology, University of </a:t>
            </a:r>
            <a:r>
              <a:rPr lang="en-US" sz="1600" dirty="0" smtClean="0">
                <a:ea typeface="Century Gothic" charset="0"/>
                <a:cs typeface="Century Gothic" charset="0"/>
              </a:rPr>
              <a:t>Utah</a:t>
            </a:r>
          </a:p>
          <a:p>
            <a:pPr>
              <a:buFont typeface="Arial" charset="0"/>
              <a:buChar char="•"/>
            </a:pPr>
            <a:r>
              <a:rPr lang="en-US" sz="1600" dirty="0" smtClean="0">
                <a:ea typeface="Century Gothic" charset="0"/>
                <a:cs typeface="Century Gothic" charset="0"/>
              </a:rPr>
              <a:t>To check out my program, go to </a:t>
            </a:r>
            <a:r>
              <a:rPr lang="en-US" sz="1600" u="sng" dirty="0" smtClean="0">
                <a:ea typeface="Century Gothic" charset="0"/>
                <a:cs typeface="Century Gothic" charset="0"/>
                <a:hlinkClick r:id="rId3"/>
              </a:rPr>
              <a:t>http</a:t>
            </a:r>
            <a:r>
              <a:rPr lang="en-US" sz="1600" u="sng" dirty="0">
                <a:ea typeface="Century Gothic" charset="0"/>
                <a:cs typeface="Century Gothic" charset="0"/>
                <a:hlinkClick r:id="rId3"/>
              </a:rPr>
              <a:t>://</a:t>
            </a:r>
            <a:r>
              <a:rPr lang="en-US" sz="1600" u="sng" dirty="0" smtClean="0">
                <a:ea typeface="Century Gothic" charset="0"/>
                <a:cs typeface="Century Gothic" charset="0"/>
                <a:hlinkClick r:id="rId3"/>
              </a:rPr>
              <a:t>www.cs.utah.edu</a:t>
            </a:r>
            <a:r>
              <a:rPr lang="en-US" sz="1600" u="sng" dirty="0">
                <a:ea typeface="Century Gothic" charset="0"/>
                <a:cs typeface="Century Gothic" charset="0"/>
                <a:hlinkClick r:id="rId3"/>
              </a:rPr>
              <a:t>/~</a:t>
            </a:r>
            <a:r>
              <a:rPr lang="en-US" sz="1600" u="sng" dirty="0" smtClean="0">
                <a:ea typeface="Century Gothic" charset="0"/>
                <a:cs typeface="Century Gothic" charset="0"/>
                <a:hlinkClick r:id="rId3"/>
              </a:rPr>
              <a:t>suresh/scienceproject/sciencefair.html</a:t>
            </a:r>
            <a:endParaRPr lang="en-US" sz="1600" u="sng" dirty="0" smtClean="0">
              <a:ea typeface="Century Gothic" charset="0"/>
              <a:cs typeface="Century Gothic" charset="0"/>
            </a:endParaRPr>
          </a:p>
          <a:p>
            <a:pPr>
              <a:buFont typeface="Arial" charset="0"/>
              <a:buChar char="•"/>
            </a:pPr>
            <a:endParaRPr lang="en-US" sz="1600" dirty="0">
              <a:ea typeface="Century Gothic" charset="0"/>
              <a:cs typeface="Century Gothic" charset="0"/>
            </a:endParaRPr>
          </a:p>
          <a:p>
            <a:pPr>
              <a:buFont typeface="Arial" charset="0"/>
              <a:buChar char="•"/>
            </a:pPr>
            <a:endParaRPr lang="en-US" sz="1600" u="sng" dirty="0" smtClean="0">
              <a:ea typeface="Century Gothic" charset="0"/>
              <a:cs typeface="Century Gothic" charset="0"/>
            </a:endParaRPr>
          </a:p>
          <a:p>
            <a:pPr>
              <a:buFont typeface="Arial" charset="0"/>
              <a:buChar char="•"/>
            </a:pPr>
            <a:endParaRPr lang="en-US" sz="1600" u="sng" dirty="0">
              <a:ea typeface="Century Gothic" charset="0"/>
              <a:cs typeface="Century Gothic" charset="0"/>
            </a:endParaRPr>
          </a:p>
          <a:p>
            <a:pPr algn="ctr"/>
            <a:endParaRPr lang="en-US" sz="1600" dirty="0">
              <a:ea typeface="Century Gothic" charset="0"/>
              <a:cs typeface="Century Gothic" charset="0"/>
            </a:endParaRPr>
          </a:p>
          <a:p>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2292129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pPr marL="0" indent="0" algn="ctr">
              <a:lnSpc>
                <a:spcPct val="100000"/>
              </a:lnSpc>
              <a:spcBef>
                <a:spcPts val="2067"/>
              </a:spcBef>
              <a:buNone/>
            </a:pPr>
            <a:r>
              <a:rPr lang="en-US" sz="1600" dirty="0">
                <a:cs typeface="Century Gothic"/>
              </a:rPr>
              <a:t>We all get sick. What defends us from invading pathogens like bacteria and viruses? </a:t>
            </a:r>
            <a:r>
              <a:rPr lang="en-US" sz="1600" b="1" dirty="0">
                <a:cs typeface="Century Gothic"/>
              </a:rPr>
              <a:t>Our immune system. </a:t>
            </a:r>
            <a:r>
              <a:rPr lang="en-US" sz="1600" dirty="0" smtClean="0">
                <a:cs typeface="Century Gothic"/>
              </a:rPr>
              <a:t>Our </a:t>
            </a:r>
            <a:r>
              <a:rPr lang="en-US" sz="1600" dirty="0">
                <a:cs typeface="Century Gothic"/>
              </a:rPr>
              <a:t>immune system has many kinds of white blood cells. These cells each have an important role in killing pathogens. </a:t>
            </a:r>
            <a:endParaRPr lang="en-US" sz="1600" dirty="0" smtClean="0">
              <a:cs typeface="Century Gothic"/>
            </a:endParaRPr>
          </a:p>
          <a:p>
            <a:pPr marL="0" indent="0" algn="ctr">
              <a:lnSpc>
                <a:spcPct val="100000"/>
              </a:lnSpc>
              <a:spcBef>
                <a:spcPts val="2067"/>
              </a:spcBef>
              <a:buNone/>
            </a:pPr>
            <a:r>
              <a:rPr lang="en-US" sz="1600" dirty="0" smtClean="0">
                <a:cs typeface="Century Gothic"/>
              </a:rPr>
              <a:t>I wondered how the immune system works. What do the different cell types do and how do they interact together to kill pathogens?</a:t>
            </a:r>
          </a:p>
          <a:p>
            <a:pPr marL="0" indent="0" algn="ctr">
              <a:lnSpc>
                <a:spcPct val="100000"/>
              </a:lnSpc>
              <a:spcBef>
                <a:spcPts val="2067"/>
              </a:spcBef>
              <a:buNone/>
            </a:pPr>
            <a:r>
              <a:rPr lang="en-US" sz="1600" dirty="0" smtClean="0">
                <a:cs typeface="Century Gothic"/>
              </a:rPr>
              <a:t>To answer this question I used Processing, a programming language, to simulate </a:t>
            </a:r>
            <a:r>
              <a:rPr lang="en-US" sz="1600" dirty="0">
                <a:cs typeface="Century Gothic"/>
              </a:rPr>
              <a:t>the immune system </a:t>
            </a:r>
            <a:r>
              <a:rPr lang="en-US" sz="1600" dirty="0" smtClean="0">
                <a:cs typeface="Century Gothic"/>
              </a:rPr>
              <a:t>and to model how </a:t>
            </a:r>
            <a:r>
              <a:rPr lang="en-US" sz="1600" dirty="0">
                <a:cs typeface="Century Gothic"/>
              </a:rPr>
              <a:t>different pathogenic infections so we can better understand how our immune system </a:t>
            </a:r>
            <a:r>
              <a:rPr lang="en-US" sz="1600" dirty="0" smtClean="0">
                <a:cs typeface="Century Gothic"/>
              </a:rPr>
              <a:t>works.</a:t>
            </a:r>
            <a:endParaRPr lang="en-US" sz="1600" dirty="0">
              <a:cs typeface="Century Gothic"/>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2219875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normAutofit/>
          </a:bodyPr>
          <a:lstStyle/>
          <a:p>
            <a:pPr marL="0" indent="0" defTabSz="914400">
              <a:spcBef>
                <a:spcPts val="0"/>
              </a:spcBef>
              <a:buNone/>
            </a:pPr>
            <a:r>
              <a:rPr lang="en-US" sz="1200" dirty="0">
                <a:cs typeface="Century Gothic"/>
              </a:rPr>
              <a:t> </a:t>
            </a:r>
            <a:r>
              <a:rPr lang="en-US" sz="1600" dirty="0" smtClean="0">
                <a:cs typeface="Century Gothic"/>
              </a:rPr>
              <a:t>A </a:t>
            </a:r>
            <a:r>
              <a:rPr lang="en-US" sz="1600" dirty="0">
                <a:cs typeface="Century Gothic"/>
              </a:rPr>
              <a:t>realistic immune system simulator can be built using Processing (a Java-based visualization language</a:t>
            </a:r>
            <a:r>
              <a:rPr lang="en-US" sz="1600" dirty="0" smtClean="0">
                <a:cs typeface="Century Gothic"/>
              </a:rPr>
              <a:t>). </a:t>
            </a:r>
            <a:endParaRPr lang="en-US" sz="1600" dirty="0">
              <a:cs typeface="Century Gothic"/>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i="1"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138494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normAutofit/>
          </a:bodyPr>
          <a:lstStyle/>
          <a:p>
            <a:pPr>
              <a:spcBef>
                <a:spcPts val="1000"/>
              </a:spcBef>
              <a:buFont typeface="Arial" charset="0"/>
              <a:buChar char="•"/>
            </a:pPr>
            <a:r>
              <a:rPr lang="en-US" sz="1600" dirty="0" smtClean="0">
                <a:cs typeface="Century Gothic"/>
              </a:rPr>
              <a:t>I have learned many things about the immune system, including what cells are in it. Here is some information about the cells I have simulated: </a:t>
            </a:r>
          </a:p>
          <a:p>
            <a:pPr>
              <a:spcBef>
                <a:spcPts val="1000"/>
              </a:spcBef>
              <a:buFont typeface="Arial" charset="0"/>
              <a:buChar char="•"/>
            </a:pPr>
            <a:r>
              <a:rPr lang="en-US" sz="1600" b="1" dirty="0" smtClean="0">
                <a:cs typeface="Century Gothic"/>
              </a:rPr>
              <a:t>Dendritic </a:t>
            </a:r>
            <a:r>
              <a:rPr lang="en-US" sz="1600" b="1" dirty="0">
                <a:cs typeface="Century Gothic"/>
              </a:rPr>
              <a:t>cells </a:t>
            </a:r>
            <a:r>
              <a:rPr lang="en-US" sz="1600" dirty="0">
                <a:cs typeface="Century Gothic"/>
              </a:rPr>
              <a:t>eat a pathogen and deliver digested parts of it to a helper-T cell. They do this so that the immune system can tell what to attack.</a:t>
            </a:r>
          </a:p>
          <a:p>
            <a:pPr>
              <a:spcBef>
                <a:spcPts val="1000"/>
              </a:spcBef>
              <a:buFont typeface="Arial" charset="0"/>
              <a:buChar char="•"/>
            </a:pPr>
            <a:r>
              <a:rPr lang="en-US" sz="1600" b="1" dirty="0">
                <a:cs typeface="Century Gothic"/>
              </a:rPr>
              <a:t>Helper-T cells </a:t>
            </a:r>
            <a:r>
              <a:rPr lang="en-US" sz="1600" dirty="0">
                <a:cs typeface="Century Gothic"/>
              </a:rPr>
              <a:t>deliver the parts to a b-cell, so the b-cell can target the invading pathogens.</a:t>
            </a:r>
          </a:p>
          <a:p>
            <a:pPr>
              <a:spcBef>
                <a:spcPts val="1000"/>
              </a:spcBef>
              <a:buFont typeface="Arial" charset="0"/>
              <a:buChar char="•"/>
            </a:pPr>
            <a:r>
              <a:rPr lang="en-US" sz="1600" b="1" dirty="0">
                <a:cs typeface="Century Gothic"/>
              </a:rPr>
              <a:t>B-cells</a:t>
            </a:r>
            <a:r>
              <a:rPr lang="en-US" sz="1600" dirty="0">
                <a:cs typeface="Century Gothic"/>
              </a:rPr>
              <a:t> use the parts to create proteins called antibodies which stick to the specific type of pathogen. </a:t>
            </a:r>
          </a:p>
          <a:p>
            <a:pPr>
              <a:spcBef>
                <a:spcPts val="1000"/>
              </a:spcBef>
              <a:buFont typeface="Arial" charset="0"/>
              <a:buChar char="•"/>
            </a:pPr>
            <a:r>
              <a:rPr lang="en-US" sz="1600" b="1" dirty="0">
                <a:cs typeface="Century Gothic"/>
              </a:rPr>
              <a:t>Macrophages</a:t>
            </a:r>
            <a:r>
              <a:rPr lang="en-US" sz="1600" dirty="0">
                <a:cs typeface="Century Gothic"/>
              </a:rPr>
              <a:t> migrate to the pathogens with antibodies and swallow them, killing them instantly. They can only kill viruses flagged with antibodies, but they can kill bacteria without needing an antibody. </a:t>
            </a:r>
          </a:p>
          <a:p>
            <a:pPr>
              <a:spcBef>
                <a:spcPts val="1000"/>
              </a:spcBef>
              <a:buFont typeface="Arial" charset="0"/>
              <a:buChar char="•"/>
            </a:pPr>
            <a:r>
              <a:rPr lang="en-US" sz="1600" dirty="0">
                <a:cs typeface="Century Gothic"/>
              </a:rPr>
              <a:t>Finally, </a:t>
            </a:r>
            <a:r>
              <a:rPr lang="en-US" sz="1600" b="1" dirty="0">
                <a:cs typeface="Century Gothic"/>
              </a:rPr>
              <a:t>killer-T cells </a:t>
            </a:r>
            <a:r>
              <a:rPr lang="en-US" sz="1600" dirty="0">
                <a:cs typeface="Century Gothic"/>
              </a:rPr>
              <a:t>kill infected cells. Since viruses reproduce inside cells, they can also be killed inside them.</a:t>
            </a:r>
          </a:p>
          <a:p>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3269367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Procedure</a:t>
            </a:r>
            <a:endParaRPr lang="en-US" dirty="0"/>
          </a:p>
        </p:txBody>
      </p:sp>
      <p:sp>
        <p:nvSpPr>
          <p:cNvPr id="3" name="Content Placeholder 2"/>
          <p:cNvSpPr>
            <a:spLocks noGrp="1"/>
          </p:cNvSpPr>
          <p:nvPr>
            <p:ph idx="1"/>
          </p:nvPr>
        </p:nvSpPr>
        <p:spPr/>
        <p:txBody>
          <a:bodyPr>
            <a:normAutofit/>
          </a:bodyPr>
          <a:lstStyle/>
          <a:p>
            <a:r>
              <a:rPr lang="en-US" sz="1600" dirty="0" smtClean="0"/>
              <a:t>First, I researched about immune cells and pathogens to create an accurate simulation. </a:t>
            </a:r>
          </a:p>
          <a:p>
            <a:r>
              <a:rPr lang="en-US" sz="1600" dirty="0" smtClean="0"/>
              <a:t>Next, I programmed the simulation using Processing. </a:t>
            </a:r>
          </a:p>
          <a:p>
            <a:r>
              <a:rPr lang="en-US" sz="1600" dirty="0" smtClean="0"/>
              <a:t>Then, I ran several experiments with the code simulating various immune system encounters. </a:t>
            </a:r>
          </a:p>
          <a:p>
            <a:r>
              <a:rPr lang="en-US" sz="1600" dirty="0" smtClean="0"/>
              <a:t>Last, I recorded the data with Microsoft Excel and made my poster with PowerPoint. </a:t>
            </a:r>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214549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Data/Observations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t>For my project, I have ran my simulation several times to produce many experiments including the following:</a:t>
            </a:r>
          </a:p>
          <a:p>
            <a:r>
              <a:rPr lang="en-US" sz="1600" dirty="0"/>
              <a:t>A virus infection</a:t>
            </a:r>
          </a:p>
          <a:p>
            <a:r>
              <a:rPr lang="en-US" sz="1600" dirty="0"/>
              <a:t>A protected virus infection(with only Killer-T cells)</a:t>
            </a:r>
          </a:p>
          <a:p>
            <a:r>
              <a:rPr lang="en-US" sz="1600" dirty="0"/>
              <a:t>A virus infection with the entire immune system</a:t>
            </a:r>
          </a:p>
          <a:p>
            <a:pPr marL="0" indent="0">
              <a:buNone/>
            </a:pPr>
            <a:r>
              <a:rPr lang="en-US" sz="1600" dirty="0"/>
              <a:t>A bacteria </a:t>
            </a:r>
            <a:r>
              <a:rPr lang="en-US" sz="1600" dirty="0" smtClean="0"/>
              <a:t>infection</a:t>
            </a:r>
          </a:p>
          <a:p>
            <a:r>
              <a:rPr lang="en-US" sz="1600" dirty="0" smtClean="0"/>
              <a:t>A </a:t>
            </a:r>
            <a:r>
              <a:rPr lang="en-US" sz="1600" dirty="0"/>
              <a:t>protected bacteria infection(with macrophages)</a:t>
            </a:r>
          </a:p>
          <a:p>
            <a:pPr marL="0" indent="0">
              <a:buNone/>
            </a:pPr>
            <a:r>
              <a:rPr lang="en-US" sz="1600" dirty="0" smtClean="0"/>
              <a:t>I will present each experiment in the following order. </a:t>
            </a:r>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spTree>
    <p:extLst>
      <p:ext uri="{BB962C8B-B14F-4D97-AF65-F5344CB8AC3E}">
        <p14:creationId xmlns:p14="http://schemas.microsoft.com/office/powerpoint/2010/main" val="416700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Data/Observations: Experiment One</a:t>
            </a:r>
            <a:endParaRPr lang="en-US" dirty="0"/>
          </a:p>
        </p:txBody>
      </p:sp>
      <p:sp>
        <p:nvSpPr>
          <p:cNvPr id="3" name="Content Placeholder 2"/>
          <p:cNvSpPr>
            <a:spLocks noGrp="1"/>
          </p:cNvSpPr>
          <p:nvPr>
            <p:ph idx="1"/>
          </p:nvPr>
        </p:nvSpPr>
        <p:spPr>
          <a:xfrm>
            <a:off x="457200" y="1254512"/>
            <a:ext cx="8229600" cy="4525963"/>
          </a:xfrm>
        </p:spPr>
        <p:txBody>
          <a:bodyPr>
            <a:normAutofit/>
          </a:bodyPr>
          <a:lstStyle/>
          <a:p>
            <a:r>
              <a:rPr lang="en-US" sz="1600" dirty="0" smtClean="0"/>
              <a:t>In my first experiment, I simulated 100 body cells with one virus. The body cells had no protection from the virus. </a:t>
            </a:r>
          </a:p>
          <a:p>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918879607"/>
              </p:ext>
            </p:extLst>
          </p:nvPr>
        </p:nvGraphicFramePr>
        <p:xfrm>
          <a:off x="457200" y="1993513"/>
          <a:ext cx="5515827" cy="36221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166625" y="2531328"/>
            <a:ext cx="2665142" cy="2862322"/>
          </a:xfrm>
          <a:prstGeom prst="rect">
            <a:avLst/>
          </a:prstGeom>
          <a:noFill/>
        </p:spPr>
        <p:txBody>
          <a:bodyPr wrap="square" rtlCol="0">
            <a:spAutoFit/>
          </a:bodyPr>
          <a:lstStyle/>
          <a:p>
            <a:r>
              <a:rPr lang="en-US" dirty="0" smtClean="0"/>
              <a:t>	In this experiment, the number of body cells decreases rapidly, as the number of viruses go up(reproducing). By the end of 15 seconds, the population on body cells was dead and the number of viruses almost reached 2000. </a:t>
            </a:r>
            <a:endParaRPr lang="en-US" dirty="0"/>
          </a:p>
        </p:txBody>
      </p:sp>
    </p:spTree>
    <p:extLst>
      <p:ext uri="{BB962C8B-B14F-4D97-AF65-F5344CB8AC3E}">
        <p14:creationId xmlns:p14="http://schemas.microsoft.com/office/powerpoint/2010/main" val="1811080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Data/Observations: Experiment Two</a:t>
            </a:r>
            <a:endParaRPr lang="en-US" dirty="0"/>
          </a:p>
        </p:txBody>
      </p:sp>
      <p:sp>
        <p:nvSpPr>
          <p:cNvPr id="3" name="Content Placeholder 2"/>
          <p:cNvSpPr>
            <a:spLocks noGrp="1"/>
          </p:cNvSpPr>
          <p:nvPr>
            <p:ph idx="1"/>
          </p:nvPr>
        </p:nvSpPr>
        <p:spPr>
          <a:xfrm>
            <a:off x="457200" y="1192192"/>
            <a:ext cx="8229600" cy="4933971"/>
          </a:xfrm>
        </p:spPr>
        <p:txBody>
          <a:bodyPr>
            <a:normAutofit/>
          </a:bodyPr>
          <a:lstStyle/>
          <a:p>
            <a:r>
              <a:rPr lang="en-US" sz="1600" dirty="0" smtClean="0"/>
              <a:t>In this experiment, I simulated the same number of body cells and viruses except with 10 Killer-T cells. These cells are useful because there is a lot of time in this experiment for them to kill the infected cells, since the viruses take time to reproduce inside cells. </a:t>
            </a:r>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505197941"/>
              </p:ext>
            </p:extLst>
          </p:nvPr>
        </p:nvGraphicFramePr>
        <p:xfrm>
          <a:off x="129648" y="2123368"/>
          <a:ext cx="3245003" cy="4373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515909840"/>
              </p:ext>
            </p:extLst>
          </p:nvPr>
        </p:nvGraphicFramePr>
        <p:xfrm>
          <a:off x="3124200" y="2104764"/>
          <a:ext cx="3296140" cy="408966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330652" y="2484012"/>
            <a:ext cx="2668381" cy="3600986"/>
          </a:xfrm>
          <a:prstGeom prst="rect">
            <a:avLst/>
          </a:prstGeom>
          <a:noFill/>
        </p:spPr>
        <p:txBody>
          <a:bodyPr wrap="square" rtlCol="0">
            <a:spAutoFit/>
          </a:bodyPr>
          <a:lstStyle/>
          <a:p>
            <a:r>
              <a:rPr lang="en-US" sz="1200" dirty="0" smtClean="0"/>
              <a:t>	In this experiment, the impact of the Killer-T cells is big. In the first chart, (Cell Death With and Without Killer-T Cells) the impact is not large. The body cells without the Killer-T cells die in large amounts, whereas with the Killer-T cells, the death curve is much smoother. In a matter of 15 seconds, both numbers of body cells are gone. </a:t>
            </a:r>
          </a:p>
          <a:p>
            <a:r>
              <a:rPr lang="en-US" sz="1200" dirty="0"/>
              <a:t>	</a:t>
            </a:r>
            <a:r>
              <a:rPr lang="en-US" sz="1200" dirty="0" smtClean="0"/>
              <a:t>In the second chart,(</a:t>
            </a:r>
            <a:r>
              <a:rPr lang="en-US" sz="1200" dirty="0"/>
              <a:t>Virus Reproduction with and without Killer </a:t>
            </a:r>
            <a:r>
              <a:rPr lang="en-US" sz="1200" dirty="0" smtClean="0"/>
              <a:t>T Cells), the impact is huge. Without the Killer-T Cells, the virus population grows to almost 2000 after a matter of 15 seconds, whereas with the Killer-T cells, the number of viruses only reaches less than 500. So, the addition of Killer-T cells vastly decreases the number of viruses.</a:t>
            </a:r>
            <a:endParaRPr lang="en-US" sz="1200" dirty="0"/>
          </a:p>
        </p:txBody>
      </p:sp>
    </p:spTree>
    <p:extLst>
      <p:ext uri="{BB962C8B-B14F-4D97-AF65-F5344CB8AC3E}">
        <p14:creationId xmlns:p14="http://schemas.microsoft.com/office/powerpoint/2010/main" val="401154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Data/Observations: Experiment Three</a:t>
            </a:r>
            <a:endParaRPr lang="en-US" dirty="0"/>
          </a:p>
        </p:txBody>
      </p:sp>
      <p:sp>
        <p:nvSpPr>
          <p:cNvPr id="3" name="Content Placeholder 2"/>
          <p:cNvSpPr>
            <a:spLocks noGrp="1"/>
          </p:cNvSpPr>
          <p:nvPr>
            <p:ph idx="1"/>
          </p:nvPr>
        </p:nvSpPr>
        <p:spPr>
          <a:xfrm>
            <a:off x="457200" y="1238492"/>
            <a:ext cx="8229600" cy="4887672"/>
          </a:xfrm>
        </p:spPr>
        <p:txBody>
          <a:bodyPr>
            <a:normAutofit/>
          </a:bodyPr>
          <a:lstStyle/>
          <a:p>
            <a:r>
              <a:rPr lang="en-US" sz="1600" dirty="0" smtClean="0"/>
              <a:t>This experiment is the main experiment of the entire project; it demonstrates the effect of the entire immune system to protect body cells and  destroy viruses. (See research slide  for types of simulated cells). Discussion is on the next slide. </a:t>
            </a:r>
          </a:p>
          <a:p>
            <a:endParaRPr lang="en-US" sz="1600" dirty="0"/>
          </a:p>
        </p:txBody>
      </p:sp>
      <p:sp>
        <p:nvSpPr>
          <p:cNvPr id="4" name="Footer Placeholder 3"/>
          <p:cNvSpPr>
            <a:spLocks noGrp="1"/>
          </p:cNvSpPr>
          <p:nvPr>
            <p:ph type="ftr" sz="quarter" idx="11"/>
          </p:nvPr>
        </p:nvSpPr>
        <p:spPr/>
        <p:txBody>
          <a:bodyPr/>
          <a:lstStyle/>
          <a:p>
            <a:r>
              <a:rPr lang="en-US" dirty="0" err="1"/>
              <a:t>Oakridge_Simulating</a:t>
            </a:r>
            <a:r>
              <a:rPr lang="en-US" dirty="0"/>
              <a:t> the Immune System</a:t>
            </a:r>
            <a:endParaRPr lang="en-US" dirty="0"/>
          </a:p>
        </p:txBody>
      </p:sp>
      <p:grpSp>
        <p:nvGrpSpPr>
          <p:cNvPr id="7" name="Group 6"/>
          <p:cNvGrpSpPr/>
          <p:nvPr/>
        </p:nvGrpSpPr>
        <p:grpSpPr>
          <a:xfrm>
            <a:off x="285725" y="2212288"/>
            <a:ext cx="8512532" cy="4304259"/>
            <a:chOff x="308874" y="2463668"/>
            <a:chExt cx="8512532" cy="4119803"/>
          </a:xfrm>
        </p:grpSpPr>
        <p:graphicFrame>
          <p:nvGraphicFramePr>
            <p:cNvPr id="5" name="Chart 4"/>
            <p:cNvGraphicFramePr>
              <a:graphicFrameLocks/>
            </p:cNvGraphicFramePr>
            <p:nvPr>
              <p:extLst>
                <p:ext uri="{D42A27DB-BD31-4B8C-83A1-F6EECF244321}">
                  <p14:modId xmlns:p14="http://schemas.microsoft.com/office/powerpoint/2010/main" val="1950874698"/>
                </p:ext>
              </p:extLst>
            </p:nvPr>
          </p:nvGraphicFramePr>
          <p:xfrm>
            <a:off x="308874" y="2508229"/>
            <a:ext cx="4263126" cy="40306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882887980"/>
                </p:ext>
              </p:extLst>
            </p:nvPr>
          </p:nvGraphicFramePr>
          <p:xfrm>
            <a:off x="4558280" y="2463668"/>
            <a:ext cx="4263126" cy="4119803"/>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1250093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temDesc xmlns="50813fac-66b9-4698-8a62-8b6ed064bf17" xsi:nil="true"/>
    <Cost xmlns="50813fac-66b9-4698-8a62-8b6ed064bf17" xsi:nil="true"/>
    <Price xmlns="50813fac-66b9-4698-8a62-8b6ed064bf17" xsi:nil="true"/>
    <Available xmlns="b38e5313-67ab-4363-ac96-444d51f79f84" xsi:nil="true"/>
    <StockDesc xmlns="b38e5313-67ab-4363-ac96-444d51f79f84" xsi:nil="true"/>
    <Unit xmlns="b38e5313-67ab-4363-ac96-444d51f79f84" xsi:nil="true"/>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6BD212F22B6A4FA7C9F1F901C03ED9" ma:contentTypeVersion="1" ma:contentTypeDescription="Create a new document." ma:contentTypeScope="" ma:versionID="2c63573069449fab0f72b40a24458562">
  <xsd:schema xmlns:xsd="http://www.w3.org/2001/XMLSchema" xmlns:p="http://schemas.microsoft.com/office/2006/metadata/properties" xmlns:ns1="http://schemas.microsoft.com/sharepoint/v3" xmlns:ns2="b38e5313-67ab-4363-ac96-444d51f79f84" xmlns:ns3="50813fac-66b9-4698-8a62-8b6ed064bf17" targetNamespace="http://schemas.microsoft.com/office/2006/metadata/properties" ma:root="true" ma:fieldsID="b3666cf1d8d297d91e1684b8893e23ce" ns1:_="" ns2:_="" ns3:_="">
    <xsd:import namespace="http://schemas.microsoft.com/sharepoint/v3"/>
    <xsd:import namespace="b38e5313-67ab-4363-ac96-444d51f79f84"/>
    <xsd:import namespace="50813fac-66b9-4698-8a62-8b6ed064bf17"/>
    <xsd:element name="properties">
      <xsd:complexType>
        <xsd:sequence>
          <xsd:element name="documentManagement">
            <xsd:complexType>
              <xsd:all>
                <xsd:element ref="ns2:StockDesc" minOccurs="0"/>
                <xsd:element ref="ns3:ItemDesc" minOccurs="0"/>
                <xsd:element ref="ns2:Available" minOccurs="0"/>
                <xsd:element ref="ns3:Cost" minOccurs="0"/>
                <xsd:element ref="ns3:Price" minOccurs="0"/>
                <xsd:element ref="ns2:Unit" minOccurs="0"/>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10" nillable="true" ma:displayName="Scheduling Start Date" ma:description="" ma:hidden="true" ma:internalName="PublishingStartDate">
      <xsd:simpleType>
        <xsd:restriction base="dms:Unknown"/>
      </xsd:simpleType>
    </xsd:element>
    <xsd:element name="PublishingExpirationDate" ma:index="11"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38e5313-67ab-4363-ac96-444d51f79f84" elementFormDefault="qualified">
    <xsd:import namespace="http://schemas.microsoft.com/office/2006/documentManagement/types"/>
    <xsd:element name="StockDesc" ma:index="2" nillable="true" ma:displayName="StockDesc" ma:description="Warehouse Catalog Stock Description" ma:internalName="StockDesc" ma:readOnly="false">
      <xsd:simpleType>
        <xsd:restriction base="dms:Text">
          <xsd:maxLength value="255"/>
        </xsd:restriction>
      </xsd:simpleType>
    </xsd:element>
    <xsd:element name="Available" ma:index="4" nillable="true" ma:displayName="Available" ma:description="Quantity Available" ma:internalName="Available" ma:readOnly="false" ma:percentage="FALSE">
      <xsd:simpleType>
        <xsd:restriction base="dms:Number"/>
      </xsd:simpleType>
    </xsd:element>
    <xsd:element name="Unit" ma:index="7" nillable="true" ma:displayName="Unit" ma:description="Packaging description for Warehouse merchandise, such as ream, quantity of 10, etc." ma:internalName="Unit" ma:readOnly="false">
      <xsd:simpleType>
        <xsd:restriction base="dms:Text">
          <xsd:maxLength value="255"/>
        </xsd:restriction>
      </xsd:simpleType>
    </xsd:element>
  </xsd:schema>
  <xsd:schema xmlns:xsd="http://www.w3.org/2001/XMLSchema" xmlns:dms="http://schemas.microsoft.com/office/2006/documentManagement/types" targetNamespace="50813fac-66b9-4698-8a62-8b6ed064bf17" elementFormDefault="qualified">
    <xsd:import namespace="http://schemas.microsoft.com/office/2006/documentManagement/types"/>
    <xsd:element name="ItemDesc" ma:index="3" nillable="true" ma:displayName="ItemDesc" ma:internalName="ItemDesc">
      <xsd:simpleType>
        <xsd:restriction base="dms:Note"/>
      </xsd:simpleType>
    </xsd:element>
    <xsd:element name="Cost" ma:index="5" nillable="true" ma:displayName="Cost" ma:internalName="Cost">
      <xsd:simpleType>
        <xsd:restriction base="dms:Text">
          <xsd:maxLength value="255"/>
        </xsd:restriction>
      </xsd:simpleType>
    </xsd:element>
    <xsd:element name="Price" ma:index="6" nillable="true" ma:displayName="Price" ma:decimals="2" ma:description="Price of an item" ma:internalName="Price"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ma:readOnly="tru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4343941-B4A9-4D7E-A213-D5AF5B430041}">
  <ds:schemaRefs>
    <ds:schemaRef ds:uri="http://schemas.microsoft.com/sharepoint/v3/contenttype/forms"/>
  </ds:schemaRefs>
</ds:datastoreItem>
</file>

<file path=customXml/itemProps2.xml><?xml version="1.0" encoding="utf-8"?>
<ds:datastoreItem xmlns:ds="http://schemas.openxmlformats.org/officeDocument/2006/customXml" ds:itemID="{8CE47F7A-DB26-4BC4-BC8B-FB81995A7A3F}">
  <ds:schemaRefs>
    <ds:schemaRef ds:uri="http://schemas.microsoft.com/office/2006/metadata/properties"/>
    <ds:schemaRef ds:uri="50813fac-66b9-4698-8a62-8b6ed064bf17"/>
    <ds:schemaRef ds:uri="b38e5313-67ab-4363-ac96-444d51f79f84"/>
    <ds:schemaRef ds:uri="http://schemas.microsoft.com/sharepoint/v3"/>
  </ds:schemaRefs>
</ds:datastoreItem>
</file>

<file path=customXml/itemProps3.xml><?xml version="1.0" encoding="utf-8"?>
<ds:datastoreItem xmlns:ds="http://schemas.openxmlformats.org/officeDocument/2006/customXml" ds:itemID="{9CC8F9BB-E87E-4399-9D99-0C5775D3E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8e5313-67ab-4363-ac96-444d51f79f84"/>
    <ds:schemaRef ds:uri="50813fac-66b9-4698-8a62-8b6ed064bf1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194</TotalTime>
  <Words>1089</Words>
  <Application>Microsoft Macintosh PowerPoint</Application>
  <PresentationFormat>On-screen Show (4:3)</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Arial</vt:lpstr>
      <vt:lpstr>Office Theme</vt:lpstr>
      <vt:lpstr>Simulating the Immune System</vt:lpstr>
      <vt:lpstr>Question</vt:lpstr>
      <vt:lpstr>Hypothesis</vt:lpstr>
      <vt:lpstr>Research</vt:lpstr>
      <vt:lpstr> Procedure</vt:lpstr>
      <vt:lpstr>Data/Observations</vt:lpstr>
      <vt:lpstr>Data/Observations: Experiment One</vt:lpstr>
      <vt:lpstr>Data/Observations: Experiment Two</vt:lpstr>
      <vt:lpstr>Data/Observations: Experiment Three</vt:lpstr>
      <vt:lpstr>Data/Observations: Experiment Three Discussion</vt:lpstr>
      <vt:lpstr>Data/Observations: Experiment 4</vt:lpstr>
      <vt:lpstr>Data/Observations: Experiment 5</vt:lpstr>
      <vt:lpstr>Conclusion</vt:lpstr>
      <vt:lpstr>Works Cited</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Stephanie Wood</dc:creator>
  <cp:lastModifiedBy>Microsoft Office User</cp:lastModifiedBy>
  <cp:revision>27</cp:revision>
  <cp:lastPrinted>2017-01-31T03:15:27Z</cp:lastPrinted>
  <dcterms:created xsi:type="dcterms:W3CDTF">2011-12-05T20:26:34Z</dcterms:created>
  <dcterms:modified xsi:type="dcterms:W3CDTF">2017-01-31T03:17:11Z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0x010100286BD212F22B6A4FA7C9F1F901C03ED9</vt:lpwstr>
  </property>
</Properties>
</file>