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86418" autoAdjust="0"/>
  </p:normalViewPr>
  <p:slideViewPr>
    <p:cSldViewPr snapToGrid="0">
      <p:cViewPr>
        <p:scale>
          <a:sx n="50" d="100"/>
          <a:sy n="50" d="100"/>
        </p:scale>
        <p:origin x="1208" y="-1240"/>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400"/>
            </a:pPr>
            <a:r>
              <a:rPr lang="en-US" sz="2400" b="1"/>
              <a:t>Cell</a:t>
            </a:r>
            <a:r>
              <a:rPr lang="en-US" sz="2400" b="1" baseline="0"/>
              <a:t> Death with Viruses</a:t>
            </a:r>
            <a:endParaRPr lang="en-US" sz="2400" b="1"/>
          </a:p>
        </c:rich>
      </c:tx>
      <c:layout/>
      <c:overlay val="0"/>
    </c:title>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46.66666666666663</c:v>
                </c:pt>
                <c:pt idx="4">
                  <c:v>46.66666666666663</c:v>
                </c:pt>
                <c:pt idx="5">
                  <c:v>46.66666666666663</c:v>
                </c:pt>
                <c:pt idx="6">
                  <c:v>46.66666666666663</c:v>
                </c:pt>
                <c:pt idx="7">
                  <c:v>46.66666666666663</c:v>
                </c:pt>
                <c:pt idx="8">
                  <c:v>46.66666666666663</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1427885328"/>
        <c:axId val="-1368285024"/>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1368279488"/>
        <c:axId val="-1368275776"/>
      </c:scatterChart>
      <c:valAx>
        <c:axId val="-1427885328"/>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68285024"/>
        <c:crosses val="autoZero"/>
        <c:crossBetween val="midCat"/>
      </c:valAx>
      <c:valAx>
        <c:axId val="-1368285024"/>
        <c:scaling>
          <c:orientation val="minMax"/>
          <c:max val="110.0"/>
          <c:min val="0.0"/>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1427885328"/>
        <c:crosses val="autoZero"/>
        <c:crossBetween val="midCat"/>
      </c:valAx>
      <c:valAx>
        <c:axId val="-1368279488"/>
        <c:scaling>
          <c:orientation val="minMax"/>
        </c:scaling>
        <c:delete val="1"/>
        <c:axPos val="b"/>
        <c:majorTickMark val="out"/>
        <c:minorTickMark val="none"/>
        <c:tickLblPos val="nextTo"/>
        <c:crossAx val="-1368275776"/>
        <c:crosses val="autoZero"/>
        <c:crossBetween val="midCat"/>
      </c:valAx>
      <c:valAx>
        <c:axId val="-1368275776"/>
        <c:scaling>
          <c:orientation val="minMax"/>
          <c:max val="2400.0"/>
          <c:min val="0.0"/>
        </c:scaling>
        <c:delete val="0"/>
        <c:axPos val="r"/>
        <c:title>
          <c:tx>
            <c:rich>
              <a:bodyPr rot="-5400000" vert="horz"/>
              <a:lstStyle/>
              <a:p>
                <a:pPr>
                  <a:defRPr sz="2000"/>
                </a:pPr>
                <a:r>
                  <a:rPr lang="en-US" sz="2000"/>
                  <a:t>Number</a:t>
                </a:r>
                <a:r>
                  <a:rPr lang="en-US" sz="2000" baseline="0"/>
                  <a:t> of Viruses</a:t>
                </a:r>
                <a:endParaRPr lang="en-US" sz="2000"/>
              </a:p>
            </c:rich>
          </c:tx>
          <c:layout>
            <c:manualLayout>
              <c:xMode val="edge"/>
              <c:yMode val="edge"/>
              <c:x val="0.922760869565217"/>
              <c:y val="0.358765970369406"/>
            </c:manualLayout>
          </c:layout>
          <c:overlay val="0"/>
        </c:title>
        <c:numFmt formatCode="General" sourceLinked="1"/>
        <c:majorTickMark val="out"/>
        <c:minorTickMark val="none"/>
        <c:tickLblPos val="nextTo"/>
        <c:txPr>
          <a:bodyPr/>
          <a:lstStyle/>
          <a:p>
            <a:pPr>
              <a:defRPr sz="2000"/>
            </a:pPr>
            <a:endParaRPr lang="en-US"/>
          </a:p>
        </c:txPr>
        <c:crossAx val="-1368279488"/>
        <c:crosses val="max"/>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Cell Death With and Without Killer-T Cells</a:t>
            </a:r>
          </a:p>
        </c:rich>
      </c:tx>
      <c:layout/>
      <c:overlay val="0"/>
    </c:title>
    <c:autoTitleDeleted val="0"/>
    <c:plotArea>
      <c:layout/>
      <c:scatterChart>
        <c:scatterStyle val="smoothMarker"/>
        <c:varyColors val="0"/>
        <c:ser>
          <c:idx val="0"/>
          <c:order val="0"/>
          <c:tx>
            <c:v> Without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46.66666666666663</c:v>
                </c:pt>
                <c:pt idx="4">
                  <c:v>46.66666666666663</c:v>
                </c:pt>
                <c:pt idx="5">
                  <c:v>46.66666666666663</c:v>
                </c:pt>
                <c:pt idx="6">
                  <c:v>46.66666666666663</c:v>
                </c:pt>
                <c:pt idx="7">
                  <c:v>46.66666666666663</c:v>
                </c:pt>
                <c:pt idx="8">
                  <c:v>46.66666666666663</c:v>
                </c:pt>
                <c:pt idx="9">
                  <c:v>5.0</c:v>
                </c:pt>
                <c:pt idx="10">
                  <c:v>2.333333333333333</c:v>
                </c:pt>
                <c:pt idx="11">
                  <c:v>2.0</c:v>
                </c:pt>
                <c:pt idx="12">
                  <c:v>1.0</c:v>
                </c:pt>
                <c:pt idx="13">
                  <c:v>0.666666666666667</c:v>
                </c:pt>
                <c:pt idx="14">
                  <c:v>0.666666666666667</c:v>
                </c:pt>
              </c:numCache>
            </c:numRef>
          </c:yVal>
          <c:smooth val="1"/>
        </c:ser>
        <c:ser>
          <c:idx val="1"/>
          <c:order val="1"/>
          <c:tx>
            <c:v> With Killer-Ts</c:v>
          </c:tx>
          <c:spPr>
            <a:ln>
              <a:solidFill>
                <a:srgbClr val="92D050"/>
              </a:solidFill>
            </a:ln>
          </c:spPr>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1358731072"/>
        <c:axId val="-1358723856"/>
      </c:scatterChart>
      <c:valAx>
        <c:axId val="-1358731072"/>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58723856"/>
        <c:crosses val="autoZero"/>
        <c:crossBetween val="midCat"/>
      </c:valAx>
      <c:valAx>
        <c:axId val="-1358723856"/>
        <c:scaling>
          <c:orientation val="minMax"/>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1358731072"/>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 with and without Killer Ts</a:t>
            </a:r>
          </a:p>
        </c:rich>
      </c:tx>
      <c:layout/>
      <c:overlay val="0"/>
    </c:title>
    <c:autoTitleDeleted val="0"/>
    <c:plotArea>
      <c:layout/>
      <c:scatterChart>
        <c:scatterStyle val="smoothMarker"/>
        <c:varyColors val="0"/>
        <c:ser>
          <c:idx val="0"/>
          <c:order val="0"/>
          <c:tx>
            <c:v>Without Killer T Cells</c:v>
          </c:tx>
          <c:spPr>
            <a:ln>
              <a:solidFill>
                <a:srgbClr val="C0000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spPr>
            <a:ln>
              <a:solidFill>
                <a:srgbClr val="92D05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1369144240"/>
        <c:axId val="-1369136992"/>
      </c:scatterChart>
      <c:valAx>
        <c:axId val="-1369144240"/>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69136992"/>
        <c:crosses val="autoZero"/>
        <c:crossBetween val="midCat"/>
      </c:valAx>
      <c:valAx>
        <c:axId val="-1369136992"/>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136914424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a:t>
            </a:r>
          </a:p>
        </c:rich>
      </c:tx>
      <c:layout/>
      <c:overlay val="0"/>
    </c:title>
    <c:autoTitleDeleted val="0"/>
    <c:plotArea>
      <c:layout/>
      <c:scatterChart>
        <c:scatterStyle val="smoothMarker"/>
        <c:varyColors val="0"/>
        <c:ser>
          <c:idx val="0"/>
          <c:order val="0"/>
          <c:tx>
            <c:v> Without Immune System</c:v>
          </c:tx>
          <c:spPr>
            <a:ln>
              <a:solidFill>
                <a:srgbClr val="C00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 With Immune System</c:v>
          </c:tx>
          <c:spPr>
            <a:ln>
              <a:solidFill>
                <a:srgbClr val="FFC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1358626080"/>
        <c:axId val="-1358618832"/>
      </c:scatterChart>
      <c:valAx>
        <c:axId val="-1358626080"/>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58618832"/>
        <c:crosses val="autoZero"/>
        <c:crossBetween val="midCat"/>
      </c:valAx>
      <c:valAx>
        <c:axId val="-1358618832"/>
        <c:scaling>
          <c:orientation val="minMax"/>
          <c:min val="0.0"/>
        </c:scaling>
        <c:delete val="0"/>
        <c:axPos val="l"/>
        <c:majorGridlines/>
        <c:title>
          <c:tx>
            <c:rich>
              <a:bodyPr rot="-5400000" vert="horz"/>
              <a:lstStyle/>
              <a:p>
                <a:pPr>
                  <a:defRPr sz="2000"/>
                </a:pPr>
                <a:r>
                  <a:rPr lang="en-US" sz="2000"/>
                  <a:t> 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135862608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Number of Body Cells Dying With Bacteria </a:t>
            </a:r>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1358509424"/>
        <c:axId val="-1358505376"/>
      </c:scatterChart>
      <c:valAx>
        <c:axId val="-1358509424"/>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58505376"/>
        <c:crosses val="autoZero"/>
        <c:crossBetween val="midCat"/>
      </c:valAx>
      <c:valAx>
        <c:axId val="-1358505376"/>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1358509424"/>
        <c:crosses val="autoZero"/>
        <c:crossBetween val="midCat"/>
      </c:valAx>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000" b="1" i="0" u="none" strike="noStrike" baseline="0">
                <a:solidFill>
                  <a:srgbClr val="000000"/>
                </a:solidFill>
                <a:latin typeface="Calibri"/>
                <a:ea typeface="Calibri"/>
                <a:cs typeface="Calibri"/>
              </a:defRPr>
            </a:pPr>
            <a:r>
              <a:rPr lang="en-US" sz="2000"/>
              <a:t>Body Cell Death with Bacteria and Macrophages</a:t>
            </a:r>
          </a:p>
        </c:rich>
      </c:tx>
      <c:layout/>
      <c:overlay val="0"/>
    </c:title>
    <c:autoTitleDeleted val="0"/>
    <c:plotArea>
      <c:layout/>
      <c:scatterChart>
        <c:scatterStyle val="smoothMarker"/>
        <c:varyColors val="0"/>
        <c:ser>
          <c:idx val="0"/>
          <c:order val="0"/>
          <c:tx>
            <c:v>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 With Macrophages</c:v>
          </c:tx>
          <c:spPr>
            <a:ln>
              <a:solidFill>
                <a:srgbClr val="00E88F"/>
              </a:solidFill>
            </a:ln>
          </c:spPr>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1358454320"/>
        <c:axId val="-1358450288"/>
      </c:scatterChart>
      <c:valAx>
        <c:axId val="-1358454320"/>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58450288"/>
        <c:crosses val="autoZero"/>
        <c:crossBetween val="midCat"/>
      </c:valAx>
      <c:valAx>
        <c:axId val="-1358450288"/>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135845432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Body Cell Death With and Without Immune System</a:t>
            </a:r>
          </a:p>
        </c:rich>
      </c:tx>
      <c:layout/>
      <c:overlay val="0"/>
    </c:title>
    <c:autoTitleDeleted val="0"/>
    <c:plotArea>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spPr>
            <a:ln>
              <a:solidFill>
                <a:srgbClr val="FFC000"/>
              </a:solidFill>
            </a:ln>
          </c:spPr>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1329044544"/>
        <c:axId val="-1329305808"/>
      </c:scatterChart>
      <c:valAx>
        <c:axId val="-1329044544"/>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329305808"/>
        <c:crosses val="autoZero"/>
        <c:crossBetween val="midCat"/>
      </c:valAx>
      <c:valAx>
        <c:axId val="-1329305808"/>
        <c:scaling>
          <c:orientation val="minMax"/>
          <c:min val="0.0"/>
        </c:scaling>
        <c:delete val="0"/>
        <c:axPos val="l"/>
        <c:majorGridlines/>
        <c:title>
          <c:tx>
            <c:rich>
              <a:bodyPr rot="-5400000" vert="horz"/>
              <a:lstStyle/>
              <a:p>
                <a:pPr>
                  <a:defRPr sz="2000"/>
                </a:pPr>
                <a:r>
                  <a:rPr lang="en-US" sz="2000"/>
                  <a:t>Number</a:t>
                </a:r>
                <a:r>
                  <a:rPr lang="en-US" sz="2000" baseline="0"/>
                  <a:t> of Cells</a:t>
                </a:r>
                <a:endParaRPr lang="en-US" sz="2000"/>
              </a:p>
            </c:rich>
          </c:tx>
          <c:layout/>
          <c:overlay val="0"/>
        </c:title>
        <c:numFmt formatCode="0.00" sourceLinked="1"/>
        <c:majorTickMark val="out"/>
        <c:minorTickMark val="none"/>
        <c:tickLblPos val="nextTo"/>
        <c:txPr>
          <a:bodyPr/>
          <a:lstStyle/>
          <a:p>
            <a:pPr>
              <a:defRPr sz="2000"/>
            </a:pPr>
            <a:endParaRPr lang="en-US"/>
          </a:p>
        </c:txPr>
        <c:crossAx val="-1329044544"/>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1/23/17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1/23/17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5.xml"/><Relationship Id="rId12" Type="http://schemas.openxmlformats.org/officeDocument/2006/relationships/chart" Target="../charts/chart6.xml"/><Relationship Id="rId13"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hyperlink" Target="http://www.diabetes.co.uk/" TargetMode="External"/><Relationship Id="rId7" Type="http://schemas.openxmlformats.org/officeDocument/2006/relationships/chart" Target="../charts/chart1.xml"/><Relationship Id="rId8" Type="http://schemas.openxmlformats.org/officeDocument/2006/relationships/chart" Target="../charts/chart2.xml"/><Relationship Id="rId9" Type="http://schemas.openxmlformats.org/officeDocument/2006/relationships/chart" Target="../charts/chart3.xml"/><Relationship Id="rId10"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shade val="30000"/>
                <a:satMod val="20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0" name="Rounded Rectangle 19"/>
          <p:cNvSpPr/>
          <p:nvPr/>
        </p:nvSpPr>
        <p:spPr>
          <a:xfrm>
            <a:off x="190322" y="9038647"/>
            <a:ext cx="9072662" cy="1233682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28869" y="66329"/>
            <a:ext cx="29447301" cy="2932623"/>
          </a:xfrm>
        </p:spPr>
        <p:txBody>
          <a:bodyPr>
            <a:normAutofit/>
          </a:bodyPr>
          <a:lstStyle/>
          <a:p>
            <a:pPr algn="ctr"/>
            <a:r>
              <a:rPr lang="en-US" sz="9600" dirty="0" smtClean="0">
                <a:latin typeface="Century Gothic"/>
                <a:cs typeface="Century Gothic"/>
              </a:rPr>
              <a:t>Simulating the Immune System</a:t>
            </a:r>
            <a:r>
              <a:rPr lang="en-US" sz="9600" dirty="0">
                <a:latin typeface="Century Gothic"/>
                <a:cs typeface="Century Gothic"/>
              </a:rPr>
              <a:t/>
            </a:r>
            <a:br>
              <a:rPr lang="en-US" sz="9600" dirty="0">
                <a:latin typeface="Century Gothic"/>
                <a:cs typeface="Century Gothic"/>
              </a:rPr>
            </a:br>
            <a:r>
              <a:rPr lang="en-US" sz="5400" dirty="0" smtClean="0">
                <a:latin typeface="Century Gothic"/>
                <a:cs typeface="Century Gothic"/>
              </a:rPr>
              <a:t> </a:t>
            </a:r>
            <a:r>
              <a:rPr lang="en-US" sz="4800" dirty="0" smtClean="0">
                <a:latin typeface="Century Gothic"/>
                <a:cs typeface="Century Gothic"/>
              </a:rPr>
              <a:t>Aditya Suresh</a:t>
            </a:r>
            <a:endParaRPr lang="en-US" sz="4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grpSp>
        <p:nvGrpSpPr>
          <p:cNvPr id="17" name="Group 16"/>
          <p:cNvGrpSpPr/>
          <p:nvPr/>
        </p:nvGrpSpPr>
        <p:grpSpPr>
          <a:xfrm>
            <a:off x="259569" y="2849884"/>
            <a:ext cx="8743672" cy="5884213"/>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grpSp>
        <p:nvGrpSpPr>
          <p:cNvPr id="26" name="Group 25"/>
          <p:cNvGrpSpPr/>
          <p:nvPr/>
        </p:nvGrpSpPr>
        <p:grpSpPr>
          <a:xfrm>
            <a:off x="9329165" y="2826013"/>
            <a:ext cx="16457678" cy="8008640"/>
            <a:chOff x="9378757" y="2679816"/>
            <a:chExt cx="16457678" cy="8008640"/>
          </a:xfrm>
        </p:grpSpPr>
        <p:sp>
          <p:nvSpPr>
            <p:cNvPr id="12" name="Rounded Rectangle 11"/>
            <p:cNvSpPr/>
            <p:nvPr/>
          </p:nvSpPr>
          <p:spPr>
            <a:xfrm>
              <a:off x="9378757" y="2679816"/>
              <a:ext cx="16457678" cy="8008640"/>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9586552" y="2871818"/>
              <a:ext cx="16157867" cy="742527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lnSpc>
                  <a:spcPct val="100000"/>
                </a:lnSpc>
                <a:spcBef>
                  <a:spcPts val="2067"/>
                </a:spcBef>
              </a:pPr>
              <a:r>
                <a:rPr lang="en-US" sz="2800" b="1" dirty="0" smtClean="0">
                  <a:cs typeface="Century Gothic"/>
                </a:rPr>
                <a:t>Introduction</a:t>
              </a:r>
            </a:p>
            <a:p>
              <a:pPr algn="ctr">
                <a:lnSpc>
                  <a:spcPct val="100000"/>
                </a:lnSpc>
                <a:spcBef>
                  <a:spcPts val="2067"/>
                </a:spcBef>
              </a:pPr>
              <a:r>
                <a:rPr lang="en-US" sz="2400" dirty="0">
                  <a:cs typeface="Century Gothic"/>
                </a:rPr>
                <a:t>W</a:t>
              </a:r>
              <a:r>
                <a:rPr lang="en-US" sz="2400" dirty="0" smtClean="0">
                  <a:cs typeface="Century Gothic"/>
                </a:rPr>
                <a:t>e all get sick. </a:t>
              </a:r>
              <a:r>
                <a:rPr lang="en-US" sz="2400" dirty="0">
                  <a:cs typeface="Century Gothic"/>
                </a:rPr>
                <a:t>W</a:t>
              </a:r>
              <a:r>
                <a:rPr lang="en-US" sz="2400" dirty="0" smtClean="0">
                  <a:cs typeface="Century Gothic"/>
                </a:rPr>
                <a:t>hat defends us from invading pathogens like bacteria and viruses? </a:t>
              </a:r>
              <a:r>
                <a:rPr lang="en-US" sz="2400" b="1" dirty="0" smtClean="0">
                  <a:cs typeface="Century Gothic"/>
                </a:rPr>
                <a:t>Our immune system. </a:t>
              </a:r>
            </a:p>
            <a:p>
              <a:pPr>
                <a:lnSpc>
                  <a:spcPct val="100000"/>
                </a:lnSpc>
                <a:spcBef>
                  <a:spcPts val="1000"/>
                </a:spcBef>
              </a:pPr>
              <a:r>
                <a:rPr lang="en-US" sz="2400" dirty="0" smtClean="0">
                  <a:cs typeface="Century Gothic"/>
                </a:rPr>
                <a:t>Our immune system has many kinds of white blood cells. These cells each have an important role in killing pathogens. </a:t>
              </a:r>
            </a:p>
            <a:p>
              <a:pPr marL="342900" indent="-342900">
                <a:lnSpc>
                  <a:spcPct val="100000"/>
                </a:lnSpc>
                <a:spcBef>
                  <a:spcPts val="1000"/>
                </a:spcBef>
                <a:buFont typeface="Arial" charset="0"/>
                <a:buChar char="•"/>
              </a:pPr>
              <a:r>
                <a:rPr lang="en-US" sz="2400" b="1" dirty="0" smtClean="0">
                  <a:cs typeface="Century Gothic"/>
                </a:rPr>
                <a:t>Dendritic cells </a:t>
              </a:r>
              <a:r>
                <a:rPr lang="en-US" sz="2400" dirty="0" smtClean="0">
                  <a:cs typeface="Century Gothic"/>
                </a:rPr>
                <a:t>eat a pathogen and deliver digested parts of it to a helper-T cell. They do this so that the immune system can tell what to attack.</a:t>
              </a:r>
            </a:p>
            <a:p>
              <a:pPr marL="342900" indent="-342900">
                <a:lnSpc>
                  <a:spcPct val="100000"/>
                </a:lnSpc>
                <a:spcBef>
                  <a:spcPts val="1000"/>
                </a:spcBef>
                <a:buFont typeface="Arial" charset="0"/>
                <a:buChar char="•"/>
              </a:pPr>
              <a:r>
                <a:rPr lang="en-US" sz="2400" b="1" dirty="0">
                  <a:cs typeface="Century Gothic"/>
                </a:rPr>
                <a:t>H</a:t>
              </a:r>
              <a:r>
                <a:rPr lang="en-US" sz="2400" b="1" dirty="0" smtClean="0">
                  <a:cs typeface="Century Gothic"/>
                </a:rPr>
                <a:t>elper-T cells </a:t>
              </a:r>
              <a:r>
                <a:rPr lang="en-US" sz="2400" dirty="0" smtClean="0">
                  <a:cs typeface="Century Gothic"/>
                </a:rPr>
                <a:t>deliver the parts to a b-cell, so the b-cell can target the invading pathogens.</a:t>
              </a:r>
            </a:p>
            <a:p>
              <a:pPr marL="342900" indent="-342900">
                <a:lnSpc>
                  <a:spcPct val="100000"/>
                </a:lnSpc>
                <a:spcBef>
                  <a:spcPts val="1000"/>
                </a:spcBef>
                <a:buFont typeface="Arial" charset="0"/>
                <a:buChar char="•"/>
              </a:pPr>
              <a:r>
                <a:rPr lang="en-US" sz="2400" b="1" dirty="0" smtClean="0">
                  <a:cs typeface="Century Gothic"/>
                </a:rPr>
                <a:t>B-cells</a:t>
              </a:r>
              <a:r>
                <a:rPr lang="en-US" sz="2400" dirty="0" smtClean="0">
                  <a:cs typeface="Century Gothic"/>
                </a:rPr>
                <a:t> use the parts to create proteins called antibodies which stick to the specific type of pathogen. </a:t>
              </a:r>
            </a:p>
            <a:p>
              <a:pPr marL="342900" indent="-342900">
                <a:lnSpc>
                  <a:spcPct val="100000"/>
                </a:lnSpc>
                <a:spcBef>
                  <a:spcPts val="1000"/>
                </a:spcBef>
                <a:buFont typeface="Arial" charset="0"/>
                <a:buChar char="•"/>
              </a:pPr>
              <a:r>
                <a:rPr lang="en-US" sz="2400" b="1" dirty="0" smtClean="0">
                  <a:cs typeface="Century Gothic"/>
                </a:rPr>
                <a:t>Macrophages</a:t>
              </a:r>
              <a:r>
                <a:rPr lang="en-US" sz="2400" dirty="0" smtClean="0">
                  <a:cs typeface="Century Gothic"/>
                </a:rPr>
                <a:t> migrate to the pathogens with antibodies and swallow them, killing them instantly. They can only kill viruses flagged with antibodies, but they can kill bacteria without needing an antibody. </a:t>
              </a:r>
            </a:p>
            <a:p>
              <a:pPr marL="342900" indent="-342900">
                <a:lnSpc>
                  <a:spcPct val="100000"/>
                </a:lnSpc>
                <a:spcBef>
                  <a:spcPts val="1000"/>
                </a:spcBef>
                <a:buFont typeface="Arial" charset="0"/>
                <a:buChar char="•"/>
              </a:pPr>
              <a:r>
                <a:rPr lang="en-US" sz="2400" dirty="0" smtClean="0">
                  <a:cs typeface="Century Gothic"/>
                </a:rPr>
                <a:t>Finally, </a:t>
              </a:r>
              <a:r>
                <a:rPr lang="en-US" sz="2400" b="1" dirty="0" smtClean="0">
                  <a:cs typeface="Century Gothic"/>
                </a:rPr>
                <a:t>killer-T cells </a:t>
              </a:r>
              <a:r>
                <a:rPr lang="en-US" sz="2400" dirty="0" smtClean="0">
                  <a:cs typeface="Century Gothic"/>
                </a:rPr>
                <a:t>kill infected cells. Since viruses reproduce inside cells, they can also be killed inside them.</a:t>
              </a:r>
            </a:p>
            <a:p>
              <a:pPr algn="ctr">
                <a:spcBef>
                  <a:spcPts val="2067"/>
                </a:spcBef>
              </a:pPr>
              <a:r>
                <a:rPr lang="en-US" sz="2800" b="1" dirty="0" smtClean="0">
                  <a:cs typeface="Century Gothic"/>
                </a:rPr>
                <a:t>Objective</a:t>
              </a:r>
            </a:p>
            <a:p>
              <a:pPr algn="ctr">
                <a:spcBef>
                  <a:spcPts val="2067"/>
                </a:spcBef>
              </a:pPr>
              <a:r>
                <a:rPr lang="en-US" sz="2400" dirty="0" smtClean="0">
                  <a:cs typeface="Century Gothic"/>
                </a:rPr>
                <a:t>To simulate the immune system and different pathogenic infections so we can better understand how our immune system works</a:t>
              </a:r>
              <a:r>
                <a:rPr lang="en-US" sz="2000" dirty="0" smtClean="0">
                  <a:cs typeface="Century Gothic"/>
                </a:rPr>
                <a:t>.</a:t>
              </a:r>
            </a:p>
            <a:p>
              <a:pPr algn="ctr">
                <a:spcBef>
                  <a:spcPts val="2067"/>
                </a:spcBef>
              </a:pPr>
              <a:r>
                <a:rPr lang="en-US" sz="2800" b="1" dirty="0" smtClean="0">
                  <a:cs typeface="Century Gothic"/>
                </a:rPr>
                <a:t>Conclusion</a:t>
              </a:r>
            </a:p>
            <a:p>
              <a:pPr algn="ctr">
                <a:spcBef>
                  <a:spcPts val="2067"/>
                </a:spcBef>
              </a:pPr>
              <a:r>
                <a:rPr lang="en-US" sz="2400" dirty="0" smtClean="0">
                  <a:cs typeface="Century Gothic"/>
                </a:rPr>
                <a:t>The simulation reflected aspects of the immune system effectively, based on known behaviors of the immune system.</a:t>
              </a:r>
            </a:p>
            <a:p>
              <a:pPr>
                <a:lnSpc>
                  <a:spcPct val="100000"/>
                </a:lnSpc>
                <a:spcBef>
                  <a:spcPts val="1000"/>
                </a:spcBef>
              </a:pPr>
              <a:endParaRPr lang="en-US" sz="2000" dirty="0">
                <a:latin typeface="Century Gothic"/>
                <a:cs typeface="Century Gothic"/>
              </a:endParaRPr>
            </a:p>
            <a:p>
              <a:endParaRPr lang="en-US" sz="20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gr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Viral Infections</a:t>
            </a:r>
          </a:p>
          <a:p>
            <a:r>
              <a:rPr lang="en-US" sz="2400" b="1" dirty="0" smtClean="0">
                <a:solidFill>
                  <a:schemeClr val="tx1"/>
                </a:solidFill>
                <a:cs typeface="Century Gothic"/>
              </a:rPr>
              <a:t>Experiment 1</a:t>
            </a:r>
            <a:r>
              <a:rPr lang="en-US" sz="2400" dirty="0" smtClean="0">
                <a:solidFill>
                  <a:schemeClr val="tx1"/>
                </a:solidFill>
                <a:cs typeface="Century Gothic"/>
              </a:rPr>
              <a:t>: Infecting 100 body cells with no immune system</a:t>
            </a:r>
          </a:p>
          <a:p>
            <a:endParaRPr lang="en-US" sz="2400" dirty="0">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830997"/>
          </a:xfrm>
          <a:prstGeom prst="rect">
            <a:avLst/>
          </a:prstGeom>
          <a:noFill/>
        </p:spPr>
        <p:txBody>
          <a:bodyPr wrap="square" rtlCol="0">
            <a:spAutoFit/>
          </a:bodyPr>
          <a:lstStyle/>
          <a:p>
            <a:r>
              <a:rPr lang="en-US" sz="2400" b="1" dirty="0" smtClean="0">
                <a:cs typeface="Century Gothic"/>
              </a:rPr>
              <a:t>Experiment 2: </a:t>
            </a:r>
            <a:r>
              <a:rPr lang="en-US" sz="2400" dirty="0" smtClean="0">
                <a:cs typeface="Century Gothic"/>
              </a:rPr>
              <a:t>Infecting 100 body cells with 10 Killer-T cells for protection</a:t>
            </a:r>
            <a:endParaRPr lang="en-US" sz="2400" dirty="0">
              <a:cs typeface="Century Gothic"/>
            </a:endParaRPr>
          </a:p>
        </p:txBody>
      </p:sp>
      <p:pic>
        <p:nvPicPr>
          <p:cNvPr id="21" name="Picture 20" descr="Beginning_infection.tiff"/>
          <p:cNvPicPr>
            <a:picLocks noChangeAspect="1"/>
          </p:cNvPicPr>
          <p:nvPr/>
        </p:nvPicPr>
        <p:blipFill rotWithShape="1">
          <a:blip r:embed="rId3">
            <a:extLst>
              <a:ext uri="{28A0092B-C50C-407E-A947-70E740481C1C}">
                <a14:useLocalDpi xmlns:a14="http://schemas.microsoft.com/office/drawing/2010/main" val="0"/>
              </a:ext>
            </a:extLst>
          </a:blip>
          <a:srcRect t="4275"/>
          <a:stretch/>
        </p:blipFill>
        <p:spPr>
          <a:xfrm>
            <a:off x="9517422" y="11624662"/>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descr="Middle_Infection.tiff"/>
          <p:cNvPicPr>
            <a:picLocks noChangeAspect="1"/>
          </p:cNvPicPr>
          <p:nvPr/>
        </p:nvPicPr>
        <p:blipFill rotWithShape="1">
          <a:blip r:embed="rId4">
            <a:extLst>
              <a:ext uri="{28A0092B-C50C-407E-A947-70E740481C1C}">
                <a14:useLocalDpi xmlns:a14="http://schemas.microsoft.com/office/drawing/2010/main" val="0"/>
              </a:ext>
            </a:extLst>
          </a:blip>
          <a:srcRect t="4275"/>
          <a:stretch/>
        </p:blipFill>
        <p:spPr>
          <a:xfrm>
            <a:off x="15057984" y="11629774"/>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End_Infection.tiff"/>
          <p:cNvPicPr>
            <a:picLocks noChangeAspect="1"/>
          </p:cNvPicPr>
          <p:nvPr/>
        </p:nvPicPr>
        <p:blipFill rotWithShape="1">
          <a:blip r:embed="rId5">
            <a:extLst>
              <a:ext uri="{28A0092B-C50C-407E-A947-70E740481C1C}">
                <a14:useLocalDpi xmlns:a14="http://schemas.microsoft.com/office/drawing/2010/main" val="0"/>
              </a:ext>
            </a:extLst>
          </a:blip>
          <a:srcRect l="1311" t="4275"/>
          <a:stretch/>
        </p:blipFill>
        <p:spPr>
          <a:xfrm>
            <a:off x="20598546" y="11624662"/>
            <a:ext cx="5307584"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p:cNvSpPr>
            <a:spLocks noGrp="1"/>
          </p:cNvSpPr>
          <p:nvPr>
            <p:ph type="subTitle" idx="1"/>
          </p:nvPr>
        </p:nvSpPr>
        <p:spPr>
          <a:xfrm>
            <a:off x="548386" y="3035081"/>
            <a:ext cx="8095860" cy="2305375"/>
          </a:xfrm>
        </p:spPr>
        <p:txBody>
          <a:bodyPr>
            <a:noAutofit/>
          </a:bodyPr>
          <a:lstStyle/>
          <a:p>
            <a:pPr algn="ctr"/>
            <a:r>
              <a:rPr lang="en-US" sz="2800" b="1" dirty="0" smtClean="0">
                <a:solidFill>
                  <a:schemeClr val="tx1"/>
                </a:solidFill>
                <a:cs typeface="Century Gothic"/>
              </a:rPr>
              <a:t>Hypothesis</a:t>
            </a:r>
          </a:p>
          <a:p>
            <a:pPr algn="ctr"/>
            <a:r>
              <a:rPr lang="en-US" sz="1800" dirty="0">
                <a:solidFill>
                  <a:schemeClr val="tx1"/>
                </a:solidFill>
                <a:cs typeface="Century Gothic"/>
              </a:rPr>
              <a:t> </a:t>
            </a:r>
            <a:r>
              <a:rPr lang="en-US" sz="2400" dirty="0" smtClean="0">
                <a:solidFill>
                  <a:schemeClr val="tx1"/>
                </a:solidFill>
                <a:cs typeface="Century Gothic"/>
              </a:rPr>
              <a:t>A realistic immune system simulator can be built using Processing (a Java-based visualization language).</a:t>
            </a:r>
            <a:endParaRPr lang="en-US" sz="2400" dirty="0">
              <a:solidFill>
                <a:schemeClr val="tx1"/>
              </a:solidFill>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Materials and Methods</a:t>
            </a:r>
          </a:p>
          <a:p>
            <a:pPr marL="342900" indent="-342900" algn="l">
              <a:buFont typeface="Arial" charset="0"/>
              <a:buChar char="•"/>
            </a:pPr>
            <a:r>
              <a:rPr lang="en-US" sz="2400" dirty="0" smtClean="0">
                <a:solidFill>
                  <a:schemeClr val="tx1"/>
                </a:solidFill>
                <a:cs typeface="Century Gothic"/>
              </a:rPr>
              <a:t>Simulation of immune system using Processing 3. I simulated all white blood cell types and two pathogens: a cold virus and </a:t>
            </a:r>
            <a:r>
              <a:rPr lang="en-US" sz="2400" i="1" dirty="0" err="1" smtClean="0">
                <a:solidFill>
                  <a:schemeClr val="tx1"/>
                </a:solidFill>
                <a:cs typeface="Century Gothic"/>
              </a:rPr>
              <a:t>Staphyloccocus</a:t>
            </a:r>
            <a:r>
              <a:rPr lang="en-US" sz="2400" i="1" dirty="0" smtClean="0">
                <a:solidFill>
                  <a:schemeClr val="tx1"/>
                </a:solidFill>
                <a:cs typeface="Century Gothic"/>
              </a:rPr>
              <a:t> aureus </a:t>
            </a:r>
            <a:r>
              <a:rPr lang="en-US" sz="2400" dirty="0" smtClean="0">
                <a:solidFill>
                  <a:schemeClr val="tx1"/>
                </a:solidFill>
                <a:cs typeface="Century Gothic"/>
              </a:rPr>
              <a:t>(Staph)</a:t>
            </a:r>
          </a:p>
          <a:p>
            <a:pPr marL="342900" indent="-342900" algn="l">
              <a:buFont typeface="Arial" charset="0"/>
              <a:buChar char="•"/>
            </a:pPr>
            <a:r>
              <a:rPr lang="en-US" sz="2400" dirty="0" smtClean="0">
                <a:solidFill>
                  <a:schemeClr val="tx1"/>
                </a:solidFill>
                <a:cs typeface="Century Gothic"/>
              </a:rPr>
              <a:t>I </a:t>
            </a:r>
            <a:r>
              <a:rPr lang="en-US" sz="2400" dirty="0">
                <a:solidFill>
                  <a:schemeClr val="tx1"/>
                </a:solidFill>
                <a:cs typeface="Century Gothic"/>
              </a:rPr>
              <a:t>ran the code many times  </a:t>
            </a:r>
            <a:r>
              <a:rPr lang="en-US" sz="2400" dirty="0" smtClean="0">
                <a:solidFill>
                  <a:schemeClr val="tx1"/>
                </a:solidFill>
                <a:cs typeface="Century Gothic"/>
              </a:rPr>
              <a:t>under many different settings to make sure all the components worked. </a:t>
            </a:r>
          </a:p>
          <a:p>
            <a:pPr marL="342900" indent="-342900" algn="l">
              <a:buFont typeface="Arial" charset="0"/>
              <a:buChar char="•"/>
            </a:pPr>
            <a:r>
              <a:rPr lang="en-US" sz="2400" dirty="0" smtClean="0">
                <a:solidFill>
                  <a:schemeClr val="tx1"/>
                </a:solidFill>
                <a:cs typeface="Century Gothic"/>
              </a:rPr>
              <a:t>The program recorded data (number of body cells, number of viruses, and number of bacteria during each infection) </a:t>
            </a:r>
            <a:endParaRPr lang="en-US" sz="2400" dirty="0">
              <a:solidFill>
                <a:schemeClr val="tx1"/>
              </a:solidFill>
              <a:cs typeface="Century Gothic"/>
            </a:endParaRPr>
          </a:p>
          <a:p>
            <a:pPr marL="342900" indent="-342900" algn="l">
              <a:buFont typeface="Arial" charset="0"/>
              <a:buChar char="•"/>
            </a:pPr>
            <a:r>
              <a:rPr lang="en-US" sz="2400" dirty="0" smtClean="0">
                <a:solidFill>
                  <a:schemeClr val="tx1"/>
                </a:solidFill>
                <a:cs typeface="Century Gothic"/>
              </a:rPr>
              <a:t>I analyzed the data using Microsoft Excel.</a:t>
            </a:r>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11" name="Rounded Rectangle 10"/>
          <p:cNvSpPr/>
          <p:nvPr/>
        </p:nvSpPr>
        <p:spPr>
          <a:xfrm>
            <a:off x="26112766" y="2696971"/>
            <a:ext cx="6381385" cy="6147006"/>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65757" y="3631462"/>
            <a:ext cx="6070599" cy="4216539"/>
          </a:xfrm>
          <a:prstGeom prst="rect">
            <a:avLst/>
          </a:prstGeom>
          <a:noFill/>
        </p:spPr>
        <p:txBody>
          <a:bodyPr wrap="square" rtlCol="0">
            <a:spAutoFit/>
          </a:bodyPr>
          <a:lstStyle/>
          <a:p>
            <a:pPr algn="ctr"/>
            <a:r>
              <a:rPr lang="en-US" sz="2800" b="1" dirty="0" smtClean="0">
                <a:ea typeface="Century Gothic" charset="0"/>
                <a:cs typeface="Century Gothic" charset="0"/>
              </a:rPr>
              <a:t>Sources</a:t>
            </a:r>
          </a:p>
          <a:p>
            <a:pPr marL="342900" indent="-342900">
              <a:buFont typeface="Arial" charset="0"/>
              <a:buChar char="•"/>
            </a:pPr>
            <a:r>
              <a:rPr lang="en-US" sz="2400" dirty="0">
                <a:ea typeface="Century Gothic" charset="0"/>
                <a:cs typeface="Century Gothic" charset="0"/>
                <a:hlinkClick r:id="rId6"/>
              </a:rPr>
              <a:t>http://www.diabetes.co.uk</a:t>
            </a:r>
            <a:r>
              <a:rPr lang="en-US" sz="2400" dirty="0" smtClean="0">
                <a:ea typeface="Century Gothic" charset="0"/>
                <a:cs typeface="Century Gothic" charset="0"/>
                <a:hlinkClick r:id="rId6"/>
              </a:rPr>
              <a:t>/</a:t>
            </a:r>
            <a:endParaRPr lang="en-US" sz="2400" dirty="0" smtClean="0">
              <a:ea typeface="Century Gothic" charset="0"/>
              <a:cs typeface="Century Gothic" charset="0"/>
            </a:endParaRPr>
          </a:p>
          <a:p>
            <a:pPr marL="342900" indent="-342900">
              <a:buFont typeface="Arial" charset="0"/>
              <a:buChar char="•"/>
            </a:pPr>
            <a:r>
              <a:rPr lang="en-US" sz="2400" u="sng" dirty="0" smtClean="0">
                <a:ea typeface="Century Gothic" charset="0"/>
                <a:cs typeface="Century Gothic" charset="0"/>
              </a:rPr>
              <a:t>Your Amazing Immune System: How it Protects Your Body, compiled by the Japanese Society for Immunology. Wiley-Blackwell 2009. pp. 1-71</a:t>
            </a:r>
          </a:p>
          <a:p>
            <a:pPr marL="342900" indent="-342900">
              <a:buFont typeface="Arial" charset="0"/>
              <a:buChar char="•"/>
            </a:pPr>
            <a:r>
              <a:rPr lang="en-US" sz="2400" u="sng" dirty="0" err="1" smtClean="0">
                <a:ea typeface="Century Gothic" charset="0"/>
                <a:cs typeface="Century Gothic" charset="0"/>
              </a:rPr>
              <a:t>Burillo-Kirch</a:t>
            </a:r>
            <a:r>
              <a:rPr lang="en-US" sz="2400" u="sng" dirty="0" smtClean="0">
                <a:ea typeface="Century Gothic" charset="0"/>
                <a:cs typeface="Century Gothic" charset="0"/>
              </a:rPr>
              <a:t>, C, Microbes: Discover an Unseen World. Nomad Press 2015, pp 1-114</a:t>
            </a:r>
          </a:p>
          <a:p>
            <a:pPr algn="ctr"/>
            <a:endParaRPr lang="en-US" sz="2400" dirty="0" smtClean="0">
              <a:ea typeface="Century Gothic" charset="0"/>
              <a:cs typeface="Century Gothic" charset="0"/>
            </a:endParaRPr>
          </a:p>
          <a:p>
            <a:pPr algn="ctr"/>
            <a:r>
              <a:rPr lang="en-US" sz="2400" dirty="0" smtClean="0">
                <a:ea typeface="Century Gothic" charset="0"/>
                <a:cs typeface="Century Gothic" charset="0"/>
              </a:rPr>
              <a:t>Special Thanks to Dr. </a:t>
            </a:r>
            <a:r>
              <a:rPr lang="en-US" sz="2400" dirty="0" err="1" smtClean="0">
                <a:ea typeface="Century Gothic" charset="0"/>
                <a:cs typeface="Century Gothic" charset="0"/>
              </a:rPr>
              <a:t>Loida</a:t>
            </a:r>
            <a:r>
              <a:rPr lang="en-US" sz="2400" dirty="0" smtClean="0">
                <a:ea typeface="Century Gothic" charset="0"/>
                <a:cs typeface="Century Gothic" charset="0"/>
              </a:rPr>
              <a:t> </a:t>
            </a:r>
            <a:r>
              <a:rPr lang="en-US" sz="2400" dirty="0" err="1" smtClean="0">
                <a:ea typeface="Century Gothic" charset="0"/>
                <a:cs typeface="Century Gothic" charset="0"/>
              </a:rPr>
              <a:t>Viera</a:t>
            </a:r>
            <a:r>
              <a:rPr lang="en-US" sz="2400" dirty="0" smtClean="0">
                <a:ea typeface="Century Gothic" charset="0"/>
                <a:cs typeface="Century Gothic" charset="0"/>
              </a:rPr>
              <a:t>-Hutchins, Pediatric Immunology, University of Utah</a:t>
            </a:r>
            <a:endParaRPr lang="en-US" sz="2400" dirty="0">
              <a:ea typeface="Century Gothic" charset="0"/>
              <a:cs typeface="Century Gothic" charset="0"/>
            </a:endParaRPr>
          </a:p>
        </p:txBody>
      </p:sp>
      <p:graphicFrame>
        <p:nvGraphicFramePr>
          <p:cNvPr id="43" name="Chart 42"/>
          <p:cNvGraphicFramePr>
            <a:graphicFrameLocks/>
          </p:cNvGraphicFramePr>
          <p:nvPr>
            <p:extLst>
              <p:ext uri="{D42A27DB-BD31-4B8C-83A1-F6EECF244321}">
                <p14:modId xmlns:p14="http://schemas.microsoft.com/office/powerpoint/2010/main" val="880304215"/>
              </p:ext>
            </p:extLst>
          </p:nvPr>
        </p:nvGraphicFramePr>
        <p:xfrm>
          <a:off x="1281595" y="10459846"/>
          <a:ext cx="6883400" cy="42153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5" name="Chart 44"/>
          <p:cNvGraphicFramePr>
            <a:graphicFrameLocks/>
          </p:cNvGraphicFramePr>
          <p:nvPr>
            <p:extLst>
              <p:ext uri="{D42A27DB-BD31-4B8C-83A1-F6EECF244321}">
                <p14:modId xmlns:p14="http://schemas.microsoft.com/office/powerpoint/2010/main" val="627753062"/>
              </p:ext>
            </p:extLst>
          </p:nvPr>
        </p:nvGraphicFramePr>
        <p:xfrm>
          <a:off x="256244" y="16041631"/>
          <a:ext cx="3945251" cy="46851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6" name="Chart 45"/>
          <p:cNvGraphicFramePr>
            <a:graphicFrameLocks/>
          </p:cNvGraphicFramePr>
          <p:nvPr>
            <p:extLst>
              <p:ext uri="{D42A27DB-BD31-4B8C-83A1-F6EECF244321}">
                <p14:modId xmlns:p14="http://schemas.microsoft.com/office/powerpoint/2010/main" val="1447324033"/>
              </p:ext>
            </p:extLst>
          </p:nvPr>
        </p:nvGraphicFramePr>
        <p:xfrm>
          <a:off x="4544806" y="16044920"/>
          <a:ext cx="4569235" cy="4613645"/>
        </p:xfrm>
        <a:graphic>
          <a:graphicData uri="http://schemas.openxmlformats.org/drawingml/2006/chart">
            <c:chart xmlns:c="http://schemas.openxmlformats.org/drawingml/2006/chart" xmlns:r="http://schemas.openxmlformats.org/officeDocument/2006/relationships" r:id="rId9"/>
          </a:graphicData>
        </a:graphic>
      </p:graphicFrame>
      <p:grpSp>
        <p:nvGrpSpPr>
          <p:cNvPr id="51" name="Group 50"/>
          <p:cNvGrpSpPr/>
          <p:nvPr/>
        </p:nvGrpSpPr>
        <p:grpSpPr>
          <a:xfrm>
            <a:off x="9466108" y="15328015"/>
            <a:ext cx="16370326" cy="6047457"/>
            <a:chOff x="9466108" y="11431863"/>
            <a:chExt cx="15832920" cy="6047457"/>
          </a:xfrm>
          <a:effectLst>
            <a:outerShdw blurRad="50800" dist="38100" dir="2700000" algn="tl" rotWithShape="0">
              <a:prstClr val="black">
                <a:alpha val="40000"/>
              </a:prstClr>
            </a:outerShdw>
          </a:effectLst>
        </p:grpSpPr>
        <p:sp>
          <p:nvSpPr>
            <p:cNvPr id="33" name="Rounded Rectangle 32"/>
            <p:cNvSpPr/>
            <p:nvPr/>
          </p:nvSpPr>
          <p:spPr>
            <a:xfrm>
              <a:off x="9620714" y="11431863"/>
              <a:ext cx="15678314" cy="6047457"/>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77534" y="13703229"/>
              <a:ext cx="3394304" cy="1569660"/>
            </a:xfrm>
            <a:prstGeom prst="rect">
              <a:avLst/>
            </a:prstGeom>
            <a:noFill/>
          </p:spPr>
          <p:txBody>
            <a:bodyPr wrap="square" rtlCol="0">
              <a:spAutoFit/>
            </a:bodyPr>
            <a:lstStyle/>
            <a:p>
              <a:r>
                <a:rPr lang="en-US" sz="2400" b="1" dirty="0" smtClean="0">
                  <a:cs typeface="Century Gothic"/>
                </a:rPr>
                <a:t>Experiment 3: </a:t>
              </a:r>
              <a:r>
                <a:rPr lang="en-US" sz="2400" dirty="0" smtClean="0">
                  <a:cs typeface="Century Gothic"/>
                </a:rPr>
                <a:t>Infecting 100 body cells with the entire immune system for protection</a:t>
              </a:r>
              <a:endParaRPr lang="en-US" sz="2400" dirty="0">
                <a:cs typeface="Century Gothic"/>
              </a:endParaRPr>
            </a:p>
          </p:txBody>
        </p:sp>
        <p:graphicFrame>
          <p:nvGraphicFramePr>
            <p:cNvPr id="47" name="Chart 46"/>
            <p:cNvGraphicFramePr>
              <a:graphicFrameLocks/>
            </p:cNvGraphicFramePr>
            <p:nvPr>
              <p:extLst>
                <p:ext uri="{D42A27DB-BD31-4B8C-83A1-F6EECF244321}">
                  <p14:modId xmlns:p14="http://schemas.microsoft.com/office/powerpoint/2010/main" val="212015059"/>
                </p:ext>
              </p:extLst>
            </p:nvPr>
          </p:nvGraphicFramePr>
          <p:xfrm>
            <a:off x="9466108" y="11789720"/>
            <a:ext cx="5942109" cy="5689600"/>
          </p:xfrm>
          <a:graphic>
            <a:graphicData uri="http://schemas.openxmlformats.org/drawingml/2006/chart">
              <c:chart xmlns:c="http://schemas.openxmlformats.org/drawingml/2006/chart" xmlns:r="http://schemas.openxmlformats.org/officeDocument/2006/relationships" r:id="rId10"/>
            </a:graphicData>
          </a:graphic>
        </p:graphicFrame>
      </p:grpSp>
      <p:grpSp>
        <p:nvGrpSpPr>
          <p:cNvPr id="24" name="Group 23"/>
          <p:cNvGrpSpPr/>
          <p:nvPr/>
        </p:nvGrpSpPr>
        <p:grpSpPr>
          <a:xfrm>
            <a:off x="26112767" y="9038647"/>
            <a:ext cx="6490112" cy="12336825"/>
            <a:chOff x="26092576" y="9038646"/>
            <a:chExt cx="6490112" cy="12336825"/>
          </a:xfrm>
        </p:grpSpPr>
        <p:sp>
          <p:nvSpPr>
            <p:cNvPr id="34" name="Rounded Rectangle 33"/>
            <p:cNvSpPr/>
            <p:nvPr/>
          </p:nvSpPr>
          <p:spPr>
            <a:xfrm>
              <a:off x="26092576" y="9038646"/>
              <a:ext cx="6490112" cy="1233682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424915" y="9213308"/>
              <a:ext cx="6146800" cy="1323439"/>
            </a:xfrm>
            <a:prstGeom prst="rect">
              <a:avLst/>
            </a:prstGeom>
            <a:noFill/>
          </p:spPr>
          <p:txBody>
            <a:bodyPr wrap="square" rtlCol="0">
              <a:spAutoFit/>
            </a:bodyPr>
            <a:lstStyle/>
            <a:p>
              <a:pPr algn="ctr"/>
              <a:r>
                <a:rPr lang="en-US" sz="2800" b="1" dirty="0" smtClean="0">
                  <a:ea typeface="Century Gothic" charset="0"/>
                  <a:cs typeface="Century Gothic" charset="0"/>
                </a:rPr>
                <a:t>Bacterial Infections</a:t>
              </a:r>
            </a:p>
            <a:p>
              <a:pPr algn="ctr"/>
              <a:endParaRPr lang="en-US" sz="2800" b="1" dirty="0" smtClean="0">
                <a:ea typeface="Century Gothic" charset="0"/>
                <a:cs typeface="Century Gothic" charset="0"/>
              </a:endParaRPr>
            </a:p>
            <a:p>
              <a:r>
                <a:rPr lang="en-US" sz="2400" b="1" dirty="0" smtClean="0">
                  <a:ea typeface="Century Gothic" charset="0"/>
                  <a:cs typeface="Century Gothic" charset="0"/>
                </a:rPr>
                <a:t>Experiment 4:</a:t>
              </a:r>
              <a:r>
                <a:rPr lang="en-US" sz="2400" dirty="0" smtClean="0">
                  <a:ea typeface="Century Gothic" charset="0"/>
                  <a:cs typeface="Century Gothic" charset="0"/>
                </a:rPr>
                <a:t> Killing 10 body cells with bacteria</a:t>
              </a:r>
              <a:endParaRPr lang="en-US" sz="2400" dirty="0">
                <a:ea typeface="Century Gothic" charset="0"/>
                <a:cs typeface="Century Gothic" charset="0"/>
              </a:endParaRPr>
            </a:p>
          </p:txBody>
        </p:sp>
        <p:sp>
          <p:nvSpPr>
            <p:cNvPr id="18" name="TextBox 17"/>
            <p:cNvSpPr txBox="1"/>
            <p:nvPr/>
          </p:nvSpPr>
          <p:spPr>
            <a:xfrm>
              <a:off x="26567594" y="14669425"/>
              <a:ext cx="5486767" cy="830997"/>
            </a:xfrm>
            <a:prstGeom prst="rect">
              <a:avLst/>
            </a:prstGeom>
            <a:noFill/>
          </p:spPr>
          <p:txBody>
            <a:bodyPr wrap="square" rtlCol="0">
              <a:spAutoFit/>
            </a:bodyPr>
            <a:lstStyle/>
            <a:p>
              <a:r>
                <a:rPr lang="en-US" sz="2400" b="1" dirty="0" smtClean="0">
                  <a:ea typeface="Century Gothic" charset="0"/>
                  <a:cs typeface="Century Gothic" charset="0"/>
                </a:rPr>
                <a:t>Experiment 5: </a:t>
              </a:r>
              <a:r>
                <a:rPr lang="en-US" sz="2400" dirty="0" smtClean="0">
                  <a:ea typeface="Century Gothic" charset="0"/>
                  <a:cs typeface="Century Gothic" charset="0"/>
                </a:rPr>
                <a:t>Killing 10 body cells with 10 macrophages for protection </a:t>
              </a:r>
              <a:endParaRPr lang="en-US" sz="2400" dirty="0">
                <a:ea typeface="Century Gothic" charset="0"/>
                <a:cs typeface="Century Gothic" charset="0"/>
              </a:endParaRPr>
            </a:p>
          </p:txBody>
        </p:sp>
        <p:graphicFrame>
          <p:nvGraphicFramePr>
            <p:cNvPr id="49" name="Chart 48"/>
            <p:cNvGraphicFramePr>
              <a:graphicFrameLocks/>
            </p:cNvGraphicFramePr>
            <p:nvPr>
              <p:extLst>
                <p:ext uri="{D42A27DB-BD31-4B8C-83A1-F6EECF244321}">
                  <p14:modId xmlns:p14="http://schemas.microsoft.com/office/powerpoint/2010/main" val="1813073898"/>
                </p:ext>
              </p:extLst>
            </p:nvPr>
          </p:nvGraphicFramePr>
          <p:xfrm>
            <a:off x="26580477" y="10906079"/>
            <a:ext cx="5461000" cy="3632369"/>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0" name="Chart 49"/>
            <p:cNvGraphicFramePr>
              <a:graphicFrameLocks/>
            </p:cNvGraphicFramePr>
            <p:nvPr>
              <p:extLst>
                <p:ext uri="{D42A27DB-BD31-4B8C-83A1-F6EECF244321}">
                  <p14:modId xmlns:p14="http://schemas.microsoft.com/office/powerpoint/2010/main" val="1687536403"/>
                </p:ext>
              </p:extLst>
            </p:nvPr>
          </p:nvGraphicFramePr>
          <p:xfrm>
            <a:off x="26302330" y="15685872"/>
            <a:ext cx="6070600" cy="4972693"/>
          </p:xfrm>
          <a:graphic>
            <a:graphicData uri="http://schemas.openxmlformats.org/drawingml/2006/chart">
              <c:chart xmlns:c="http://schemas.openxmlformats.org/drawingml/2006/chart" xmlns:r="http://schemas.openxmlformats.org/officeDocument/2006/relationships" r:id="rId12"/>
            </a:graphicData>
          </a:graphic>
        </p:graphicFrame>
      </p:grpSp>
      <p:sp>
        <p:nvSpPr>
          <p:cNvPr id="54" name="TextBox 53"/>
          <p:cNvSpPr txBox="1"/>
          <p:nvPr/>
        </p:nvSpPr>
        <p:spPr>
          <a:xfrm>
            <a:off x="9466108" y="11096436"/>
            <a:ext cx="16035492" cy="523220"/>
          </a:xfrm>
          <a:prstGeom prst="rect">
            <a:avLst/>
          </a:prstGeom>
          <a:noFill/>
        </p:spPr>
        <p:txBody>
          <a:bodyPr wrap="square" rtlCol="0">
            <a:spAutoFit/>
          </a:bodyPr>
          <a:lstStyle/>
          <a:p>
            <a:pPr algn="ctr"/>
            <a:r>
              <a:rPr lang="en-US" sz="2800" b="1" dirty="0" smtClean="0"/>
              <a:t>Snapshots from the simulation </a:t>
            </a:r>
            <a:endParaRPr lang="en-US" sz="2800" b="1" dirty="0"/>
          </a:p>
        </p:txBody>
      </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graphicFrame>
        <p:nvGraphicFramePr>
          <p:cNvPr id="44" name="Chart 43"/>
          <p:cNvGraphicFramePr>
            <a:graphicFrameLocks/>
          </p:cNvGraphicFramePr>
          <p:nvPr>
            <p:extLst>
              <p:ext uri="{D42A27DB-BD31-4B8C-83A1-F6EECF244321}">
                <p14:modId xmlns:p14="http://schemas.microsoft.com/office/powerpoint/2010/main" val="433915682"/>
              </p:ext>
            </p:extLst>
          </p:nvPr>
        </p:nvGraphicFramePr>
        <p:xfrm>
          <a:off x="18851663" y="15547665"/>
          <a:ext cx="6567701" cy="5608153"/>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2370</TotalTime>
  <Words>872</Words>
  <Application>Microsoft Macintosh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Black</vt:lpstr>
      <vt:lpstr>Simulating the Immune System  Aditya Suresh</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99</cp:revision>
  <cp:lastPrinted>2017-01-15T23:28:39Z</cp:lastPrinted>
  <dcterms:created xsi:type="dcterms:W3CDTF">2016-01-10T23:56:56Z</dcterms:created>
  <dcterms:modified xsi:type="dcterms:W3CDTF">2017-01-24T04:08:43Z</dcterms:modified>
</cp:coreProperties>
</file>