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4"/>
  </p:notesMasterIdLst>
  <p:sldIdLst>
    <p:sldId id="256" r:id="rId2"/>
    <p:sldId id="257" r:id="rId3"/>
  </p:sldIdLst>
  <p:sldSz cx="329184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24" autoAdjust="0"/>
    <p:restoredTop sz="94680" autoAdjust="0"/>
  </p:normalViewPr>
  <p:slideViewPr>
    <p:cSldViewPr snapToGrid="0">
      <p:cViewPr>
        <p:scale>
          <a:sx n="55" d="100"/>
          <a:sy n="55" d="100"/>
        </p:scale>
        <p:origin x="3440" y="2208"/>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691"/>
    </p:cViewPr>
  </p:sorterViewPr>
  <p:notesViewPr>
    <p:cSldViewPr snapToGrid="0" showGuides="1">
      <p:cViewPr varScale="1">
        <p:scale>
          <a:sx n="65" d="100"/>
          <a:sy n="65" d="100"/>
        </p:scale>
        <p:origin x="308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smoothMarker"/>
        <c:varyColors val="0"/>
        <c:ser>
          <c:idx val="0"/>
          <c:order val="0"/>
          <c:tx>
            <c:v>Number of Body Cells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data.txt'!$H$3:$H$17</c:f>
              <c:numCache>
                <c:formatCode>0.00</c:formatCode>
                <c:ptCount val="15"/>
                <c:pt idx="0">
                  <c:v>100.0</c:v>
                </c:pt>
                <c:pt idx="1">
                  <c:v>100.0</c:v>
                </c:pt>
                <c:pt idx="2">
                  <c:v>100.0</c:v>
                </c:pt>
                <c:pt idx="3">
                  <c:v>46.66666666666664</c:v>
                </c:pt>
                <c:pt idx="4">
                  <c:v>46.66666666666664</c:v>
                </c:pt>
                <c:pt idx="5">
                  <c:v>46.66666666666664</c:v>
                </c:pt>
                <c:pt idx="6">
                  <c:v>46.66666666666664</c:v>
                </c:pt>
                <c:pt idx="7">
                  <c:v>46.66666666666664</c:v>
                </c:pt>
                <c:pt idx="8">
                  <c:v>46.66666666666664</c:v>
                </c:pt>
                <c:pt idx="9">
                  <c:v>5.0</c:v>
                </c:pt>
                <c:pt idx="10">
                  <c:v>2.333333333333333</c:v>
                </c:pt>
                <c:pt idx="11">
                  <c:v>2.0</c:v>
                </c:pt>
                <c:pt idx="12">
                  <c:v>1.0</c:v>
                </c:pt>
                <c:pt idx="13">
                  <c:v>0.666666666666667</c:v>
                </c:pt>
                <c:pt idx="14">
                  <c:v>0.666666666666667</c:v>
                </c:pt>
              </c:numCache>
            </c:numRef>
          </c:yVal>
          <c:smooth val="1"/>
        </c:ser>
        <c:dLbls>
          <c:showLegendKey val="0"/>
          <c:showVal val="0"/>
          <c:showCatName val="0"/>
          <c:showSerName val="0"/>
          <c:showPercent val="0"/>
          <c:showBubbleSize val="0"/>
        </c:dLbls>
        <c:axId val="2116193144"/>
        <c:axId val="2116195784"/>
      </c:scatterChart>
      <c:scatterChart>
        <c:scatterStyle val="smoothMarker"/>
        <c:varyColors val="0"/>
        <c:ser>
          <c:idx val="1"/>
          <c:order val="1"/>
          <c:tx>
            <c:v>Number of Viruses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data.txt'!$I$3:$I$17</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dLbls>
          <c:showLegendKey val="0"/>
          <c:showVal val="0"/>
          <c:showCatName val="0"/>
          <c:showSerName val="0"/>
          <c:showPercent val="0"/>
          <c:showBubbleSize val="0"/>
        </c:dLbls>
        <c:axId val="2116191368"/>
        <c:axId val="2116188344"/>
      </c:scatterChart>
      <c:valAx>
        <c:axId val="2116193144"/>
        <c:scaling>
          <c:orientation val="minMax"/>
        </c:scaling>
        <c:delete val="0"/>
        <c:axPos val="b"/>
        <c:title>
          <c:tx>
            <c:rich>
              <a:bodyPr/>
              <a:lstStyle/>
              <a:p>
                <a:pPr>
                  <a:defRPr/>
                </a:pPr>
                <a:r>
                  <a:rPr lang="en-US"/>
                  <a:t>Time(seconds)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116195784"/>
        <c:crosses val="autoZero"/>
        <c:crossBetween val="midCat"/>
      </c:valAx>
      <c:valAx>
        <c:axId val="2116195784"/>
        <c:scaling>
          <c:orientation val="minMax"/>
        </c:scaling>
        <c:delete val="0"/>
        <c:axPos val="l"/>
        <c:majorGridlines/>
        <c:title>
          <c:tx>
            <c:rich>
              <a:bodyPr rot="-5400000" vert="horz"/>
              <a:lstStyle/>
              <a:p>
                <a:pPr>
                  <a:defRPr/>
                </a:pPr>
                <a:r>
                  <a:rPr lang="en-US"/>
                  <a:t>Number</a:t>
                </a:r>
                <a:r>
                  <a:rPr lang="en-US" baseline="0"/>
                  <a:t> of Body Cells</a:t>
                </a:r>
                <a:endParaRPr lang="en-US"/>
              </a:p>
            </c:rich>
          </c:tx>
          <c:layout/>
          <c:overlay val="0"/>
        </c:title>
        <c:numFmt formatCode="0.00" sourceLinked="1"/>
        <c:majorTickMark val="out"/>
        <c:minorTickMark val="none"/>
        <c:tickLblPos val="nextTo"/>
        <c:crossAx val="2116193144"/>
        <c:crosses val="autoZero"/>
        <c:crossBetween val="midCat"/>
      </c:valAx>
      <c:valAx>
        <c:axId val="2116191368"/>
        <c:scaling>
          <c:orientation val="minMax"/>
        </c:scaling>
        <c:delete val="1"/>
        <c:axPos val="b"/>
        <c:numFmt formatCode="General" sourceLinked="1"/>
        <c:majorTickMark val="out"/>
        <c:minorTickMark val="none"/>
        <c:tickLblPos val="nextTo"/>
        <c:crossAx val="2116188344"/>
        <c:crosses val="autoZero"/>
        <c:crossBetween val="midCat"/>
      </c:valAx>
      <c:valAx>
        <c:axId val="2116188344"/>
        <c:scaling>
          <c:orientation val="minMax"/>
        </c:scaling>
        <c:delete val="0"/>
        <c:axPos val="r"/>
        <c:title>
          <c:tx>
            <c:rich>
              <a:bodyPr rot="-5400000" vert="horz"/>
              <a:lstStyle/>
              <a:p>
                <a:pPr>
                  <a:defRPr/>
                </a:pPr>
                <a:r>
                  <a:rPr lang="en-US"/>
                  <a:t>Number</a:t>
                </a:r>
                <a:r>
                  <a:rPr lang="en-US" baseline="0"/>
                  <a:t> of Viruses</a:t>
                </a:r>
                <a:endParaRPr lang="en-US"/>
              </a:p>
            </c:rich>
          </c:tx>
          <c:layout/>
          <c:overlay val="0"/>
        </c:title>
        <c:numFmt formatCode="General" sourceLinked="1"/>
        <c:majorTickMark val="out"/>
        <c:minorTickMark val="none"/>
        <c:tickLblPos val="nextTo"/>
        <c:crossAx val="2116191368"/>
        <c:crosses val="max"/>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Virus Reproduction</a:t>
            </a:r>
            <a:r>
              <a:rPr lang="en-US" baseline="0"/>
              <a:t> with and without Killer Ts</a:t>
            </a:r>
            <a:endParaRPr lang="en-US"/>
          </a:p>
        </c:rich>
      </c:tx>
      <c:layout/>
      <c:overlay val="0"/>
    </c:title>
    <c:autoTitleDeleted val="0"/>
    <c:plotArea>
      <c:layout/>
      <c:scatterChart>
        <c:scatterStyle val="smoothMarker"/>
        <c:varyColors val="0"/>
        <c:ser>
          <c:idx val="0"/>
          <c:order val="0"/>
          <c:tx>
            <c:v>Without Killer T Cells</c:v>
          </c:tx>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data.txt'!$B$39:$B$53</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ser>
          <c:idx val="1"/>
          <c:order val="1"/>
          <c:tx>
            <c:v>With Killer T Cells</c:v>
          </c:tx>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data.txt'!$C$39:$C$53</c:f>
              <c:numCache>
                <c:formatCode>General</c:formatCode>
                <c:ptCount val="15"/>
                <c:pt idx="0">
                  <c:v>1.0</c:v>
                </c:pt>
                <c:pt idx="1">
                  <c:v>1.0</c:v>
                </c:pt>
                <c:pt idx="2">
                  <c:v>1.0</c:v>
                </c:pt>
                <c:pt idx="3">
                  <c:v>28.0</c:v>
                </c:pt>
                <c:pt idx="4">
                  <c:v>19.0</c:v>
                </c:pt>
                <c:pt idx="5">
                  <c:v>16.0</c:v>
                </c:pt>
                <c:pt idx="6">
                  <c:v>130.0</c:v>
                </c:pt>
                <c:pt idx="7">
                  <c:v>128.0</c:v>
                </c:pt>
                <c:pt idx="8">
                  <c:v>146.0</c:v>
                </c:pt>
                <c:pt idx="9">
                  <c:v>183.0</c:v>
                </c:pt>
                <c:pt idx="10">
                  <c:v>202.0</c:v>
                </c:pt>
                <c:pt idx="11">
                  <c:v>200.0</c:v>
                </c:pt>
                <c:pt idx="12">
                  <c:v>239.0</c:v>
                </c:pt>
                <c:pt idx="13">
                  <c:v>259.0</c:v>
                </c:pt>
                <c:pt idx="14">
                  <c:v>279.0</c:v>
                </c:pt>
              </c:numCache>
            </c:numRef>
          </c:yVal>
          <c:smooth val="1"/>
        </c:ser>
        <c:dLbls>
          <c:showLegendKey val="0"/>
          <c:showVal val="0"/>
          <c:showCatName val="0"/>
          <c:showSerName val="0"/>
          <c:showPercent val="0"/>
          <c:showBubbleSize val="0"/>
        </c:dLbls>
        <c:axId val="2116141224"/>
        <c:axId val="2116135640"/>
      </c:scatterChart>
      <c:valAx>
        <c:axId val="2116141224"/>
        <c:scaling>
          <c:orientation val="minMax"/>
        </c:scaling>
        <c:delete val="0"/>
        <c:axPos val="b"/>
        <c:title>
          <c:tx>
            <c:rich>
              <a:bodyPr/>
              <a:lstStyle/>
              <a:p>
                <a:pPr>
                  <a:defRPr/>
                </a:pPr>
                <a:r>
                  <a:rPr lang="en-US"/>
                  <a:t>Time(Seconds)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116135640"/>
        <c:crosses val="autoZero"/>
        <c:crossBetween val="midCat"/>
      </c:valAx>
      <c:valAx>
        <c:axId val="2116135640"/>
        <c:scaling>
          <c:orientation val="minMax"/>
          <c:min val="0.0"/>
        </c:scaling>
        <c:delete val="0"/>
        <c:axPos val="l"/>
        <c:majorGridlines/>
        <c:title>
          <c:tx>
            <c:rich>
              <a:bodyPr rot="-5400000" vert="horz"/>
              <a:lstStyle/>
              <a:p>
                <a:pPr>
                  <a:defRPr/>
                </a:pPr>
                <a:r>
                  <a:rPr lang="en-US"/>
                  <a:t>Number</a:t>
                </a:r>
                <a:r>
                  <a:rPr lang="en-US" baseline="0"/>
                  <a:t> of Viruses</a:t>
                </a:r>
                <a:endParaRPr lang="en-US"/>
              </a:p>
            </c:rich>
          </c:tx>
          <c:layout/>
          <c:overlay val="0"/>
        </c:title>
        <c:numFmt formatCode="General" sourceLinked="1"/>
        <c:majorTickMark val="out"/>
        <c:minorTickMark val="none"/>
        <c:tickLblPos val="nextTo"/>
        <c:crossAx val="2116141224"/>
        <c:crosses val="autoZero"/>
        <c:crossBetween val="midCat"/>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Cell</a:t>
            </a:r>
            <a:r>
              <a:rPr lang="en-US" baseline="0"/>
              <a:t> Death With and Without Killer-T Cells</a:t>
            </a:r>
            <a:endParaRPr lang="en-US"/>
          </a:p>
        </c:rich>
      </c:tx>
      <c:layout/>
      <c:overlay val="0"/>
    </c:title>
    <c:autoTitleDeleted val="0"/>
    <c:plotArea>
      <c:layout/>
      <c:scatterChart>
        <c:scatterStyle val="smoothMarker"/>
        <c:varyColors val="0"/>
        <c:ser>
          <c:idx val="0"/>
          <c:order val="0"/>
          <c:tx>
            <c:v>Number of Body Cells Without Killer-T cells</c:v>
          </c:tx>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data.txt'!$K$3:$K$17</c:f>
              <c:numCache>
                <c:formatCode>0.00</c:formatCode>
                <c:ptCount val="15"/>
                <c:pt idx="0">
                  <c:v>100.0</c:v>
                </c:pt>
                <c:pt idx="1">
                  <c:v>100.0</c:v>
                </c:pt>
                <c:pt idx="2">
                  <c:v>100.0</c:v>
                </c:pt>
                <c:pt idx="3">
                  <c:v>46.66666666666664</c:v>
                </c:pt>
                <c:pt idx="4">
                  <c:v>46.66666666666664</c:v>
                </c:pt>
                <c:pt idx="5">
                  <c:v>46.66666666666664</c:v>
                </c:pt>
                <c:pt idx="6">
                  <c:v>46.66666666666664</c:v>
                </c:pt>
                <c:pt idx="7">
                  <c:v>46.66666666666664</c:v>
                </c:pt>
                <c:pt idx="8">
                  <c:v>46.66666666666664</c:v>
                </c:pt>
                <c:pt idx="9">
                  <c:v>5.0</c:v>
                </c:pt>
                <c:pt idx="10">
                  <c:v>2.333333333333333</c:v>
                </c:pt>
                <c:pt idx="11">
                  <c:v>2.0</c:v>
                </c:pt>
                <c:pt idx="12">
                  <c:v>1.0</c:v>
                </c:pt>
                <c:pt idx="13">
                  <c:v>0.666666666666667</c:v>
                </c:pt>
                <c:pt idx="14">
                  <c:v>0.666666666666667</c:v>
                </c:pt>
              </c:numCache>
            </c:numRef>
          </c:yVal>
          <c:smooth val="1"/>
        </c:ser>
        <c:ser>
          <c:idx val="1"/>
          <c:order val="1"/>
          <c:tx>
            <c:v>Number of Body Cells With Killer-Ts</c:v>
          </c:tx>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data.txt'!$L$3:$L$17</c:f>
              <c:numCache>
                <c:formatCode>General</c:formatCode>
                <c:ptCount val="15"/>
                <c:pt idx="0">
                  <c:v>97.0</c:v>
                </c:pt>
                <c:pt idx="1">
                  <c:v>82.0</c:v>
                </c:pt>
                <c:pt idx="2">
                  <c:v>71.0</c:v>
                </c:pt>
                <c:pt idx="3">
                  <c:v>60.0</c:v>
                </c:pt>
                <c:pt idx="4">
                  <c:v>43.0</c:v>
                </c:pt>
                <c:pt idx="5">
                  <c:v>32.0</c:v>
                </c:pt>
                <c:pt idx="6">
                  <c:v>22.0</c:v>
                </c:pt>
                <c:pt idx="7">
                  <c:v>19.0</c:v>
                </c:pt>
                <c:pt idx="8">
                  <c:v>17.0</c:v>
                </c:pt>
                <c:pt idx="9">
                  <c:v>12.0</c:v>
                </c:pt>
                <c:pt idx="10">
                  <c:v>10.0</c:v>
                </c:pt>
                <c:pt idx="11">
                  <c:v>9.0</c:v>
                </c:pt>
                <c:pt idx="12">
                  <c:v>7.0</c:v>
                </c:pt>
                <c:pt idx="13">
                  <c:v>5.0</c:v>
                </c:pt>
                <c:pt idx="14">
                  <c:v>3.0</c:v>
                </c:pt>
              </c:numCache>
            </c:numRef>
          </c:yVal>
          <c:smooth val="1"/>
        </c:ser>
        <c:dLbls>
          <c:showLegendKey val="0"/>
          <c:showVal val="0"/>
          <c:showCatName val="0"/>
          <c:showSerName val="0"/>
          <c:showPercent val="0"/>
          <c:showBubbleSize val="0"/>
        </c:dLbls>
        <c:axId val="2116102584"/>
        <c:axId val="2116097096"/>
      </c:scatterChart>
      <c:valAx>
        <c:axId val="2116102584"/>
        <c:scaling>
          <c:orientation val="minMax"/>
        </c:scaling>
        <c:delete val="0"/>
        <c:axPos val="b"/>
        <c:title>
          <c:tx>
            <c:rich>
              <a:bodyPr/>
              <a:lstStyle/>
              <a:p>
                <a:pPr>
                  <a:defRPr/>
                </a:pPr>
                <a:r>
                  <a:rPr lang="en-US"/>
                  <a:t>Time(seconds)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116097096"/>
        <c:crosses val="autoZero"/>
        <c:crossBetween val="midCat"/>
      </c:valAx>
      <c:valAx>
        <c:axId val="2116097096"/>
        <c:scaling>
          <c:orientation val="minMax"/>
        </c:scaling>
        <c:delete val="0"/>
        <c:axPos val="l"/>
        <c:majorGridlines/>
        <c:title>
          <c:tx>
            <c:rich>
              <a:bodyPr rot="-5400000" vert="horz"/>
              <a:lstStyle/>
              <a:p>
                <a:pPr>
                  <a:defRPr/>
                </a:pPr>
                <a:r>
                  <a:rPr lang="en-US"/>
                  <a:t>Number</a:t>
                </a:r>
                <a:r>
                  <a:rPr lang="en-US" baseline="0"/>
                  <a:t> of Body Cells</a:t>
                </a:r>
                <a:endParaRPr lang="en-US"/>
              </a:p>
            </c:rich>
          </c:tx>
          <c:layout/>
          <c:overlay val="0"/>
        </c:title>
        <c:numFmt formatCode="0.00" sourceLinked="1"/>
        <c:majorTickMark val="out"/>
        <c:minorTickMark val="none"/>
        <c:tickLblPos val="nextTo"/>
        <c:crossAx val="2116102584"/>
        <c:crosses val="autoZero"/>
        <c:crossBetween val="midCat"/>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Body</a:t>
            </a:r>
            <a:r>
              <a:rPr lang="en-US" baseline="0"/>
              <a:t> Cell Death With and Without Immune System</a:t>
            </a:r>
            <a:endParaRPr lang="en-US"/>
          </a:p>
        </c:rich>
      </c:tx>
      <c:layout/>
      <c:overlay val="0"/>
    </c:title>
    <c:autoTitleDeleted val="0"/>
    <c:plotArea>
      <c:layout/>
      <c:scatterChart>
        <c:scatterStyle val="smoothMarker"/>
        <c:varyColors val="0"/>
        <c:ser>
          <c:idx val="0"/>
          <c:order val="0"/>
          <c:tx>
            <c:v>Without Immune System</c:v>
          </c:tx>
          <c:marker>
            <c:symbol val="none"/>
          </c:marker>
          <c:xVal>
            <c:numRef>
              <c:f>'With Immune system'!$G$3:$G$36</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system'!$H$3:$H$36</c:f>
              <c:numCache>
                <c:formatCode>0.00</c:formatCode>
                <c:ptCount val="34"/>
                <c:pt idx="0">
                  <c:v>100.0</c:v>
                </c:pt>
                <c:pt idx="1">
                  <c:v>100.0</c:v>
                </c:pt>
                <c:pt idx="2">
                  <c:v>100.0</c:v>
                </c:pt>
                <c:pt idx="3">
                  <c:v>46.66666666666666</c:v>
                </c:pt>
                <c:pt idx="4">
                  <c:v>46.66666666666666</c:v>
                </c:pt>
                <c:pt idx="5">
                  <c:v>46.66666666666666</c:v>
                </c:pt>
                <c:pt idx="6">
                  <c:v>46.66666666666666</c:v>
                </c:pt>
                <c:pt idx="7">
                  <c:v>46.66666666666666</c:v>
                </c:pt>
                <c:pt idx="8">
                  <c:v>46.66666666666666</c:v>
                </c:pt>
                <c:pt idx="9">
                  <c:v>5.0</c:v>
                </c:pt>
                <c:pt idx="10">
                  <c:v>2.333333333333333</c:v>
                </c:pt>
                <c:pt idx="11">
                  <c:v>2.0</c:v>
                </c:pt>
                <c:pt idx="12">
                  <c:v>1.0</c:v>
                </c:pt>
                <c:pt idx="13">
                  <c:v>0.666666666666667</c:v>
                </c:pt>
                <c:pt idx="14">
                  <c:v>0.666666666666667</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numCache>
            </c:numRef>
          </c:yVal>
          <c:smooth val="1"/>
        </c:ser>
        <c:ser>
          <c:idx val="1"/>
          <c:order val="1"/>
          <c:tx>
            <c:v>With Immune System</c:v>
          </c:tx>
          <c:marker>
            <c:symbol val="none"/>
          </c:marker>
          <c:xVal>
            <c:numRef>
              <c:f>'With Immune system'!$G$3:$G$36</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system'!$I$3:$I$36</c:f>
              <c:numCache>
                <c:formatCode>General</c:formatCode>
                <c:ptCount val="34"/>
                <c:pt idx="0">
                  <c:v>100.0</c:v>
                </c:pt>
                <c:pt idx="1">
                  <c:v>100.0</c:v>
                </c:pt>
                <c:pt idx="2">
                  <c:v>99.0</c:v>
                </c:pt>
                <c:pt idx="3">
                  <c:v>98.0</c:v>
                </c:pt>
                <c:pt idx="4">
                  <c:v>96.0</c:v>
                </c:pt>
                <c:pt idx="5">
                  <c:v>95.0</c:v>
                </c:pt>
                <c:pt idx="6">
                  <c:v>92.0</c:v>
                </c:pt>
                <c:pt idx="7">
                  <c:v>90.0</c:v>
                </c:pt>
                <c:pt idx="8">
                  <c:v>87.0</c:v>
                </c:pt>
                <c:pt idx="9">
                  <c:v>85.0</c:v>
                </c:pt>
                <c:pt idx="10">
                  <c:v>82.0</c:v>
                </c:pt>
                <c:pt idx="11">
                  <c:v>80.0</c:v>
                </c:pt>
                <c:pt idx="12">
                  <c:v>74.0</c:v>
                </c:pt>
                <c:pt idx="13">
                  <c:v>73.0</c:v>
                </c:pt>
                <c:pt idx="14">
                  <c:v>61.0</c:v>
                </c:pt>
                <c:pt idx="15">
                  <c:v>59.0</c:v>
                </c:pt>
                <c:pt idx="16">
                  <c:v>54.0</c:v>
                </c:pt>
                <c:pt idx="17">
                  <c:v>43.0</c:v>
                </c:pt>
                <c:pt idx="18">
                  <c:v>29.0</c:v>
                </c:pt>
                <c:pt idx="19">
                  <c:v>22.0</c:v>
                </c:pt>
                <c:pt idx="20">
                  <c:v>18.0</c:v>
                </c:pt>
                <c:pt idx="21">
                  <c:v>16.0</c:v>
                </c:pt>
                <c:pt idx="22">
                  <c:v>8.0</c:v>
                </c:pt>
                <c:pt idx="23">
                  <c:v>7.0</c:v>
                </c:pt>
                <c:pt idx="24">
                  <c:v>4.0</c:v>
                </c:pt>
                <c:pt idx="25">
                  <c:v>4.0</c:v>
                </c:pt>
                <c:pt idx="26">
                  <c:v>3.0</c:v>
                </c:pt>
                <c:pt idx="27">
                  <c:v>3.0</c:v>
                </c:pt>
                <c:pt idx="28">
                  <c:v>2.0</c:v>
                </c:pt>
                <c:pt idx="29">
                  <c:v>1.0</c:v>
                </c:pt>
                <c:pt idx="30">
                  <c:v>1.0</c:v>
                </c:pt>
                <c:pt idx="31">
                  <c:v>1.0</c:v>
                </c:pt>
                <c:pt idx="32">
                  <c:v>1.0</c:v>
                </c:pt>
                <c:pt idx="33">
                  <c:v>1.0</c:v>
                </c:pt>
              </c:numCache>
            </c:numRef>
          </c:yVal>
          <c:smooth val="1"/>
        </c:ser>
        <c:dLbls>
          <c:showLegendKey val="0"/>
          <c:showVal val="0"/>
          <c:showCatName val="0"/>
          <c:showSerName val="0"/>
          <c:showPercent val="0"/>
          <c:showBubbleSize val="0"/>
        </c:dLbls>
        <c:axId val="-2131651048"/>
        <c:axId val="-2131696584"/>
      </c:scatterChart>
      <c:valAx>
        <c:axId val="-2131651048"/>
        <c:scaling>
          <c:orientation val="minMax"/>
        </c:scaling>
        <c:delete val="0"/>
        <c:axPos val="b"/>
        <c:title>
          <c:tx>
            <c:rich>
              <a:bodyPr/>
              <a:lstStyle/>
              <a:p>
                <a:pPr>
                  <a:defRPr/>
                </a:pPr>
                <a:r>
                  <a:rPr lang="en-US"/>
                  <a:t>Time(seconds)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131696584"/>
        <c:crosses val="autoZero"/>
        <c:crossBetween val="midCat"/>
      </c:valAx>
      <c:valAx>
        <c:axId val="-2131696584"/>
        <c:scaling>
          <c:orientation val="minMax"/>
          <c:min val="0.0"/>
        </c:scaling>
        <c:delete val="0"/>
        <c:axPos val="l"/>
        <c:majorGridlines/>
        <c:title>
          <c:tx>
            <c:rich>
              <a:bodyPr rot="-5400000" vert="horz"/>
              <a:lstStyle/>
              <a:p>
                <a:pPr>
                  <a:defRPr/>
                </a:pPr>
                <a:r>
                  <a:rPr lang="en-US"/>
                  <a:t>Number</a:t>
                </a:r>
                <a:r>
                  <a:rPr lang="en-US" baseline="0"/>
                  <a:t> of Viruses</a:t>
                </a:r>
                <a:endParaRPr lang="en-US"/>
              </a:p>
            </c:rich>
          </c:tx>
          <c:layout/>
          <c:overlay val="0"/>
        </c:title>
        <c:numFmt formatCode="0.00" sourceLinked="1"/>
        <c:majorTickMark val="out"/>
        <c:minorTickMark val="none"/>
        <c:tickLblPos val="nextTo"/>
        <c:crossAx val="-2131651048"/>
        <c:crosses val="autoZero"/>
        <c:crossBetween val="midCat"/>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Virus</a:t>
            </a:r>
            <a:r>
              <a:rPr lang="en-US" baseline="0"/>
              <a:t> Reproduction</a:t>
            </a:r>
            <a:endParaRPr lang="en-US"/>
          </a:p>
        </c:rich>
      </c:tx>
      <c:layout/>
      <c:overlay val="0"/>
    </c:title>
    <c:autoTitleDeleted val="0"/>
    <c:plotArea>
      <c:layout/>
      <c:scatterChart>
        <c:scatterStyle val="smoothMarker"/>
        <c:varyColors val="0"/>
        <c:ser>
          <c:idx val="0"/>
          <c:order val="0"/>
          <c:tx>
            <c:v>Without the Immune System</c:v>
          </c:tx>
          <c:marker>
            <c:symbol val="none"/>
          </c:marker>
          <c:xVal>
            <c:numRef>
              <c:f>'With Immune system'!$A$37:$A$70</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system'!$B$37:$B$70</c:f>
              <c:numCache>
                <c:formatCode>General</c:formatCode>
                <c:ptCount val="34"/>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pt idx="15">
                  <c:v>1948.0</c:v>
                </c:pt>
                <c:pt idx="16">
                  <c:v>1948.0</c:v>
                </c:pt>
                <c:pt idx="17">
                  <c:v>1948.0</c:v>
                </c:pt>
                <c:pt idx="18">
                  <c:v>1948.0</c:v>
                </c:pt>
                <c:pt idx="19">
                  <c:v>1948.0</c:v>
                </c:pt>
                <c:pt idx="20">
                  <c:v>1948.0</c:v>
                </c:pt>
                <c:pt idx="21">
                  <c:v>1948.0</c:v>
                </c:pt>
                <c:pt idx="22">
                  <c:v>1948.0</c:v>
                </c:pt>
                <c:pt idx="23">
                  <c:v>1948.0</c:v>
                </c:pt>
                <c:pt idx="24">
                  <c:v>1948.0</c:v>
                </c:pt>
                <c:pt idx="25">
                  <c:v>1948.0</c:v>
                </c:pt>
                <c:pt idx="26">
                  <c:v>1948.0</c:v>
                </c:pt>
                <c:pt idx="27">
                  <c:v>1948.0</c:v>
                </c:pt>
                <c:pt idx="28">
                  <c:v>1948.0</c:v>
                </c:pt>
                <c:pt idx="29">
                  <c:v>1948.0</c:v>
                </c:pt>
                <c:pt idx="30">
                  <c:v>1948.0</c:v>
                </c:pt>
                <c:pt idx="31">
                  <c:v>1948.0</c:v>
                </c:pt>
                <c:pt idx="32">
                  <c:v>1948.0</c:v>
                </c:pt>
                <c:pt idx="33">
                  <c:v>1948.0</c:v>
                </c:pt>
              </c:numCache>
            </c:numRef>
          </c:yVal>
          <c:smooth val="1"/>
        </c:ser>
        <c:ser>
          <c:idx val="1"/>
          <c:order val="1"/>
          <c:tx>
            <c:v>With the Immune System</c:v>
          </c:tx>
          <c:marker>
            <c:symbol val="none"/>
          </c:marker>
          <c:xVal>
            <c:numRef>
              <c:f>'With Immune system'!$A$37:$A$70</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system'!$C$37:$C$70</c:f>
              <c:numCache>
                <c:formatCode>General</c:formatCode>
                <c:ptCount val="34"/>
                <c:pt idx="0">
                  <c:v>1.0</c:v>
                </c:pt>
                <c:pt idx="1">
                  <c:v>1.0</c:v>
                </c:pt>
                <c:pt idx="2">
                  <c:v>1.0</c:v>
                </c:pt>
                <c:pt idx="3">
                  <c:v>17.0</c:v>
                </c:pt>
                <c:pt idx="4">
                  <c:v>6.0</c:v>
                </c:pt>
                <c:pt idx="5">
                  <c:v>1.0</c:v>
                </c:pt>
                <c:pt idx="6">
                  <c:v>1.0</c:v>
                </c:pt>
                <c:pt idx="7">
                  <c:v>1.0</c:v>
                </c:pt>
                <c:pt idx="8">
                  <c:v>59.0</c:v>
                </c:pt>
                <c:pt idx="9">
                  <c:v>53.0</c:v>
                </c:pt>
                <c:pt idx="10">
                  <c:v>103.0</c:v>
                </c:pt>
                <c:pt idx="11">
                  <c:v>25.0</c:v>
                </c:pt>
                <c:pt idx="12">
                  <c:v>59.0</c:v>
                </c:pt>
                <c:pt idx="13">
                  <c:v>20.0</c:v>
                </c:pt>
                <c:pt idx="14">
                  <c:v>202.0</c:v>
                </c:pt>
                <c:pt idx="15">
                  <c:v>66.0</c:v>
                </c:pt>
                <c:pt idx="16">
                  <c:v>58.0</c:v>
                </c:pt>
                <c:pt idx="17">
                  <c:v>182.0</c:v>
                </c:pt>
                <c:pt idx="18">
                  <c:v>325.0</c:v>
                </c:pt>
                <c:pt idx="19">
                  <c:v>357.0</c:v>
                </c:pt>
                <c:pt idx="20">
                  <c:v>337.0</c:v>
                </c:pt>
                <c:pt idx="21">
                  <c:v>249.0</c:v>
                </c:pt>
                <c:pt idx="22">
                  <c:v>328.0</c:v>
                </c:pt>
                <c:pt idx="23">
                  <c:v>197.0</c:v>
                </c:pt>
                <c:pt idx="24">
                  <c:v>122.0</c:v>
                </c:pt>
                <c:pt idx="25">
                  <c:v>55.0</c:v>
                </c:pt>
                <c:pt idx="26">
                  <c:v>33.0</c:v>
                </c:pt>
                <c:pt idx="27">
                  <c:v>17.0</c:v>
                </c:pt>
                <c:pt idx="28">
                  <c:v>26.0</c:v>
                </c:pt>
                <c:pt idx="29">
                  <c:v>27.0</c:v>
                </c:pt>
                <c:pt idx="30">
                  <c:v>10.0</c:v>
                </c:pt>
                <c:pt idx="31">
                  <c:v>2.0</c:v>
                </c:pt>
                <c:pt idx="32">
                  <c:v>1.0</c:v>
                </c:pt>
                <c:pt idx="33">
                  <c:v>1.0</c:v>
                </c:pt>
              </c:numCache>
            </c:numRef>
          </c:yVal>
          <c:smooth val="1"/>
        </c:ser>
        <c:dLbls>
          <c:showLegendKey val="0"/>
          <c:showVal val="0"/>
          <c:showCatName val="0"/>
          <c:showSerName val="0"/>
          <c:showPercent val="0"/>
          <c:showBubbleSize val="0"/>
        </c:dLbls>
        <c:axId val="-2121099640"/>
        <c:axId val="-2122451672"/>
      </c:scatterChart>
      <c:valAx>
        <c:axId val="-2121099640"/>
        <c:scaling>
          <c:orientation val="minMax"/>
        </c:scaling>
        <c:delete val="0"/>
        <c:axPos val="b"/>
        <c:title>
          <c:tx>
            <c:rich>
              <a:bodyPr/>
              <a:lstStyle/>
              <a:p>
                <a:pPr>
                  <a:defRPr/>
                </a:pPr>
                <a:r>
                  <a:rPr lang="en-US"/>
                  <a:t>Time(seconds)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122451672"/>
        <c:crosses val="autoZero"/>
        <c:crossBetween val="midCat"/>
      </c:valAx>
      <c:valAx>
        <c:axId val="-2122451672"/>
        <c:scaling>
          <c:orientation val="minMax"/>
        </c:scaling>
        <c:delete val="0"/>
        <c:axPos val="l"/>
        <c:majorGridlines/>
        <c:title>
          <c:tx>
            <c:rich>
              <a:bodyPr rot="-5400000" vert="horz"/>
              <a:lstStyle/>
              <a:p>
                <a:pPr>
                  <a:defRPr/>
                </a:pPr>
                <a:r>
                  <a:rPr lang="en-US"/>
                  <a:t> Number</a:t>
                </a:r>
                <a:r>
                  <a:rPr lang="en-US" baseline="0"/>
                  <a:t> of Viruses</a:t>
                </a:r>
                <a:endParaRPr lang="en-US"/>
              </a:p>
            </c:rich>
          </c:tx>
          <c:layout/>
          <c:overlay val="0"/>
        </c:title>
        <c:numFmt formatCode="General" sourceLinked="1"/>
        <c:majorTickMark val="out"/>
        <c:minorTickMark val="none"/>
        <c:tickLblPos val="nextTo"/>
        <c:crossAx val="-2121099640"/>
        <c:crosses val="autoZero"/>
        <c:crossBetween val="midCat"/>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a:t>
            </a:r>
            <a:r>
              <a:rPr lang="en-US" baseline="0"/>
              <a:t> of Body Cells Dying With Bacteria </a:t>
            </a:r>
            <a:endParaRPr lang="en-US"/>
          </a:p>
        </c:rich>
      </c:tx>
      <c:layout>
        <c:manualLayout>
          <c:xMode val="edge"/>
          <c:yMode val="edge"/>
          <c:x val="0.13794750656168"/>
          <c:y val="0.0416666666666667"/>
        </c:manualLayout>
      </c:layout>
      <c:overlay val="0"/>
    </c:title>
    <c:autoTitleDeleted val="0"/>
    <c:plotArea>
      <c:layout/>
      <c:scatterChart>
        <c:scatterStyle val="smoothMarker"/>
        <c:varyColors val="0"/>
        <c:ser>
          <c:idx val="0"/>
          <c:order val="0"/>
          <c:tx>
            <c:v>Body Cells Dying</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Sheet1!$B$1:$B$29</c:f>
              <c:numCache>
                <c:formatCode>General</c:formatCode>
                <c:ptCount val="29"/>
                <c:pt idx="0">
                  <c:v>10.0</c:v>
                </c:pt>
                <c:pt idx="1">
                  <c:v>10.0</c:v>
                </c:pt>
                <c:pt idx="2">
                  <c:v>10.0</c:v>
                </c:pt>
                <c:pt idx="3">
                  <c:v>10.0</c:v>
                </c:pt>
                <c:pt idx="4">
                  <c:v>9.0</c:v>
                </c:pt>
                <c:pt idx="5">
                  <c:v>9.0</c:v>
                </c:pt>
                <c:pt idx="6">
                  <c:v>9.0</c:v>
                </c:pt>
                <c:pt idx="7">
                  <c:v>9.0</c:v>
                </c:pt>
                <c:pt idx="8">
                  <c:v>9.0</c:v>
                </c:pt>
                <c:pt idx="9">
                  <c:v>9.0</c:v>
                </c:pt>
                <c:pt idx="10">
                  <c:v>8.0</c:v>
                </c:pt>
                <c:pt idx="11">
                  <c:v>8.0</c:v>
                </c:pt>
                <c:pt idx="12">
                  <c:v>6.0</c:v>
                </c:pt>
                <c:pt idx="13">
                  <c:v>5.0</c:v>
                </c:pt>
                <c:pt idx="14">
                  <c:v>5.0</c:v>
                </c:pt>
                <c:pt idx="15">
                  <c:v>4.0</c:v>
                </c:pt>
                <c:pt idx="16">
                  <c:v>4.0</c:v>
                </c:pt>
                <c:pt idx="17">
                  <c:v>2.0</c:v>
                </c:pt>
                <c:pt idx="18">
                  <c:v>2.0</c:v>
                </c:pt>
                <c:pt idx="19">
                  <c:v>2.0</c:v>
                </c:pt>
                <c:pt idx="20">
                  <c:v>2.0</c:v>
                </c:pt>
                <c:pt idx="21">
                  <c:v>2.0</c:v>
                </c:pt>
                <c:pt idx="22">
                  <c:v>2.0</c:v>
                </c:pt>
                <c:pt idx="23">
                  <c:v>1.0</c:v>
                </c:pt>
                <c:pt idx="24">
                  <c:v>1.0</c:v>
                </c:pt>
                <c:pt idx="25">
                  <c:v>1.0</c:v>
                </c:pt>
                <c:pt idx="26">
                  <c:v>1.0</c:v>
                </c:pt>
                <c:pt idx="27">
                  <c:v>1.0</c:v>
                </c:pt>
                <c:pt idx="28">
                  <c:v>0.0</c:v>
                </c:pt>
              </c:numCache>
            </c:numRef>
          </c:yVal>
          <c:smooth val="1"/>
        </c:ser>
        <c:dLbls>
          <c:showLegendKey val="0"/>
          <c:showVal val="0"/>
          <c:showCatName val="0"/>
          <c:showSerName val="0"/>
          <c:showPercent val="0"/>
          <c:showBubbleSize val="0"/>
        </c:dLbls>
        <c:axId val="-2130698088"/>
        <c:axId val="-2120166440"/>
      </c:scatterChart>
      <c:valAx>
        <c:axId val="-2130698088"/>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120166440"/>
        <c:crosses val="autoZero"/>
        <c:crossBetween val="midCat"/>
      </c:valAx>
      <c:valAx>
        <c:axId val="-2120166440"/>
        <c:scaling>
          <c:orientation val="minMax"/>
        </c:scaling>
        <c:delete val="0"/>
        <c:axPos val="l"/>
        <c:majorGridlines/>
        <c:numFmt formatCode="General" sourceLinked="1"/>
        <c:majorTickMark val="out"/>
        <c:minorTickMark val="none"/>
        <c:tickLblPos val="nextTo"/>
        <c:crossAx val="-2130698088"/>
        <c:crosses val="autoZero"/>
        <c:crossBetween val="midCat"/>
      </c:valAx>
    </c:plotArea>
    <c:legend>
      <c:legendPos val="r"/>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Body</a:t>
            </a:r>
            <a:r>
              <a:rPr lang="en-US" baseline="0"/>
              <a:t> Cell Death with Bacteria and Macrophages</a:t>
            </a:r>
            <a:endParaRPr lang="en-US"/>
          </a:p>
        </c:rich>
      </c:tx>
      <c:layout/>
      <c:overlay val="0"/>
    </c:title>
    <c:autoTitleDeleted val="0"/>
    <c:plotArea>
      <c:layout/>
      <c:scatterChart>
        <c:scatterStyle val="smoothMarker"/>
        <c:varyColors val="0"/>
        <c:ser>
          <c:idx val="0"/>
          <c:order val="0"/>
          <c:tx>
            <c:v>Number of Body Cells Without Macrophages</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Sheet1!$B$1:$B$29</c:f>
              <c:numCache>
                <c:formatCode>General</c:formatCode>
                <c:ptCount val="29"/>
                <c:pt idx="0">
                  <c:v>10.0</c:v>
                </c:pt>
                <c:pt idx="1">
                  <c:v>10.0</c:v>
                </c:pt>
                <c:pt idx="2">
                  <c:v>10.0</c:v>
                </c:pt>
                <c:pt idx="3">
                  <c:v>10.0</c:v>
                </c:pt>
                <c:pt idx="4">
                  <c:v>9.0</c:v>
                </c:pt>
                <c:pt idx="5">
                  <c:v>9.0</c:v>
                </c:pt>
                <c:pt idx="6">
                  <c:v>9.0</c:v>
                </c:pt>
                <c:pt idx="7">
                  <c:v>9.0</c:v>
                </c:pt>
                <c:pt idx="8">
                  <c:v>9.0</c:v>
                </c:pt>
                <c:pt idx="9">
                  <c:v>9.0</c:v>
                </c:pt>
                <c:pt idx="10">
                  <c:v>8.0</c:v>
                </c:pt>
                <c:pt idx="11">
                  <c:v>8.0</c:v>
                </c:pt>
                <c:pt idx="12">
                  <c:v>6.0</c:v>
                </c:pt>
                <c:pt idx="13">
                  <c:v>5.0</c:v>
                </c:pt>
                <c:pt idx="14">
                  <c:v>5.0</c:v>
                </c:pt>
                <c:pt idx="15">
                  <c:v>4.0</c:v>
                </c:pt>
                <c:pt idx="16">
                  <c:v>4.0</c:v>
                </c:pt>
                <c:pt idx="17">
                  <c:v>2.0</c:v>
                </c:pt>
                <c:pt idx="18">
                  <c:v>2.0</c:v>
                </c:pt>
                <c:pt idx="19">
                  <c:v>2.0</c:v>
                </c:pt>
                <c:pt idx="20">
                  <c:v>2.0</c:v>
                </c:pt>
                <c:pt idx="21">
                  <c:v>2.0</c:v>
                </c:pt>
                <c:pt idx="22">
                  <c:v>2.0</c:v>
                </c:pt>
                <c:pt idx="23">
                  <c:v>1.0</c:v>
                </c:pt>
                <c:pt idx="24">
                  <c:v>1.0</c:v>
                </c:pt>
                <c:pt idx="25">
                  <c:v>1.0</c:v>
                </c:pt>
                <c:pt idx="26">
                  <c:v>1.0</c:v>
                </c:pt>
                <c:pt idx="27">
                  <c:v>1.0</c:v>
                </c:pt>
                <c:pt idx="28">
                  <c:v>0.0</c:v>
                </c:pt>
              </c:numCache>
            </c:numRef>
          </c:yVal>
          <c:smooth val="1"/>
        </c:ser>
        <c:ser>
          <c:idx val="1"/>
          <c:order val="1"/>
          <c:tx>
            <c:v>Number of Body Cells With Macrophages</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Sheet1!$C$1:$C$29</c:f>
              <c:numCache>
                <c:formatCode>General</c:formatCode>
                <c:ptCount val="29"/>
                <c:pt idx="0">
                  <c:v>10.0</c:v>
                </c:pt>
                <c:pt idx="1">
                  <c:v>10.0</c:v>
                </c:pt>
                <c:pt idx="2">
                  <c:v>10.0</c:v>
                </c:pt>
                <c:pt idx="3">
                  <c:v>10.0</c:v>
                </c:pt>
                <c:pt idx="4">
                  <c:v>10.0</c:v>
                </c:pt>
                <c:pt idx="5">
                  <c:v>9.0</c:v>
                </c:pt>
                <c:pt idx="6">
                  <c:v>8.0</c:v>
                </c:pt>
                <c:pt idx="7">
                  <c:v>8.0</c:v>
                </c:pt>
                <c:pt idx="8">
                  <c:v>8.0</c:v>
                </c:pt>
                <c:pt idx="9">
                  <c:v>8.0</c:v>
                </c:pt>
                <c:pt idx="10">
                  <c:v>8.0</c:v>
                </c:pt>
                <c:pt idx="11">
                  <c:v>8.0</c:v>
                </c:pt>
                <c:pt idx="12">
                  <c:v>8.0</c:v>
                </c:pt>
                <c:pt idx="13">
                  <c:v>8.0</c:v>
                </c:pt>
                <c:pt idx="14">
                  <c:v>8.0</c:v>
                </c:pt>
                <c:pt idx="15">
                  <c:v>8.0</c:v>
                </c:pt>
                <c:pt idx="16">
                  <c:v>8.0</c:v>
                </c:pt>
                <c:pt idx="17">
                  <c:v>8.0</c:v>
                </c:pt>
                <c:pt idx="18">
                  <c:v>8.0</c:v>
                </c:pt>
                <c:pt idx="19">
                  <c:v>8.0</c:v>
                </c:pt>
                <c:pt idx="20">
                  <c:v>8.0</c:v>
                </c:pt>
                <c:pt idx="21">
                  <c:v>7.0</c:v>
                </c:pt>
                <c:pt idx="22">
                  <c:v>7.0</c:v>
                </c:pt>
                <c:pt idx="23">
                  <c:v>7.0</c:v>
                </c:pt>
                <c:pt idx="24">
                  <c:v>7.0</c:v>
                </c:pt>
                <c:pt idx="25">
                  <c:v>7.0</c:v>
                </c:pt>
                <c:pt idx="26">
                  <c:v>7.0</c:v>
                </c:pt>
                <c:pt idx="27">
                  <c:v>7.0</c:v>
                </c:pt>
                <c:pt idx="28">
                  <c:v>7.0</c:v>
                </c:pt>
              </c:numCache>
            </c:numRef>
          </c:yVal>
          <c:smooth val="1"/>
        </c:ser>
        <c:dLbls>
          <c:showLegendKey val="0"/>
          <c:showVal val="0"/>
          <c:showCatName val="0"/>
          <c:showSerName val="0"/>
          <c:showPercent val="0"/>
          <c:showBubbleSize val="0"/>
        </c:dLbls>
        <c:axId val="-2115039256"/>
        <c:axId val="-2115934216"/>
      </c:scatterChart>
      <c:valAx>
        <c:axId val="-2115039256"/>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115934216"/>
        <c:crosses val="autoZero"/>
        <c:crossBetween val="midCat"/>
      </c:valAx>
      <c:valAx>
        <c:axId val="-2115934216"/>
        <c:scaling>
          <c:orientation val="minMax"/>
        </c:scaling>
        <c:delete val="0"/>
        <c:axPos val="l"/>
        <c:majorGridlines/>
        <c:numFmt formatCode="General" sourceLinked="1"/>
        <c:majorTickMark val="out"/>
        <c:minorTickMark val="none"/>
        <c:tickLblPos val="nextTo"/>
        <c:crossAx val="-2115039256"/>
        <c:crosses val="autoZero"/>
        <c:crossBetween val="midCat"/>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4A270-9CA5-4E17-9448-1389142F63AE}" type="datetimeFigureOut">
              <a:rPr lang="en-US" smtClean="0"/>
              <a:t>1/3/17</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C95-C3ED-4ED1-82E0-B99CB630F8E9}" type="slidenum">
              <a:rPr lang="en-US" smtClean="0"/>
              <a:t>‹#›</a:t>
            </a:fld>
            <a:endParaRPr lang="en-US"/>
          </a:p>
        </p:txBody>
      </p:sp>
    </p:spTree>
    <p:extLst>
      <p:ext uri="{BB962C8B-B14F-4D97-AF65-F5344CB8AC3E}">
        <p14:creationId xmlns:p14="http://schemas.microsoft.com/office/powerpoint/2010/main" val="21475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878843"/>
            <a:ext cx="740664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878843"/>
            <a:ext cx="2167128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48A87A34-81AB-432B-8DAE-1953F412C126}" type="datetimeFigureOut">
              <a:rPr lang="en-US" smtClean="0"/>
              <a:pPr/>
              <a:t>1/3/17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6" Type="http://schemas.openxmlformats.org/officeDocument/2006/relationships/chart" Target="../charts/chart5.xml"/><Relationship Id="rId7" Type="http://schemas.openxmlformats.org/officeDocument/2006/relationships/chart" Target="../charts/chart6.xml"/><Relationship Id="rId8" Type="http://schemas.openxmlformats.org/officeDocument/2006/relationships/chart" Target="../charts/chart7.xml"/><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62037" y="5778082"/>
            <a:ext cx="8191895" cy="8730618"/>
          </a:xfrm>
          <a:prstGeom prst="roundRect">
            <a:avLst/>
          </a:prstGeom>
          <a:solidFill>
            <a:srgbClr val="404040"/>
          </a:solid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8991600" y="3708400"/>
            <a:ext cx="14935200" cy="6959600"/>
          </a:xfrm>
          <a:prstGeom prst="roundRect">
            <a:avLst/>
          </a:prstGeom>
          <a:solidFill>
            <a:schemeClr val="bg1">
              <a:lumMod val="75000"/>
              <a:lumOff val="25000"/>
            </a:schemeClr>
          </a:solidFill>
          <a:ln>
            <a:solidFill>
              <a:schemeClr val="bg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74941" y="509608"/>
            <a:ext cx="29447301" cy="3130172"/>
          </a:xfrm>
        </p:spPr>
        <p:txBody>
          <a:bodyPr>
            <a:normAutofit/>
          </a:bodyPr>
          <a:lstStyle/>
          <a:p>
            <a:pPr algn="ctr"/>
            <a:r>
              <a:rPr lang="en-US" sz="9600" dirty="0" smtClean="0">
                <a:latin typeface="Century Gothic"/>
                <a:cs typeface="Century Gothic"/>
              </a:rPr>
              <a:t>An Immune System Simulation</a:t>
            </a:r>
            <a:br>
              <a:rPr lang="en-US" sz="9600" dirty="0" smtClean="0">
                <a:latin typeface="Century Gothic"/>
                <a:cs typeface="Century Gothic"/>
              </a:rPr>
            </a:br>
            <a:r>
              <a:rPr lang="en-US" sz="5400" dirty="0" smtClean="0">
                <a:latin typeface="Century Gothic"/>
                <a:cs typeface="Century Gothic"/>
              </a:rPr>
              <a:t>By Aditya Suresh</a:t>
            </a:r>
            <a:endParaRPr lang="en-US" sz="9600" dirty="0">
              <a:latin typeface="Century Gothic"/>
              <a:cs typeface="Century Gothic"/>
            </a:endParaRPr>
          </a:p>
        </p:txBody>
      </p:sp>
      <p:sp>
        <p:nvSpPr>
          <p:cNvPr id="3" name="Subtitle 2"/>
          <p:cNvSpPr>
            <a:spLocks noGrp="1"/>
          </p:cNvSpPr>
          <p:nvPr>
            <p:ph type="subTitle" idx="1"/>
          </p:nvPr>
        </p:nvSpPr>
        <p:spPr>
          <a:xfrm>
            <a:off x="708703" y="8464225"/>
            <a:ext cx="8095860" cy="2305375"/>
          </a:xfrm>
        </p:spPr>
        <p:txBody>
          <a:bodyPr>
            <a:noAutofit/>
          </a:bodyPr>
          <a:lstStyle/>
          <a:p>
            <a:pPr algn="ctr"/>
            <a:r>
              <a:rPr lang="en-US" sz="2648" dirty="0" smtClean="0">
                <a:latin typeface="Century Gothic"/>
                <a:cs typeface="Century Gothic"/>
              </a:rPr>
              <a:t>Hypothesis</a:t>
            </a:r>
          </a:p>
          <a:p>
            <a:pPr algn="ctr"/>
            <a:endParaRPr lang="en-US" sz="2648" dirty="0" smtClean="0">
              <a:latin typeface="Century Gothic"/>
              <a:cs typeface="Century Gothic"/>
            </a:endParaRPr>
          </a:p>
          <a:p>
            <a:pPr algn="ctr"/>
            <a:r>
              <a:rPr lang="en-US" sz="1800" dirty="0">
                <a:latin typeface="Century Gothic"/>
                <a:cs typeface="Century Gothic"/>
              </a:rPr>
              <a:t> </a:t>
            </a:r>
            <a:r>
              <a:rPr lang="en-US" sz="1800" dirty="0" smtClean="0">
                <a:latin typeface="Century Gothic"/>
                <a:cs typeface="Century Gothic"/>
              </a:rPr>
              <a:t>A realistic immune system simulator </a:t>
            </a:r>
            <a:r>
              <a:rPr lang="en-US" sz="1800" dirty="0" err="1" smtClean="0">
                <a:latin typeface="Century Gothic"/>
                <a:cs typeface="Century Gothic"/>
              </a:rPr>
              <a:t>cen</a:t>
            </a:r>
            <a:r>
              <a:rPr lang="en-US" sz="1800" dirty="0" smtClean="0">
                <a:latin typeface="Century Gothic"/>
                <a:cs typeface="Century Gothic"/>
              </a:rPr>
              <a:t> be built using Processing (a programming software).</a:t>
            </a:r>
            <a:endParaRPr lang="en-US" sz="1800" dirty="0">
              <a:latin typeface="Century Gothic"/>
              <a:cs typeface="Century Gothic"/>
            </a:endParaRPr>
          </a:p>
        </p:txBody>
      </p:sp>
      <p:sp>
        <p:nvSpPr>
          <p:cNvPr id="4" name="Subtitle 2"/>
          <p:cNvSpPr txBox="1">
            <a:spLocks/>
          </p:cNvSpPr>
          <p:nvPr/>
        </p:nvSpPr>
        <p:spPr>
          <a:xfrm>
            <a:off x="711701" y="5635657"/>
            <a:ext cx="7999874" cy="4036857"/>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p>
        </p:txBody>
      </p:sp>
      <p:sp>
        <p:nvSpPr>
          <p:cNvPr id="5" name="Subtitle 2"/>
          <p:cNvSpPr txBox="1">
            <a:spLocks/>
          </p:cNvSpPr>
          <p:nvPr/>
        </p:nvSpPr>
        <p:spPr>
          <a:xfrm>
            <a:off x="762037" y="6294884"/>
            <a:ext cx="7996636" cy="2230110"/>
          </a:xfrm>
          <a:prstGeom prst="rect">
            <a:avLst/>
          </a:prstGeom>
        </p:spPr>
        <p:txBody>
          <a:bodyPr vert="horz" lIns="75675" tIns="37837" rIns="75675" bIns="37837" rtlCol="0">
            <a:norm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a:latin typeface="Century Gothic"/>
                <a:cs typeface="Century Gothic"/>
              </a:rPr>
              <a:t>Objective</a:t>
            </a:r>
          </a:p>
          <a:p>
            <a:pPr algn="ctr"/>
            <a:r>
              <a:rPr lang="en-US" sz="1800" dirty="0">
                <a:latin typeface="Century Gothic"/>
                <a:cs typeface="Century Gothic"/>
              </a:rPr>
              <a:t>Our main objective </a:t>
            </a:r>
            <a:r>
              <a:rPr lang="en-US" sz="1800" dirty="0" smtClean="0">
                <a:latin typeface="Century Gothic"/>
                <a:cs typeface="Century Gothic"/>
              </a:rPr>
              <a:t>is to simulate the immune system and different pathogenic infections so we can better understand how are immune system works.</a:t>
            </a:r>
            <a:endParaRPr lang="en-US" sz="6399" dirty="0">
              <a:latin typeface="Century Gothic"/>
              <a:cs typeface="Century Gothic"/>
            </a:endParaRPr>
          </a:p>
        </p:txBody>
      </p:sp>
      <p:sp>
        <p:nvSpPr>
          <p:cNvPr id="7" name="Subtitle 2"/>
          <p:cNvSpPr txBox="1">
            <a:spLocks/>
          </p:cNvSpPr>
          <p:nvPr/>
        </p:nvSpPr>
        <p:spPr>
          <a:xfrm>
            <a:off x="25147822" y="5161101"/>
            <a:ext cx="6932985" cy="7450364"/>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latin typeface="Century Gothic"/>
              <a:cs typeface="Century Gothic"/>
            </a:endParaRPr>
          </a:p>
        </p:txBody>
      </p:sp>
      <p:sp>
        <p:nvSpPr>
          <p:cNvPr id="8" name="Subtitle 2"/>
          <p:cNvSpPr txBox="1">
            <a:spLocks/>
          </p:cNvSpPr>
          <p:nvPr/>
        </p:nvSpPr>
        <p:spPr>
          <a:xfrm>
            <a:off x="9448801" y="3919174"/>
            <a:ext cx="14325600" cy="7684728"/>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smtClean="0">
                <a:latin typeface="Century Gothic"/>
                <a:cs typeface="Century Gothic"/>
              </a:rPr>
              <a:t>Introduction</a:t>
            </a:r>
          </a:p>
          <a:p>
            <a:pPr algn="ctr"/>
            <a:r>
              <a:rPr lang="en-US" sz="1800" dirty="0" smtClean="0">
                <a:latin typeface="Century Gothic"/>
                <a:cs typeface="Century Gothic"/>
              </a:rPr>
              <a:t>As we know, we all get sick. But what defends us from invading bacteria and viruses? Answer: our immune system. </a:t>
            </a:r>
          </a:p>
          <a:p>
            <a:pPr algn="ctr">
              <a:spcBef>
                <a:spcPts val="1000"/>
              </a:spcBef>
            </a:pPr>
            <a:r>
              <a:rPr lang="en-US" sz="1800" dirty="0" smtClean="0">
                <a:latin typeface="Century Gothic"/>
                <a:cs typeface="Century Gothic"/>
              </a:rPr>
              <a:t>Our immune system is comprised of many white blood cells, including macrophages, killer-T cells, helper-T cells, B-cells, and dendritic cells. These cells each have an important role in killing pathogens. </a:t>
            </a:r>
          </a:p>
          <a:p>
            <a:pPr algn="ctr">
              <a:spcBef>
                <a:spcPts val="1000"/>
              </a:spcBef>
            </a:pPr>
            <a:r>
              <a:rPr lang="en-US" sz="1800" dirty="0" smtClean="0">
                <a:latin typeface="Century Gothic"/>
                <a:cs typeface="Century Gothic"/>
              </a:rPr>
              <a:t> </a:t>
            </a:r>
            <a:r>
              <a:rPr lang="en-US" sz="1800" dirty="0">
                <a:latin typeface="Century Gothic"/>
                <a:cs typeface="Century Gothic"/>
              </a:rPr>
              <a:t>H</a:t>
            </a:r>
            <a:r>
              <a:rPr lang="en-US" sz="1800" dirty="0" smtClean="0">
                <a:latin typeface="Century Gothic"/>
                <a:cs typeface="Century Gothic"/>
              </a:rPr>
              <a:t>ere is what these immune cells do:</a:t>
            </a:r>
          </a:p>
          <a:p>
            <a:pPr algn="ctr">
              <a:spcBef>
                <a:spcPts val="1000"/>
              </a:spcBef>
            </a:pPr>
            <a:endParaRPr lang="en-US" sz="1800" dirty="0" smtClean="0">
              <a:latin typeface="Century Gothic"/>
              <a:cs typeface="Century Gothic"/>
            </a:endParaRPr>
          </a:p>
          <a:p>
            <a:pPr algn="ctr">
              <a:spcBef>
                <a:spcPts val="1000"/>
              </a:spcBef>
            </a:pPr>
            <a:r>
              <a:rPr lang="en-US" sz="1800" dirty="0" smtClean="0">
                <a:latin typeface="Century Gothic"/>
                <a:cs typeface="Century Gothic"/>
              </a:rPr>
              <a:t>Dendritic cells eat a pathogen and deliver digested parts of it to a helper-T cell. They do this so that the immune system can tell what to attack.</a:t>
            </a:r>
          </a:p>
          <a:p>
            <a:pPr algn="ctr">
              <a:spcBef>
                <a:spcPts val="1000"/>
              </a:spcBef>
            </a:pPr>
            <a:r>
              <a:rPr lang="en-US" sz="1800" dirty="0" smtClean="0">
                <a:latin typeface="Century Gothic"/>
                <a:cs typeface="Century Gothic"/>
              </a:rPr>
              <a:t>Then, the helper-T cells deliver the parts to a b-cell, so the b-cell can target the invading pathogens.</a:t>
            </a:r>
          </a:p>
          <a:p>
            <a:pPr algn="ctr">
              <a:spcBef>
                <a:spcPts val="1000"/>
              </a:spcBef>
            </a:pPr>
            <a:r>
              <a:rPr lang="en-US" sz="1800" dirty="0" smtClean="0">
                <a:latin typeface="Century Gothic"/>
                <a:cs typeface="Century Gothic"/>
              </a:rPr>
              <a:t>B-cells target pathogens by creating proteins called antibodies, which stick to the specified type of pathogen. This lets other cells know that the pathogen it sticks to is bad.</a:t>
            </a:r>
          </a:p>
          <a:p>
            <a:pPr algn="ctr">
              <a:spcBef>
                <a:spcPts val="1000"/>
              </a:spcBef>
            </a:pPr>
            <a:r>
              <a:rPr lang="en-US" sz="1800" dirty="0" smtClean="0">
                <a:latin typeface="Century Gothic"/>
                <a:cs typeface="Century Gothic"/>
              </a:rPr>
              <a:t>Macrophages migrate to the pathogens with antibodies and swallow them, killing them instantly. They can only kill viruses flagged with antibodies, but they can kill bacteria without needing an antibody to stick to it. </a:t>
            </a:r>
          </a:p>
          <a:p>
            <a:pPr algn="ctr">
              <a:spcBef>
                <a:spcPts val="1000"/>
              </a:spcBef>
            </a:pPr>
            <a:r>
              <a:rPr lang="en-US" sz="1800" dirty="0" smtClean="0">
                <a:latin typeface="Century Gothic"/>
                <a:cs typeface="Century Gothic"/>
              </a:rPr>
              <a:t>Finally, killer-T cells kill infected cells. Since viruses reproduce inside cells, they can also be killed inside them.</a:t>
            </a:r>
          </a:p>
          <a:p>
            <a:pPr algn="ctr">
              <a:spcBef>
                <a:spcPts val="1000"/>
              </a:spcBef>
            </a:pPr>
            <a:endParaRPr lang="en-US" sz="1800" dirty="0" smtClean="0">
              <a:latin typeface="Century Gothic"/>
              <a:cs typeface="Century Gothic"/>
            </a:endParaRPr>
          </a:p>
          <a:p>
            <a:pPr algn="ctr">
              <a:spcBef>
                <a:spcPts val="1000"/>
              </a:spcBef>
            </a:pPr>
            <a:r>
              <a:rPr lang="en-US" sz="1800" dirty="0" smtClean="0">
                <a:latin typeface="Century Gothic"/>
                <a:cs typeface="Century Gothic"/>
              </a:rPr>
              <a:t>So, I have programmed a simulation of these cells in code, so I could test various experiments with the simulation from virus infections to bacteria infections. (see code) I simulated two types of pathogens: the cold virus and Staphylococcus </a:t>
            </a:r>
            <a:r>
              <a:rPr lang="en-US" sz="1800" dirty="0" err="1" smtClean="0">
                <a:latin typeface="Century Gothic"/>
                <a:cs typeface="Century Gothic"/>
              </a:rPr>
              <a:t>aureus</a:t>
            </a:r>
            <a:r>
              <a:rPr lang="en-US" sz="1800" dirty="0" smtClean="0">
                <a:latin typeface="Century Gothic"/>
                <a:cs typeface="Century Gothic"/>
              </a:rPr>
              <a:t>, or Staph for short.</a:t>
            </a:r>
          </a:p>
          <a:p>
            <a:pPr algn="ctr"/>
            <a:endParaRPr lang="en-US" sz="1800" dirty="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a:latin typeface="Century Gothic"/>
              <a:cs typeface="Century Gothic"/>
            </a:endParaRPr>
          </a:p>
        </p:txBody>
      </p:sp>
      <p:sp>
        <p:nvSpPr>
          <p:cNvPr id="9" name="Subtitle 2"/>
          <p:cNvSpPr txBox="1">
            <a:spLocks/>
          </p:cNvSpPr>
          <p:nvPr/>
        </p:nvSpPr>
        <p:spPr>
          <a:xfrm>
            <a:off x="24947752" y="13249393"/>
            <a:ext cx="7133053" cy="3671063"/>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smtClean="0"/>
              <a:t> </a:t>
            </a:r>
            <a:endParaRPr lang="en-US" sz="2648" dirty="0"/>
          </a:p>
        </p:txBody>
      </p:sp>
      <p:sp>
        <p:nvSpPr>
          <p:cNvPr id="10" name="Subtitle 2"/>
          <p:cNvSpPr txBox="1">
            <a:spLocks/>
          </p:cNvSpPr>
          <p:nvPr/>
        </p:nvSpPr>
        <p:spPr>
          <a:xfrm>
            <a:off x="9620714" y="9683113"/>
            <a:ext cx="13818317" cy="793629"/>
          </a:xfrm>
          <a:prstGeom prst="rect">
            <a:avLst/>
          </a:prstGeom>
        </p:spPr>
        <p:txBody>
          <a:bodyPr vert="horz" lIns="75675" tIns="37837" rIns="75675" bIns="37837" rtlCol="0">
            <a:normAutofit fontScale="62500" lnSpcReduction="20000"/>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10592" dirty="0">
              <a:latin typeface="Century Gothic"/>
              <a:cs typeface="Century Gothic"/>
            </a:endParaRPr>
          </a:p>
          <a:p>
            <a:pPr algn="ctr"/>
            <a:endParaRPr lang="en-US" sz="6399" dirty="0">
              <a:latin typeface="Century Gothic"/>
              <a:cs typeface="Century Gothic"/>
            </a:endParaRPr>
          </a:p>
        </p:txBody>
      </p:sp>
      <p:sp>
        <p:nvSpPr>
          <p:cNvPr id="11" name="Oval 10"/>
          <p:cNvSpPr/>
          <p:nvPr/>
        </p:nvSpPr>
        <p:spPr>
          <a:xfrm>
            <a:off x="1422400" y="2997200"/>
            <a:ext cx="2946400" cy="2946400"/>
          </a:xfrm>
          <a:prstGeom prst="ellipse">
            <a:avLst/>
          </a:prstGeom>
          <a:solidFill>
            <a:schemeClr val="tx1"/>
          </a:solidFill>
          <a:ln w="263525" cmpd="sng">
            <a:solidFill>
              <a:schemeClr val="tx1">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p:cNvSpPr/>
          <p:nvPr/>
        </p:nvSpPr>
        <p:spPr>
          <a:xfrm>
            <a:off x="3810000" y="1981200"/>
            <a:ext cx="1981200" cy="1981200"/>
          </a:xfrm>
          <a:prstGeom prst="ellipse">
            <a:avLst/>
          </a:prstGeom>
          <a:solidFill>
            <a:schemeClr val="tx1"/>
          </a:solidFill>
          <a:ln w="263525" cmpd="sng">
            <a:solidFill>
              <a:schemeClr val="tx1">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Oval 18"/>
          <p:cNvSpPr/>
          <p:nvPr/>
        </p:nvSpPr>
        <p:spPr>
          <a:xfrm>
            <a:off x="2336800" y="660400"/>
            <a:ext cx="1371600" cy="1371600"/>
          </a:xfrm>
          <a:prstGeom prst="ellipse">
            <a:avLst/>
          </a:prstGeom>
          <a:solidFill>
            <a:schemeClr val="tx1"/>
          </a:solidFill>
          <a:ln w="263525" cmpd="sng">
            <a:solidFill>
              <a:schemeClr val="tx1">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Subtitle 2"/>
          <p:cNvSpPr txBox="1">
            <a:spLocks/>
          </p:cNvSpPr>
          <p:nvPr/>
        </p:nvSpPr>
        <p:spPr>
          <a:xfrm>
            <a:off x="759503" y="10801025"/>
            <a:ext cx="8095860" cy="3426424"/>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r>
              <a:rPr lang="en-US" sz="2648" dirty="0" smtClean="0">
                <a:latin typeface="Century Gothic"/>
                <a:cs typeface="Century Gothic"/>
              </a:rPr>
              <a:t>Materials and Methods</a:t>
            </a:r>
          </a:p>
          <a:p>
            <a:endParaRPr lang="en-US" sz="2648" dirty="0" smtClean="0">
              <a:latin typeface="Century Gothic"/>
              <a:cs typeface="Century Gothic"/>
            </a:endParaRPr>
          </a:p>
          <a:p>
            <a:r>
              <a:rPr lang="en-US" sz="1800" dirty="0" smtClean="0">
                <a:latin typeface="Century Gothic"/>
                <a:cs typeface="Century Gothic"/>
              </a:rPr>
              <a:t>Processing 3 was used to build the simulator. </a:t>
            </a:r>
            <a:r>
              <a:rPr lang="en-US" sz="1800" dirty="0">
                <a:latin typeface="Century Gothic"/>
                <a:cs typeface="Century Gothic"/>
              </a:rPr>
              <a:t>I modeled each cell type </a:t>
            </a:r>
            <a:r>
              <a:rPr lang="en-US" sz="1800" dirty="0" smtClean="0">
                <a:latin typeface="Century Gothic"/>
                <a:cs typeface="Century Gothic"/>
              </a:rPr>
              <a:t>as well as bacteria and </a:t>
            </a:r>
            <a:r>
              <a:rPr lang="en-US" sz="1800" dirty="0" err="1" smtClean="0">
                <a:latin typeface="Century Gothic"/>
                <a:cs typeface="Century Gothic"/>
              </a:rPr>
              <a:t>viiruses</a:t>
            </a:r>
            <a:r>
              <a:rPr lang="en-US" sz="1800" dirty="0" smtClean="0">
                <a:latin typeface="Century Gothic"/>
                <a:cs typeface="Century Gothic"/>
              </a:rPr>
              <a:t> with the program, </a:t>
            </a:r>
            <a:r>
              <a:rPr lang="en-US" sz="1800" dirty="0">
                <a:latin typeface="Century Gothic"/>
                <a:cs typeface="Century Gothic"/>
              </a:rPr>
              <a:t>and I ran the code many times  </a:t>
            </a:r>
            <a:r>
              <a:rPr lang="en-US" sz="1800" dirty="0" smtClean="0">
                <a:latin typeface="Century Gothic"/>
                <a:cs typeface="Century Gothic"/>
              </a:rPr>
              <a:t>under  many different conditions to make sure all the components worked. The program recorded data (number of body cells, number of </a:t>
            </a:r>
            <a:r>
              <a:rPr lang="en-US" sz="1800" dirty="0" err="1" smtClean="0">
                <a:latin typeface="Century Gothic"/>
                <a:cs typeface="Century Gothic"/>
              </a:rPr>
              <a:t>vruses</a:t>
            </a:r>
            <a:r>
              <a:rPr lang="en-US" sz="1800" dirty="0" smtClean="0">
                <a:latin typeface="Century Gothic"/>
                <a:cs typeface="Century Gothic"/>
              </a:rPr>
              <a:t>, and number of bacteria during each infection) </a:t>
            </a:r>
            <a:r>
              <a:rPr lang="en-US" sz="1800" dirty="0" err="1" smtClean="0">
                <a:latin typeface="Century Gothic"/>
                <a:cs typeface="Century Gothic"/>
              </a:rPr>
              <a:t>andI</a:t>
            </a:r>
            <a:r>
              <a:rPr lang="en-US" sz="1800" dirty="0" smtClean="0">
                <a:latin typeface="Century Gothic"/>
                <a:cs typeface="Century Gothic"/>
              </a:rPr>
              <a:t> analyzed the data using Microsoft Excel.</a:t>
            </a:r>
          </a:p>
        </p:txBody>
      </p:sp>
      <p:sp>
        <p:nvSpPr>
          <p:cNvPr id="31" name="Subtitle 2"/>
          <p:cNvSpPr txBox="1">
            <a:spLocks/>
          </p:cNvSpPr>
          <p:nvPr/>
        </p:nvSpPr>
        <p:spPr>
          <a:xfrm>
            <a:off x="777974" y="14809588"/>
            <a:ext cx="8095860" cy="3426424"/>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r>
              <a:rPr lang="en-US" sz="2648" dirty="0" smtClean="0">
                <a:latin typeface="Century Gothic"/>
                <a:cs typeface="Century Gothic"/>
              </a:rPr>
              <a:t>Results</a:t>
            </a:r>
          </a:p>
          <a:p>
            <a:endParaRPr lang="en-US" sz="2648" dirty="0">
              <a:latin typeface="Century Gothic"/>
              <a:cs typeface="Century Gothic"/>
            </a:endParaRPr>
          </a:p>
          <a:p>
            <a:r>
              <a:rPr lang="en-US" sz="1800" dirty="0" smtClean="0">
                <a:latin typeface="Century Gothic"/>
                <a:cs typeface="Century Gothic"/>
              </a:rPr>
              <a:t>My first experiment was with viruses and body cells, seeing how long it took for one virus to infect 100 body cells with no immune system. (note that this simulation vastly speeds up the process)</a:t>
            </a:r>
          </a:p>
          <a:p>
            <a:endParaRPr lang="en-US" sz="2648" dirty="0">
              <a:latin typeface="Century Gothic"/>
              <a:cs typeface="Century Gothic"/>
            </a:endParaRPr>
          </a:p>
          <a:p>
            <a:endParaRPr lang="en-US" sz="1800" dirty="0" smtClean="0">
              <a:latin typeface="Century Gothic"/>
              <a:cs typeface="Century Gothic"/>
            </a:endParaRPr>
          </a:p>
          <a:p>
            <a:endParaRPr lang="en-US" sz="1800" dirty="0">
              <a:latin typeface="Century Gothic"/>
              <a:cs typeface="Century Gothic"/>
            </a:endParaRPr>
          </a:p>
          <a:p>
            <a:endParaRPr lang="en-US" sz="1800" dirty="0" smtClean="0">
              <a:latin typeface="Century Gothic"/>
              <a:cs typeface="Century Gothic"/>
            </a:endParaRPr>
          </a:p>
        </p:txBody>
      </p:sp>
      <p:sp>
        <p:nvSpPr>
          <p:cNvPr id="28" name="TextBox 27"/>
          <p:cNvSpPr txBox="1"/>
          <p:nvPr/>
        </p:nvSpPr>
        <p:spPr>
          <a:xfrm>
            <a:off x="5841897" y="17272454"/>
            <a:ext cx="3348123" cy="6463309"/>
          </a:xfrm>
          <a:prstGeom prst="rect">
            <a:avLst/>
          </a:prstGeom>
          <a:noFill/>
        </p:spPr>
        <p:txBody>
          <a:bodyPr wrap="square" rtlCol="0">
            <a:spAutoFit/>
          </a:bodyPr>
          <a:lstStyle/>
          <a:p>
            <a:r>
              <a:rPr lang="en-US" dirty="0" smtClean="0">
                <a:latin typeface="Century Gothic"/>
                <a:cs typeface="Century Gothic"/>
              </a:rPr>
              <a:t>In these results, the number of body cells  decreased rapidly and were all killed after 15 seconds, but the number of viruses increased by hundreds, since the virus reproduced by 20 each time it infected a cell. (Viruses actually reproduce by thousands, but the program would glitch so I lowered it to 20)</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p:txBody>
      </p:sp>
      <p:graphicFrame>
        <p:nvGraphicFramePr>
          <p:cNvPr id="35" name="Chart 34"/>
          <p:cNvGraphicFramePr>
            <a:graphicFrameLocks/>
          </p:cNvGraphicFramePr>
          <p:nvPr>
            <p:extLst>
              <p:ext uri="{D42A27DB-BD31-4B8C-83A1-F6EECF244321}">
                <p14:modId xmlns:p14="http://schemas.microsoft.com/office/powerpoint/2010/main" val="1194005806"/>
              </p:ext>
            </p:extLst>
          </p:nvPr>
        </p:nvGraphicFramePr>
        <p:xfrm>
          <a:off x="801489" y="17034949"/>
          <a:ext cx="4622800" cy="3670300"/>
        </p:xfrm>
        <a:graphic>
          <a:graphicData uri="http://schemas.openxmlformats.org/drawingml/2006/chart">
            <c:chart xmlns:c="http://schemas.openxmlformats.org/drawingml/2006/chart" xmlns:r="http://schemas.openxmlformats.org/officeDocument/2006/relationships" r:id="rId2"/>
          </a:graphicData>
        </a:graphic>
      </p:graphicFrame>
      <p:sp>
        <p:nvSpPr>
          <p:cNvPr id="29" name="TextBox 28"/>
          <p:cNvSpPr txBox="1"/>
          <p:nvPr/>
        </p:nvSpPr>
        <p:spPr>
          <a:xfrm>
            <a:off x="9952008" y="15748415"/>
            <a:ext cx="5056820" cy="1477328"/>
          </a:xfrm>
          <a:prstGeom prst="rect">
            <a:avLst/>
          </a:prstGeom>
          <a:noFill/>
        </p:spPr>
        <p:txBody>
          <a:bodyPr wrap="square" rtlCol="0">
            <a:spAutoFit/>
          </a:bodyPr>
          <a:lstStyle/>
          <a:p>
            <a:r>
              <a:rPr lang="en-US" dirty="0" smtClean="0">
                <a:latin typeface="Century Gothic"/>
                <a:cs typeface="Century Gothic"/>
              </a:rPr>
              <a:t>My second experiment was with the same number of viruses and body cells except with 10 killer-T cells. Killer-T cells are useful </a:t>
            </a:r>
          </a:p>
          <a:p>
            <a:r>
              <a:rPr lang="en-US" dirty="0" smtClean="0">
                <a:latin typeface="Century Gothic"/>
                <a:cs typeface="Century Gothic"/>
              </a:rPr>
              <a:t>Because there are many infected cells that they could kill. </a:t>
            </a:r>
            <a:endParaRPr lang="en-US" dirty="0">
              <a:latin typeface="Century Gothic"/>
              <a:cs typeface="Century Gothic"/>
            </a:endParaRPr>
          </a:p>
        </p:txBody>
      </p:sp>
      <p:graphicFrame>
        <p:nvGraphicFramePr>
          <p:cNvPr id="38" name="Chart 37"/>
          <p:cNvGraphicFramePr>
            <a:graphicFrameLocks/>
          </p:cNvGraphicFramePr>
          <p:nvPr>
            <p:extLst>
              <p:ext uri="{D42A27DB-BD31-4B8C-83A1-F6EECF244321}">
                <p14:modId xmlns:p14="http://schemas.microsoft.com/office/powerpoint/2010/main" val="1230612550"/>
              </p:ext>
            </p:extLst>
          </p:nvPr>
        </p:nvGraphicFramePr>
        <p:xfrm>
          <a:off x="14049658" y="17729428"/>
          <a:ext cx="3799302" cy="3861141"/>
        </p:xfrm>
        <a:graphic>
          <a:graphicData uri="http://schemas.openxmlformats.org/drawingml/2006/chart">
            <c:chart xmlns:c="http://schemas.openxmlformats.org/drawingml/2006/chart" xmlns:r="http://schemas.openxmlformats.org/officeDocument/2006/relationships" r:id="rId3"/>
          </a:graphicData>
        </a:graphic>
      </p:graphicFrame>
      <p:sp>
        <p:nvSpPr>
          <p:cNvPr id="33" name="TextBox 32"/>
          <p:cNvSpPr txBox="1"/>
          <p:nvPr/>
        </p:nvSpPr>
        <p:spPr>
          <a:xfrm>
            <a:off x="17802779" y="15194218"/>
            <a:ext cx="3856114" cy="6463309"/>
          </a:xfrm>
          <a:prstGeom prst="rect">
            <a:avLst/>
          </a:prstGeom>
          <a:noFill/>
        </p:spPr>
        <p:txBody>
          <a:bodyPr wrap="square" rtlCol="0">
            <a:spAutoFit/>
          </a:bodyPr>
          <a:lstStyle/>
          <a:p>
            <a:r>
              <a:rPr lang="en-US" dirty="0" smtClean="0">
                <a:latin typeface="Century Gothic"/>
                <a:cs typeface="Century Gothic"/>
              </a:rPr>
              <a:t>       In </a:t>
            </a:r>
            <a:r>
              <a:rPr lang="en-US" dirty="0" smtClean="0">
                <a:latin typeface="Century Gothic"/>
                <a:cs typeface="Century Gothic"/>
              </a:rPr>
              <a:t>these results, the effect was huge. The first chart shows the death of body cells without killer-T cells(blue) , and the death of body cells with killer-T cells(red). In this chart, the effect of the killer-T cells was not significant. However, the body cells died quicker than without killer-T cells. The second chart shows the amount of viruses with and without killer-T cells(red and blue). The impact was significant. The results without killer-T cells showed the virus population reaching almost 2000, while the population with killer-T cells reached less than 500. So, the killer-T cells killed a lot of viruses, but did not impact the amount of body cells as much.</a:t>
            </a:r>
          </a:p>
          <a:p>
            <a:r>
              <a:rPr lang="en-US" dirty="0" smtClean="0"/>
              <a:t>     </a:t>
            </a:r>
            <a:endParaRPr lang="en-US" dirty="0"/>
          </a:p>
        </p:txBody>
      </p:sp>
      <p:graphicFrame>
        <p:nvGraphicFramePr>
          <p:cNvPr id="40" name="Chart 39"/>
          <p:cNvGraphicFramePr>
            <a:graphicFrameLocks/>
          </p:cNvGraphicFramePr>
          <p:nvPr>
            <p:extLst>
              <p:ext uri="{D42A27DB-BD31-4B8C-83A1-F6EECF244321}">
                <p14:modId xmlns:p14="http://schemas.microsoft.com/office/powerpoint/2010/main" val="1695791593"/>
              </p:ext>
            </p:extLst>
          </p:nvPr>
        </p:nvGraphicFramePr>
        <p:xfrm>
          <a:off x="9739824" y="17937237"/>
          <a:ext cx="4299203" cy="3676422"/>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22120703" y="13762543"/>
            <a:ext cx="3394304" cy="1200329"/>
          </a:xfrm>
          <a:prstGeom prst="rect">
            <a:avLst/>
          </a:prstGeom>
          <a:noFill/>
        </p:spPr>
        <p:txBody>
          <a:bodyPr wrap="square" rtlCol="0">
            <a:spAutoFit/>
          </a:bodyPr>
          <a:lstStyle/>
          <a:p>
            <a:r>
              <a:rPr lang="en-US" dirty="0" smtClean="0">
                <a:latin typeface="Century Gothic"/>
                <a:cs typeface="Century Gothic"/>
              </a:rPr>
              <a:t>In my third experiment, I did a simulation with on virus and the entire immune system. </a:t>
            </a:r>
            <a:endParaRPr lang="en-US" dirty="0">
              <a:latin typeface="Century Gothic"/>
              <a:cs typeface="Century Gothic"/>
            </a:endParaRPr>
          </a:p>
        </p:txBody>
      </p:sp>
      <p:graphicFrame>
        <p:nvGraphicFramePr>
          <p:cNvPr id="24" name="Chart 23"/>
          <p:cNvGraphicFramePr>
            <a:graphicFrameLocks/>
          </p:cNvGraphicFramePr>
          <p:nvPr>
            <p:extLst>
              <p:ext uri="{D42A27DB-BD31-4B8C-83A1-F6EECF244321}">
                <p14:modId xmlns:p14="http://schemas.microsoft.com/office/powerpoint/2010/main" val="3790889612"/>
              </p:ext>
            </p:extLst>
          </p:nvPr>
        </p:nvGraphicFramePr>
        <p:xfrm>
          <a:off x="22213301" y="15124944"/>
          <a:ext cx="3994421" cy="332517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p:cNvGraphicFramePr>
            <a:graphicFrameLocks/>
          </p:cNvGraphicFramePr>
          <p:nvPr>
            <p:extLst>
              <p:ext uri="{D42A27DB-BD31-4B8C-83A1-F6EECF244321}">
                <p14:modId xmlns:p14="http://schemas.microsoft.com/office/powerpoint/2010/main" val="2381244341"/>
              </p:ext>
            </p:extLst>
          </p:nvPr>
        </p:nvGraphicFramePr>
        <p:xfrm>
          <a:off x="22277967" y="18699258"/>
          <a:ext cx="4572000"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13" name="TextBox 12"/>
          <p:cNvSpPr txBox="1"/>
          <p:nvPr/>
        </p:nvSpPr>
        <p:spPr>
          <a:xfrm>
            <a:off x="27477700" y="15263492"/>
            <a:ext cx="3740662" cy="5632312"/>
          </a:xfrm>
          <a:prstGeom prst="rect">
            <a:avLst/>
          </a:prstGeom>
          <a:noFill/>
        </p:spPr>
        <p:txBody>
          <a:bodyPr wrap="square" rtlCol="0">
            <a:spAutoFit/>
          </a:bodyPr>
          <a:lstStyle/>
          <a:p>
            <a:r>
              <a:rPr lang="en-US" dirty="0" smtClean="0">
                <a:latin typeface="Century Gothic"/>
                <a:cs typeface="Century Gothic"/>
              </a:rPr>
              <a:t>In these results, the effect was the most significant. The first chart shows the death of body cells with (red) and without(blue) the immune system.  The impact of the immune system shows that the cells without the immune system died much before the cells with the immune system did. In the second chart, the effect is also extremely large. The viruses without the immune system replicated much more than the viruses with the immune system. In fact, the viruses with the immune system died after awhile. So, the immune system impacted the body cells and the viruses the most. </a:t>
            </a:r>
            <a:endParaRPr lang="en-US" dirty="0">
              <a:latin typeface="Century Gothic"/>
              <a:cs typeface="Century Gothic"/>
            </a:endParaRPr>
          </a:p>
        </p:txBody>
      </p:sp>
      <p:sp>
        <p:nvSpPr>
          <p:cNvPr id="15" name="TextBox 14"/>
          <p:cNvSpPr txBox="1"/>
          <p:nvPr/>
        </p:nvSpPr>
        <p:spPr>
          <a:xfrm>
            <a:off x="25603200" y="3911600"/>
            <a:ext cx="6146800" cy="646331"/>
          </a:xfrm>
          <a:prstGeom prst="rect">
            <a:avLst/>
          </a:prstGeom>
          <a:noFill/>
        </p:spPr>
        <p:txBody>
          <a:bodyPr wrap="square" rtlCol="0">
            <a:spAutoFit/>
          </a:bodyPr>
          <a:lstStyle/>
          <a:p>
            <a:r>
              <a:rPr lang="en-US" dirty="0" smtClean="0"/>
              <a:t>In my fourth experiment, I simulated a much slower infection with twenty staph bacteria and 10 body cells. </a:t>
            </a:r>
            <a:endParaRPr lang="en-US" dirty="0"/>
          </a:p>
        </p:txBody>
      </p:sp>
      <p:graphicFrame>
        <p:nvGraphicFramePr>
          <p:cNvPr id="30" name="Chart 29"/>
          <p:cNvGraphicFramePr>
            <a:graphicFrameLocks/>
          </p:cNvGraphicFramePr>
          <p:nvPr>
            <p:extLst>
              <p:ext uri="{D42A27DB-BD31-4B8C-83A1-F6EECF244321}">
                <p14:modId xmlns:p14="http://schemas.microsoft.com/office/powerpoint/2010/main" val="1490716748"/>
              </p:ext>
            </p:extLst>
          </p:nvPr>
        </p:nvGraphicFramePr>
        <p:xfrm>
          <a:off x="25695361" y="4798164"/>
          <a:ext cx="4572000" cy="2743200"/>
        </p:xfrm>
        <a:graphic>
          <a:graphicData uri="http://schemas.openxmlformats.org/drawingml/2006/chart">
            <c:chart xmlns:c="http://schemas.openxmlformats.org/drawingml/2006/chart" xmlns:r="http://schemas.openxmlformats.org/officeDocument/2006/relationships" r:id="rId7"/>
          </a:graphicData>
        </a:graphic>
      </p:graphicFrame>
      <p:sp>
        <p:nvSpPr>
          <p:cNvPr id="17" name="TextBox 16"/>
          <p:cNvSpPr txBox="1"/>
          <p:nvPr/>
        </p:nvSpPr>
        <p:spPr>
          <a:xfrm>
            <a:off x="25953726" y="7550926"/>
            <a:ext cx="4687373" cy="646331"/>
          </a:xfrm>
          <a:prstGeom prst="rect">
            <a:avLst/>
          </a:prstGeom>
          <a:noFill/>
        </p:spPr>
        <p:txBody>
          <a:bodyPr wrap="square" rtlCol="0">
            <a:spAutoFit/>
          </a:bodyPr>
          <a:lstStyle/>
          <a:p>
            <a:r>
              <a:rPr lang="en-US" dirty="0" smtClean="0"/>
              <a:t>In this experiment, the body cells died much slower. </a:t>
            </a:r>
            <a:endParaRPr lang="en-US" dirty="0"/>
          </a:p>
        </p:txBody>
      </p:sp>
      <p:sp>
        <p:nvSpPr>
          <p:cNvPr id="18" name="TextBox 17"/>
          <p:cNvSpPr txBox="1"/>
          <p:nvPr/>
        </p:nvSpPr>
        <p:spPr>
          <a:xfrm>
            <a:off x="25976817" y="8336038"/>
            <a:ext cx="4641191" cy="923330"/>
          </a:xfrm>
          <a:prstGeom prst="rect">
            <a:avLst/>
          </a:prstGeom>
          <a:noFill/>
        </p:spPr>
        <p:txBody>
          <a:bodyPr wrap="square" rtlCol="0">
            <a:spAutoFit/>
          </a:bodyPr>
          <a:lstStyle/>
          <a:p>
            <a:r>
              <a:rPr lang="en-US" dirty="0" smtClean="0"/>
              <a:t>In my fifth experiment, I added 10 macrophages with the same number of bacteria and body cells.</a:t>
            </a:r>
            <a:endParaRPr lang="en-US" dirty="0"/>
          </a:p>
        </p:txBody>
      </p:sp>
      <p:graphicFrame>
        <p:nvGraphicFramePr>
          <p:cNvPr id="32" name="Chart 31"/>
          <p:cNvGraphicFramePr>
            <a:graphicFrameLocks/>
          </p:cNvGraphicFramePr>
          <p:nvPr>
            <p:extLst>
              <p:ext uri="{D42A27DB-BD31-4B8C-83A1-F6EECF244321}">
                <p14:modId xmlns:p14="http://schemas.microsoft.com/office/powerpoint/2010/main" val="1513096895"/>
              </p:ext>
            </p:extLst>
          </p:nvPr>
        </p:nvGraphicFramePr>
        <p:xfrm>
          <a:off x="26041720" y="9370285"/>
          <a:ext cx="4572000" cy="2743200"/>
        </p:xfrm>
        <a:graphic>
          <a:graphicData uri="http://schemas.openxmlformats.org/drawingml/2006/chart">
            <c:chart xmlns:c="http://schemas.openxmlformats.org/drawingml/2006/chart" xmlns:r="http://schemas.openxmlformats.org/officeDocument/2006/relationships" r:id="rId8"/>
          </a:graphicData>
        </a:graphic>
      </p:graphicFrame>
      <p:sp>
        <p:nvSpPr>
          <p:cNvPr id="20" name="TextBox 19"/>
          <p:cNvSpPr txBox="1"/>
          <p:nvPr/>
        </p:nvSpPr>
        <p:spPr>
          <a:xfrm>
            <a:off x="26392446" y="12330870"/>
            <a:ext cx="4087019" cy="1477328"/>
          </a:xfrm>
          <a:prstGeom prst="rect">
            <a:avLst/>
          </a:prstGeom>
          <a:noFill/>
        </p:spPr>
        <p:txBody>
          <a:bodyPr wrap="square" rtlCol="0">
            <a:spAutoFit/>
          </a:bodyPr>
          <a:lstStyle/>
          <a:p>
            <a:r>
              <a:rPr lang="en-US" dirty="0" smtClean="0"/>
              <a:t>In this experiment, the impact was also significant. The body cells with the macrophages were saved, and in the test without the macrophages, all the body cells died. </a:t>
            </a:r>
            <a:endParaRPr lang="en-US" dirty="0"/>
          </a:p>
        </p:txBody>
      </p:sp>
    </p:spTree>
    <p:extLst>
      <p:ext uri="{BB962C8B-B14F-4D97-AF65-F5344CB8AC3E}">
        <p14:creationId xmlns:p14="http://schemas.microsoft.com/office/powerpoint/2010/main" val="308493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85611156"/>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2097</TotalTime>
  <Words>997</Words>
  <Application>Microsoft Macintosh PowerPoint</Application>
  <PresentationFormat>Custom</PresentationFormat>
  <Paragraphs>67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Black</vt:lpstr>
      <vt:lpstr>An Immune System Simulation By Aditya Suresh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Light, Green Light</dc:title>
  <dc:creator>Karen Ho</dc:creator>
  <cp:lastModifiedBy>Aditya Suresh</cp:lastModifiedBy>
  <cp:revision>65</cp:revision>
  <dcterms:created xsi:type="dcterms:W3CDTF">2016-01-10T23:56:56Z</dcterms:created>
  <dcterms:modified xsi:type="dcterms:W3CDTF">2017-01-03T13:27:43Z</dcterms:modified>
</cp:coreProperties>
</file>