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
  </p:notesMasterIdLst>
  <p:sldIdLst>
    <p:sldId id="256" r:id="rId2"/>
    <p:sldId id="257" r:id="rId3"/>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4" autoAdjust="0"/>
    <p:restoredTop sz="94680" autoAdjust="0"/>
  </p:normalViewPr>
  <p:slideViewPr>
    <p:cSldViewPr snapToGrid="0">
      <p:cViewPr>
        <p:scale>
          <a:sx n="55" d="100"/>
          <a:sy n="55" d="100"/>
        </p:scale>
        <p:origin x="128" y="3832"/>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2133739944"/>
        <c:axId val="-2131922616"/>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2132995048"/>
        <c:axId val="-2132565048"/>
      </c:scatterChart>
      <c:valAx>
        <c:axId val="-2133739944"/>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31922616"/>
        <c:crosses val="autoZero"/>
        <c:crossBetween val="midCat"/>
      </c:valAx>
      <c:valAx>
        <c:axId val="-2131922616"/>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133739944"/>
        <c:crosses val="autoZero"/>
        <c:crossBetween val="midCat"/>
      </c:valAx>
      <c:valAx>
        <c:axId val="2132995048"/>
        <c:scaling>
          <c:orientation val="minMax"/>
        </c:scaling>
        <c:delete val="1"/>
        <c:axPos val="b"/>
        <c:numFmt formatCode="General" sourceLinked="1"/>
        <c:majorTickMark val="out"/>
        <c:minorTickMark val="none"/>
        <c:tickLblPos val="nextTo"/>
        <c:crossAx val="-2132565048"/>
        <c:crosses val="autoZero"/>
        <c:crossBetween val="midCat"/>
      </c:valAx>
      <c:valAx>
        <c:axId val="-2132565048"/>
        <c:scaling>
          <c:orientation val="minMax"/>
        </c:scaling>
        <c:delete val="0"/>
        <c:axPos val="r"/>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132995048"/>
        <c:crosses val="max"/>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Virus Reproduction</a:t>
            </a:r>
            <a:r>
              <a:rPr lang="en-US" baseline="0"/>
              <a:t> with and without Killer Ts</a:t>
            </a:r>
            <a:endParaRPr lang="en-US"/>
          </a:p>
        </c:rich>
      </c:tx>
      <c:layout/>
      <c:overlay val="0"/>
    </c:title>
    <c:autoTitleDeleted val="0"/>
    <c:plotArea>
      <c:layout/>
      <c:scatterChart>
        <c:scatterStyle val="smoothMarker"/>
        <c:varyColors val="0"/>
        <c:ser>
          <c:idx val="0"/>
          <c:order val="0"/>
          <c:tx>
            <c:v>Without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2138193496"/>
        <c:axId val="2138179544"/>
      </c:scatterChart>
      <c:valAx>
        <c:axId val="2138193496"/>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38179544"/>
        <c:crosses val="autoZero"/>
        <c:crossBetween val="midCat"/>
      </c:valAx>
      <c:valAx>
        <c:axId val="2138179544"/>
        <c:scaling>
          <c:orientation val="minMax"/>
          <c:min val="0.0"/>
        </c:scaling>
        <c:delete val="0"/>
        <c:axPos val="l"/>
        <c:majorGridlines/>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13819349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Cell</a:t>
            </a:r>
            <a:r>
              <a:rPr lang="en-US" baseline="0"/>
              <a:t> Death With and Without Killer-T Cells</a:t>
            </a:r>
            <a:endParaRPr lang="en-US"/>
          </a:p>
        </c:rich>
      </c:tx>
      <c:layout/>
      <c:overlay val="0"/>
    </c:title>
    <c:autoTitleDeleted val="0"/>
    <c:plotArea>
      <c:layout/>
      <c:scatterChart>
        <c:scatterStyle val="smoothMarker"/>
        <c:varyColors val="0"/>
        <c:ser>
          <c:idx val="0"/>
          <c:order val="0"/>
          <c:tx>
            <c:v>Number of Body Cells Without Killer-T cells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numCache>
            </c:numRef>
          </c:yVal>
          <c:smooth val="1"/>
        </c:ser>
        <c:ser>
          <c:idx val="1"/>
          <c:order val="1"/>
          <c:tx>
            <c:v>Number of Body Cells With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2131929320"/>
        <c:axId val="-2133605432"/>
      </c:scatterChart>
      <c:valAx>
        <c:axId val="-2131929320"/>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33605432"/>
        <c:crosses val="autoZero"/>
        <c:crossBetween val="midCat"/>
      </c:valAx>
      <c:valAx>
        <c:axId val="-2133605432"/>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131929320"/>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1/3/17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1/3/17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62037" y="5778082"/>
            <a:ext cx="8191895" cy="8730618"/>
          </a:xfrm>
          <a:prstGeom prst="roundRect">
            <a:avLst/>
          </a:prstGeom>
          <a:solidFill>
            <a:srgbClr val="404040"/>
          </a:solid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9144000" y="4876800"/>
            <a:ext cx="14935200" cy="6959600"/>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19341" y="611208"/>
            <a:ext cx="29447301" cy="3130172"/>
          </a:xfrm>
        </p:spPr>
        <p:txBody>
          <a:bodyPr>
            <a:normAutofit/>
          </a:bodyPr>
          <a:lstStyle/>
          <a:p>
            <a:pPr algn="ctr"/>
            <a:r>
              <a:rPr lang="en-US" sz="9600" dirty="0" smtClean="0">
                <a:latin typeface="Century Gothic"/>
                <a:cs typeface="Century Gothic"/>
              </a:rPr>
              <a:t>An Immune System Simulation</a:t>
            </a:r>
            <a:br>
              <a:rPr lang="en-US" sz="9600" dirty="0" smtClean="0">
                <a:latin typeface="Century Gothic"/>
                <a:cs typeface="Century Gothic"/>
              </a:rPr>
            </a:br>
            <a:r>
              <a:rPr lang="en-US" sz="5400" dirty="0" smtClean="0">
                <a:latin typeface="Century Gothic"/>
                <a:cs typeface="Century Gothic"/>
              </a:rPr>
              <a:t>By Aditya Suresh</a:t>
            </a:r>
            <a:endParaRPr lang="en-US" sz="9600" dirty="0">
              <a:latin typeface="Century Gothic"/>
              <a:cs typeface="Century Gothic"/>
            </a:endParaRPr>
          </a:p>
        </p:txBody>
      </p:sp>
      <p:sp>
        <p:nvSpPr>
          <p:cNvPr id="3" name="Subtitle 2"/>
          <p:cNvSpPr>
            <a:spLocks noGrp="1"/>
          </p:cNvSpPr>
          <p:nvPr>
            <p:ph type="subTitle" idx="1"/>
          </p:nvPr>
        </p:nvSpPr>
        <p:spPr>
          <a:xfrm>
            <a:off x="708703" y="8464225"/>
            <a:ext cx="8095860" cy="2305375"/>
          </a:xfrm>
        </p:spPr>
        <p:txBody>
          <a:bodyPr>
            <a:noAutofit/>
          </a:bodyPr>
          <a:lstStyle/>
          <a:p>
            <a:pPr algn="ctr"/>
            <a:r>
              <a:rPr lang="en-US" sz="2648" dirty="0" smtClean="0">
                <a:latin typeface="Century Gothic"/>
                <a:cs typeface="Century Gothic"/>
              </a:rPr>
              <a:t>Hypothesis</a:t>
            </a:r>
          </a:p>
          <a:p>
            <a:pPr algn="ctr"/>
            <a:endParaRPr lang="en-US" sz="2648" dirty="0" smtClean="0">
              <a:latin typeface="Century Gothic"/>
              <a:cs typeface="Century Gothic"/>
            </a:endParaRPr>
          </a:p>
          <a:p>
            <a:pPr algn="ctr"/>
            <a:r>
              <a:rPr lang="en-US" sz="1800" dirty="0">
                <a:latin typeface="Century Gothic"/>
                <a:cs typeface="Century Gothic"/>
              </a:rPr>
              <a:t> </a:t>
            </a:r>
            <a:r>
              <a:rPr lang="en-US" sz="1800" dirty="0" smtClean="0">
                <a:latin typeface="Century Gothic"/>
                <a:cs typeface="Century Gothic"/>
              </a:rPr>
              <a:t>A </a:t>
            </a:r>
            <a:r>
              <a:rPr lang="en-US" sz="1800" dirty="0" smtClean="0">
                <a:latin typeface="Century Gothic"/>
                <a:cs typeface="Century Gothic"/>
              </a:rPr>
              <a:t>realistic immune system simulator </a:t>
            </a:r>
            <a:r>
              <a:rPr lang="en-US" sz="1800" dirty="0" err="1" smtClean="0">
                <a:latin typeface="Century Gothic"/>
                <a:cs typeface="Century Gothic"/>
              </a:rPr>
              <a:t>cen</a:t>
            </a:r>
            <a:r>
              <a:rPr lang="en-US" sz="1800" dirty="0" smtClean="0">
                <a:latin typeface="Century Gothic"/>
                <a:cs typeface="Century Gothic"/>
              </a:rPr>
              <a:t> be built using Processing (a programming software).</a:t>
            </a:r>
            <a:endParaRPr lang="en-US" sz="1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5" name="Subtitle 2"/>
          <p:cNvSpPr txBox="1">
            <a:spLocks/>
          </p:cNvSpPr>
          <p:nvPr/>
        </p:nvSpPr>
        <p:spPr>
          <a:xfrm>
            <a:off x="762037" y="6294884"/>
            <a:ext cx="7996636" cy="2230110"/>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a:latin typeface="Century Gothic"/>
                <a:cs typeface="Century Gothic"/>
              </a:rPr>
              <a:t>Objective</a:t>
            </a:r>
          </a:p>
          <a:p>
            <a:pPr algn="ctr"/>
            <a:r>
              <a:rPr lang="en-US" sz="1800" dirty="0">
                <a:latin typeface="Century Gothic"/>
                <a:cs typeface="Century Gothic"/>
              </a:rPr>
              <a:t>Our main objective </a:t>
            </a:r>
            <a:r>
              <a:rPr lang="en-US" sz="1800" dirty="0" smtClean="0">
                <a:latin typeface="Century Gothic"/>
                <a:cs typeface="Century Gothic"/>
              </a:rPr>
              <a:t>is to simulate the immune system and different pathogenic infections so we can better understand how are immune system works.</a:t>
            </a:r>
            <a:endParaRPr lang="en-US" sz="6399" dirty="0">
              <a:latin typeface="Century Gothic"/>
              <a:cs typeface="Century Gothic"/>
            </a:endParaRPr>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a:latin typeface="Century Gothic"/>
                <a:cs typeface="Century Gothic"/>
              </a:rPr>
              <a:t>Materials</a:t>
            </a:r>
          </a:p>
          <a:p>
            <a:pPr fontAlgn="base"/>
            <a:r>
              <a:rPr lang="en-US" sz="2648" dirty="0">
                <a:latin typeface="Century Gothic"/>
                <a:cs typeface="Century Gothic"/>
              </a:rPr>
              <a:t>A </a:t>
            </a:r>
            <a:r>
              <a:rPr lang="en-US" sz="2648" dirty="0" err="1">
                <a:latin typeface="Century Gothic"/>
                <a:cs typeface="Century Gothic"/>
              </a:rPr>
              <a:t>Mindstorm</a:t>
            </a:r>
            <a:r>
              <a:rPr lang="en-US" sz="2648" dirty="0">
                <a:latin typeface="Century Gothic"/>
                <a:cs typeface="Century Gothic"/>
              </a:rPr>
              <a:t> Ev3 brick (brain)</a:t>
            </a:r>
          </a:p>
          <a:p>
            <a:pPr fontAlgn="base"/>
            <a:r>
              <a:rPr lang="en-US" sz="2648" dirty="0">
                <a:latin typeface="Century Gothic"/>
                <a:cs typeface="Century Gothic"/>
              </a:rPr>
              <a:t>An Ev3 color sensor</a:t>
            </a:r>
          </a:p>
          <a:p>
            <a:pPr fontAlgn="base"/>
            <a:r>
              <a:rPr lang="en-US" sz="2648" dirty="0">
                <a:latin typeface="Century Gothic"/>
                <a:cs typeface="Century Gothic"/>
              </a:rPr>
              <a:t>A Benjamin Moore Color Preview swatch (A color palette)</a:t>
            </a:r>
          </a:p>
          <a:p>
            <a:pPr fontAlgn="base"/>
            <a:r>
              <a:rPr lang="en-US" sz="2648" dirty="0">
                <a:latin typeface="Century Gothic"/>
                <a:cs typeface="Century Gothic"/>
              </a:rPr>
              <a:t>A computer</a:t>
            </a:r>
          </a:p>
          <a:p>
            <a:pPr fontAlgn="base"/>
            <a:r>
              <a:rPr lang="en-US" sz="2648" dirty="0" err="1">
                <a:latin typeface="Century Gothic"/>
                <a:cs typeface="Century Gothic"/>
              </a:rPr>
              <a:t>Mindstorm</a:t>
            </a:r>
            <a:r>
              <a:rPr lang="en-US" sz="2648" dirty="0">
                <a:latin typeface="Century Gothic"/>
                <a:cs typeface="Century Gothic"/>
              </a:rPr>
              <a:t> Software</a:t>
            </a:r>
          </a:p>
          <a:p>
            <a:pPr fontAlgn="base"/>
            <a:r>
              <a:rPr lang="en-US" sz="2648" dirty="0">
                <a:latin typeface="Century Gothic"/>
                <a:cs typeface="Century Gothic"/>
              </a:rPr>
              <a:t>Light Dimmer (Switch)</a:t>
            </a:r>
          </a:p>
          <a:p>
            <a:pPr fontAlgn="base"/>
            <a:r>
              <a:rPr lang="en-US" sz="2648" dirty="0">
                <a:latin typeface="Century Gothic"/>
                <a:cs typeface="Century Gothic"/>
              </a:rPr>
              <a:t>Legos</a:t>
            </a:r>
          </a:p>
          <a:p>
            <a:pPr fontAlgn="base"/>
            <a:r>
              <a:rPr lang="en-US" sz="2648" dirty="0">
                <a:latin typeface="Century Gothic"/>
                <a:cs typeface="Century Gothic"/>
              </a:rPr>
              <a:t>A computer USB</a:t>
            </a:r>
          </a:p>
          <a:p>
            <a:pPr algn="ctr"/>
            <a:endParaRPr lang="en-US" sz="2648" dirty="0">
              <a:latin typeface="Century Gothic"/>
              <a:cs typeface="Century Gothic"/>
            </a:endParaRPr>
          </a:p>
        </p:txBody>
      </p:sp>
      <p:sp>
        <p:nvSpPr>
          <p:cNvPr id="8" name="Subtitle 2"/>
          <p:cNvSpPr txBox="1">
            <a:spLocks/>
          </p:cNvSpPr>
          <p:nvPr/>
        </p:nvSpPr>
        <p:spPr>
          <a:xfrm>
            <a:off x="9448801" y="5036774"/>
            <a:ext cx="14325600" cy="7684728"/>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latin typeface="Century Gothic"/>
                <a:cs typeface="Century Gothic"/>
              </a:rPr>
              <a:t>Introduction</a:t>
            </a:r>
          </a:p>
          <a:p>
            <a:pPr algn="ctr"/>
            <a:r>
              <a:rPr lang="en-US" sz="1800" dirty="0" smtClean="0">
                <a:latin typeface="Century Gothic"/>
                <a:cs typeface="Century Gothic"/>
              </a:rPr>
              <a:t>As we know, we all get sick. But what defends us from invading bacteria and viruses? Answer: our immune system. </a:t>
            </a:r>
          </a:p>
          <a:p>
            <a:pPr algn="ctr">
              <a:spcBef>
                <a:spcPts val="1000"/>
              </a:spcBef>
            </a:pPr>
            <a:r>
              <a:rPr lang="en-US" sz="1800" dirty="0" smtClean="0">
                <a:latin typeface="Century Gothic"/>
                <a:cs typeface="Century Gothic"/>
              </a:rPr>
              <a:t>Our immune system is comprised of many white blood cells, including macrophages, killer-T cells, helper-T cells, B-cells, and dendritic cells. These cells each have an important role in killing pathogens. </a:t>
            </a:r>
          </a:p>
          <a:p>
            <a:pPr algn="ctr">
              <a:spcBef>
                <a:spcPts val="1000"/>
              </a:spcBef>
            </a:pPr>
            <a:r>
              <a:rPr lang="en-US" sz="1800" dirty="0" smtClean="0">
                <a:latin typeface="Century Gothic"/>
                <a:cs typeface="Century Gothic"/>
              </a:rPr>
              <a:t> </a:t>
            </a:r>
            <a:r>
              <a:rPr lang="en-US" sz="1800" dirty="0">
                <a:latin typeface="Century Gothic"/>
                <a:cs typeface="Century Gothic"/>
              </a:rPr>
              <a:t>H</a:t>
            </a:r>
            <a:r>
              <a:rPr lang="en-US" sz="1800" dirty="0" smtClean="0">
                <a:latin typeface="Century Gothic"/>
                <a:cs typeface="Century Gothic"/>
              </a:rPr>
              <a:t>ere is what these immune cells do:</a:t>
            </a:r>
          </a:p>
          <a:p>
            <a:pPr algn="ctr">
              <a:spcBef>
                <a:spcPts val="1000"/>
              </a:spcBef>
            </a:pPr>
            <a:endParaRPr lang="en-US" sz="1800" dirty="0" smtClean="0">
              <a:latin typeface="Century Gothic"/>
              <a:cs typeface="Century Gothic"/>
            </a:endParaRPr>
          </a:p>
          <a:p>
            <a:pPr algn="ctr">
              <a:spcBef>
                <a:spcPts val="1000"/>
              </a:spcBef>
            </a:pPr>
            <a:r>
              <a:rPr lang="en-US" sz="1800" dirty="0" smtClean="0">
                <a:latin typeface="Century Gothic"/>
                <a:cs typeface="Century Gothic"/>
              </a:rPr>
              <a:t>Dendritic cells eat a pathogen and deliver digested parts of it to a helper-T cell. They do this so that the immune system can tell what to attack.</a:t>
            </a:r>
          </a:p>
          <a:p>
            <a:pPr algn="ctr">
              <a:spcBef>
                <a:spcPts val="1000"/>
              </a:spcBef>
            </a:pPr>
            <a:r>
              <a:rPr lang="en-US" sz="1800" dirty="0" smtClean="0">
                <a:latin typeface="Century Gothic"/>
                <a:cs typeface="Century Gothic"/>
              </a:rPr>
              <a:t>Then, the helper-T cells deliver the parts to a b-cell, so the b-cell can target the invading pathogens.</a:t>
            </a:r>
          </a:p>
          <a:p>
            <a:pPr algn="ctr">
              <a:spcBef>
                <a:spcPts val="1000"/>
              </a:spcBef>
            </a:pPr>
            <a:r>
              <a:rPr lang="en-US" sz="1800" dirty="0" smtClean="0">
                <a:latin typeface="Century Gothic"/>
                <a:cs typeface="Century Gothic"/>
              </a:rPr>
              <a:t>B-cells target pathogens by creating proteins called antibodies, which stick to the specified type of pathogen. This lets other cells know that the pathogen it sticks to is bad.</a:t>
            </a:r>
          </a:p>
          <a:p>
            <a:pPr algn="ctr">
              <a:spcBef>
                <a:spcPts val="1000"/>
              </a:spcBef>
            </a:pPr>
            <a:r>
              <a:rPr lang="en-US" sz="1800" dirty="0" smtClean="0">
                <a:latin typeface="Century Gothic"/>
                <a:cs typeface="Century Gothic"/>
              </a:rPr>
              <a:t>Macrophages migrate to the pathogens with antibodies and swallow them, killing them instantly. They can only kill viruses flagged with antibodies, but they can kill bacteria without needing an antibody to stick to it. </a:t>
            </a:r>
          </a:p>
          <a:p>
            <a:pPr algn="ctr">
              <a:spcBef>
                <a:spcPts val="1000"/>
              </a:spcBef>
            </a:pPr>
            <a:r>
              <a:rPr lang="en-US" sz="1800" dirty="0" smtClean="0">
                <a:latin typeface="Century Gothic"/>
                <a:cs typeface="Century Gothic"/>
              </a:rPr>
              <a:t>Finally, killer-T cells kill infected cells. Since viruses reproduce inside cells, they can also be killed inside them.</a:t>
            </a:r>
          </a:p>
          <a:p>
            <a:pPr algn="ctr">
              <a:spcBef>
                <a:spcPts val="1000"/>
              </a:spcBef>
            </a:pPr>
            <a:endParaRPr lang="en-US" sz="1800" dirty="0" smtClean="0">
              <a:latin typeface="Century Gothic"/>
              <a:cs typeface="Century Gothic"/>
            </a:endParaRPr>
          </a:p>
          <a:p>
            <a:pPr algn="ctr">
              <a:spcBef>
                <a:spcPts val="1000"/>
              </a:spcBef>
            </a:pPr>
            <a:r>
              <a:rPr lang="en-US" sz="1800" dirty="0" smtClean="0">
                <a:latin typeface="Century Gothic"/>
                <a:cs typeface="Century Gothic"/>
              </a:rPr>
              <a:t>So, I have programmed a simulation of these cells in code, so I could test various experiments with the simulation from virus infections to bacteria infections. (see code) I simulated two types of pathogens: the cold virus and Staphylococcus </a:t>
            </a:r>
            <a:r>
              <a:rPr lang="en-US" sz="1800" dirty="0" err="1" smtClean="0">
                <a:latin typeface="Century Gothic"/>
                <a:cs typeface="Century Gothic"/>
              </a:rPr>
              <a:t>aureus</a:t>
            </a:r>
            <a:r>
              <a:rPr lang="en-US" sz="1800" dirty="0" smtClean="0">
                <a:latin typeface="Century Gothic"/>
                <a:cs typeface="Century Gothic"/>
              </a:rPr>
              <a:t>, or Staph for short.</a:t>
            </a:r>
          </a:p>
          <a:p>
            <a:pPr algn="ctr"/>
            <a:endParaRPr lang="en-US" sz="18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a:t>Conclusion</a:t>
            </a:r>
          </a:p>
          <a:p>
            <a:pPr algn="ctr"/>
            <a:r>
              <a:rPr lang="en-US" sz="2648" dirty="0"/>
              <a:t>We learned that even though we thought that the colors red and green would be sensed more by the robot, the robot actually sensed all the colors the same. Also, the human eye can sense hues that the robotic sensor could not. </a:t>
            </a:r>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11" name="Oval 10"/>
          <p:cNvSpPr/>
          <p:nvPr/>
        </p:nvSpPr>
        <p:spPr>
          <a:xfrm>
            <a:off x="1422400" y="2997200"/>
            <a:ext cx="2946400" cy="29464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10000" y="1981200"/>
            <a:ext cx="1981200" cy="19812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Oval 18"/>
          <p:cNvSpPr/>
          <p:nvPr/>
        </p:nvSpPr>
        <p:spPr>
          <a:xfrm>
            <a:off x="2336800" y="660400"/>
            <a:ext cx="1371600" cy="13716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Subtitle 2"/>
          <p:cNvSpPr txBox="1">
            <a:spLocks/>
          </p:cNvSpPr>
          <p:nvPr/>
        </p:nvSpPr>
        <p:spPr>
          <a:xfrm>
            <a:off x="759503" y="10801025"/>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Materials and Methods</a:t>
            </a:r>
          </a:p>
          <a:p>
            <a:endParaRPr lang="en-US" sz="2648" dirty="0" smtClean="0">
              <a:latin typeface="Century Gothic"/>
              <a:cs typeface="Century Gothic"/>
            </a:endParaRPr>
          </a:p>
          <a:p>
            <a:r>
              <a:rPr lang="en-US" sz="1800" dirty="0" smtClean="0">
                <a:latin typeface="Century Gothic"/>
                <a:cs typeface="Century Gothic"/>
              </a:rPr>
              <a:t>Processing 3 was used to build the simulator. </a:t>
            </a:r>
            <a:r>
              <a:rPr lang="en-US" sz="1800" dirty="0">
                <a:latin typeface="Century Gothic"/>
                <a:cs typeface="Century Gothic"/>
              </a:rPr>
              <a:t>I modeled each cell type </a:t>
            </a:r>
            <a:r>
              <a:rPr lang="en-US" sz="1800" dirty="0" smtClean="0">
                <a:latin typeface="Century Gothic"/>
                <a:cs typeface="Century Gothic"/>
              </a:rPr>
              <a:t>as well as bacteria and </a:t>
            </a:r>
            <a:r>
              <a:rPr lang="en-US" sz="1800" dirty="0" err="1" smtClean="0">
                <a:latin typeface="Century Gothic"/>
                <a:cs typeface="Century Gothic"/>
              </a:rPr>
              <a:t>viiruses</a:t>
            </a:r>
            <a:r>
              <a:rPr lang="en-US" sz="1800" dirty="0" smtClean="0">
                <a:latin typeface="Century Gothic"/>
                <a:cs typeface="Century Gothic"/>
              </a:rPr>
              <a:t> with the program, </a:t>
            </a:r>
            <a:r>
              <a:rPr lang="en-US" sz="1800" dirty="0">
                <a:latin typeface="Century Gothic"/>
                <a:cs typeface="Century Gothic"/>
              </a:rPr>
              <a:t>and I ran the code many times  </a:t>
            </a:r>
            <a:r>
              <a:rPr lang="en-US" sz="1800" dirty="0" smtClean="0">
                <a:latin typeface="Century Gothic"/>
                <a:cs typeface="Century Gothic"/>
              </a:rPr>
              <a:t>under  many different conditions to make sure all the components worked. The program recorded data (number of body cells, number of </a:t>
            </a:r>
            <a:r>
              <a:rPr lang="en-US" sz="1800" dirty="0" err="1" smtClean="0">
                <a:latin typeface="Century Gothic"/>
                <a:cs typeface="Century Gothic"/>
              </a:rPr>
              <a:t>vruses</a:t>
            </a:r>
            <a:r>
              <a:rPr lang="en-US" sz="1800" dirty="0" smtClean="0">
                <a:latin typeface="Century Gothic"/>
                <a:cs typeface="Century Gothic"/>
              </a:rPr>
              <a:t>, and number of bacteria during each infection) </a:t>
            </a:r>
            <a:r>
              <a:rPr lang="en-US" sz="1800" dirty="0" err="1" smtClean="0">
                <a:latin typeface="Century Gothic"/>
                <a:cs typeface="Century Gothic"/>
              </a:rPr>
              <a:t>andI</a:t>
            </a:r>
            <a:r>
              <a:rPr lang="en-US" sz="1800" dirty="0" smtClean="0">
                <a:latin typeface="Century Gothic"/>
                <a:cs typeface="Century Gothic"/>
              </a:rPr>
              <a:t> analyzed the data using Microsoft Excel.</a:t>
            </a:r>
          </a:p>
        </p:txBody>
      </p:sp>
      <p:sp>
        <p:nvSpPr>
          <p:cNvPr id="31" name="Subtitle 2"/>
          <p:cNvSpPr txBox="1">
            <a:spLocks/>
          </p:cNvSpPr>
          <p:nvPr/>
        </p:nvSpPr>
        <p:spPr>
          <a:xfrm>
            <a:off x="777974" y="14809588"/>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Results</a:t>
            </a:r>
          </a:p>
          <a:p>
            <a:endParaRPr lang="en-US" sz="2648" dirty="0">
              <a:latin typeface="Century Gothic"/>
              <a:cs typeface="Century Gothic"/>
            </a:endParaRPr>
          </a:p>
          <a:p>
            <a:r>
              <a:rPr lang="en-US" sz="1800" dirty="0" smtClean="0">
                <a:latin typeface="Century Gothic"/>
                <a:cs typeface="Century Gothic"/>
              </a:rPr>
              <a:t>My first experiment was with viruses and body cells, seeing how long it took for one virus to infect 100 body cells with no immune system. (note that this simulation vastly speeds up the process)</a:t>
            </a:r>
          </a:p>
          <a:p>
            <a:endParaRPr lang="en-US" sz="2648" dirty="0">
              <a:latin typeface="Century Gothic"/>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841897" y="17272454"/>
            <a:ext cx="3348123" cy="6463309"/>
          </a:xfrm>
          <a:prstGeom prst="rect">
            <a:avLst/>
          </a:prstGeom>
          <a:noFill/>
        </p:spPr>
        <p:txBody>
          <a:bodyPr wrap="square" rtlCol="0">
            <a:spAutoFit/>
          </a:bodyPr>
          <a:lstStyle/>
          <a:p>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graphicFrame>
        <p:nvGraphicFramePr>
          <p:cNvPr id="35" name="Chart 34"/>
          <p:cNvGraphicFramePr>
            <a:graphicFrameLocks/>
          </p:cNvGraphicFramePr>
          <p:nvPr>
            <p:extLst>
              <p:ext uri="{D42A27DB-BD31-4B8C-83A1-F6EECF244321}">
                <p14:modId xmlns:p14="http://schemas.microsoft.com/office/powerpoint/2010/main" val="1194005806"/>
              </p:ext>
            </p:extLst>
          </p:nvPr>
        </p:nvGraphicFramePr>
        <p:xfrm>
          <a:off x="801489" y="17034949"/>
          <a:ext cx="4622800" cy="3670300"/>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p:cNvSpPr txBox="1"/>
          <p:nvPr/>
        </p:nvSpPr>
        <p:spPr>
          <a:xfrm>
            <a:off x="9952008" y="15748415"/>
            <a:ext cx="5056820" cy="1477328"/>
          </a:xfrm>
          <a:prstGeom prst="rect">
            <a:avLst/>
          </a:prstGeom>
          <a:noFill/>
        </p:spPr>
        <p:txBody>
          <a:bodyPr wrap="square" rtlCol="0">
            <a:spAutoFit/>
          </a:bodyPr>
          <a:lstStyle/>
          <a:p>
            <a:r>
              <a:rPr lang="en-US" dirty="0" smtClean="0">
                <a:latin typeface="Century Gothic"/>
                <a:cs typeface="Century Gothic"/>
              </a:rPr>
              <a:t>My second experiment was with the same number of viruses and body cells except with 10 killer-T cells. Killer-T cells are useful </a:t>
            </a:r>
          </a:p>
          <a:p>
            <a:r>
              <a:rPr lang="en-US" dirty="0" smtClean="0">
                <a:latin typeface="Century Gothic"/>
                <a:cs typeface="Century Gothic"/>
              </a:rPr>
              <a:t>Because there are many infected cells that they could kill. </a:t>
            </a:r>
            <a:endParaRPr lang="en-US" dirty="0">
              <a:latin typeface="Century Gothic"/>
              <a:cs typeface="Century Gothic"/>
            </a:endParaRPr>
          </a:p>
        </p:txBody>
      </p:sp>
      <p:graphicFrame>
        <p:nvGraphicFramePr>
          <p:cNvPr id="38" name="Chart 37"/>
          <p:cNvGraphicFramePr>
            <a:graphicFrameLocks/>
          </p:cNvGraphicFramePr>
          <p:nvPr>
            <p:extLst>
              <p:ext uri="{D42A27DB-BD31-4B8C-83A1-F6EECF244321}">
                <p14:modId xmlns:p14="http://schemas.microsoft.com/office/powerpoint/2010/main" val="1230612550"/>
              </p:ext>
            </p:extLst>
          </p:nvPr>
        </p:nvGraphicFramePr>
        <p:xfrm>
          <a:off x="14049658" y="17729428"/>
          <a:ext cx="3799302" cy="3861141"/>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17802779" y="15194218"/>
            <a:ext cx="3856114" cy="6463309"/>
          </a:xfrm>
          <a:prstGeom prst="rect">
            <a:avLst/>
          </a:prstGeom>
          <a:noFill/>
        </p:spPr>
        <p:txBody>
          <a:bodyPr wrap="square" rtlCol="0">
            <a:spAutoFit/>
          </a:bodyPr>
          <a:lstStyle/>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r>
              <a:rPr lang="en-US" dirty="0" smtClean="0"/>
              <a:t>     </a:t>
            </a:r>
            <a:endParaRPr lang="en-US" dirty="0"/>
          </a:p>
        </p:txBody>
      </p:sp>
      <p:graphicFrame>
        <p:nvGraphicFramePr>
          <p:cNvPr id="40" name="Chart 39"/>
          <p:cNvGraphicFramePr>
            <a:graphicFrameLocks/>
          </p:cNvGraphicFramePr>
          <p:nvPr>
            <p:extLst>
              <p:ext uri="{D42A27DB-BD31-4B8C-83A1-F6EECF244321}">
                <p14:modId xmlns:p14="http://schemas.microsoft.com/office/powerpoint/2010/main" val="1695791593"/>
              </p:ext>
            </p:extLst>
          </p:nvPr>
        </p:nvGraphicFramePr>
        <p:xfrm>
          <a:off x="9739824" y="17937237"/>
          <a:ext cx="4299203" cy="36764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849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5611156"/>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2065</TotalTime>
  <Words>823</Words>
  <Application>Microsoft Macintosh PowerPoint</Application>
  <PresentationFormat>Custom</PresentationFormat>
  <Paragraphs>63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Black</vt:lpstr>
      <vt:lpstr>An Immune System Simulation By Aditya Suresh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Aditya Suresh</cp:lastModifiedBy>
  <cp:revision>61</cp:revision>
  <dcterms:created xsi:type="dcterms:W3CDTF">2016-01-10T23:56:56Z</dcterms:created>
  <dcterms:modified xsi:type="dcterms:W3CDTF">2017-01-03T06:57:18Z</dcterms:modified>
</cp:coreProperties>
</file>