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
  </p:notesMasterIdLst>
  <p:sldIdLst>
    <p:sldId id="256" r:id="rId2"/>
  </p:sldIdLst>
  <p:sldSz cx="329184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7" autoAdjust="0"/>
    <p:restoredTop sz="86418" autoAdjust="0"/>
  </p:normalViewPr>
  <p:slideViewPr>
    <p:cSldViewPr snapToGrid="0">
      <p:cViewPr>
        <p:scale>
          <a:sx n="50" d="100"/>
          <a:sy n="50" d="100"/>
        </p:scale>
        <p:origin x="144" y="64"/>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691"/>
    </p:cViewPr>
  </p:sorterViewPr>
  <p:notesViewPr>
    <p:cSldViewPr snapToGrid="0" showGuides="1">
      <p:cViewPr varScale="1">
        <p:scale>
          <a:sx n="65" d="100"/>
          <a:sy n="65" d="100"/>
        </p:scale>
        <p:origin x="308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zaprodos/Programming/Processing/FinalProject/Virus%20Charts.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sz="2400"/>
            </a:pPr>
            <a:r>
              <a:rPr lang="en-US" sz="2400" b="1"/>
              <a:t>Cell</a:t>
            </a:r>
            <a:r>
              <a:rPr lang="en-US" sz="2400" b="1" baseline="0"/>
              <a:t> Death with Viruses</a:t>
            </a:r>
            <a:endParaRPr lang="en-US" sz="2400" b="1"/>
          </a:p>
        </c:rich>
      </c:tx>
      <c:layout/>
      <c:overlay val="0"/>
    </c:title>
    <c:autoTitleDeleted val="0"/>
    <c:plotArea>
      <c:layout/>
      <c:scatterChart>
        <c:scatterStyle val="smoothMarker"/>
        <c:varyColors val="0"/>
        <c:ser>
          <c:idx val="0"/>
          <c:order val="0"/>
          <c:tx>
            <c:v>Number of Body Cells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data.txt'!$H$3:$H$17</c:f>
              <c:numCache>
                <c:formatCode>0.00</c:formatCode>
                <c:ptCount val="15"/>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numCache>
            </c:numRef>
          </c:yVal>
          <c:smooth val="1"/>
        </c:ser>
        <c:dLbls>
          <c:showLegendKey val="0"/>
          <c:showVal val="0"/>
          <c:showCatName val="0"/>
          <c:showSerName val="0"/>
          <c:showPercent val="0"/>
          <c:showBubbleSize val="0"/>
        </c:dLbls>
        <c:axId val="734889616"/>
        <c:axId val="734897280"/>
      </c:scatterChart>
      <c:scatterChart>
        <c:scatterStyle val="smoothMarker"/>
        <c:varyColors val="0"/>
        <c:ser>
          <c:idx val="1"/>
          <c:order val="1"/>
          <c:tx>
            <c:v>Number of Viruses</c:v>
          </c:tx>
          <c:marker>
            <c:symbol val="none"/>
          </c:marker>
          <c:xVal>
            <c:numRef>
              <c:f>'Trial 1 data.txt'!$G$3:$G$17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data.txt'!$I$3:$I$17</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dLbls>
          <c:showLegendKey val="0"/>
          <c:showVal val="0"/>
          <c:showCatName val="0"/>
          <c:showSerName val="0"/>
          <c:showPercent val="0"/>
          <c:showBubbleSize val="0"/>
        </c:dLbls>
        <c:axId val="734905552"/>
        <c:axId val="734909264"/>
      </c:scatterChart>
      <c:valAx>
        <c:axId val="73488961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4897280"/>
        <c:crosses val="autoZero"/>
        <c:crossBetween val="midCat"/>
      </c:valAx>
      <c:valAx>
        <c:axId val="734897280"/>
        <c:scaling>
          <c:orientation val="minMax"/>
          <c:max val="110.0"/>
          <c:min val="0.0"/>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734889616"/>
        <c:crosses val="autoZero"/>
        <c:crossBetween val="midCat"/>
      </c:valAx>
      <c:valAx>
        <c:axId val="734905552"/>
        <c:scaling>
          <c:orientation val="minMax"/>
        </c:scaling>
        <c:delete val="1"/>
        <c:axPos val="b"/>
        <c:majorTickMark val="out"/>
        <c:minorTickMark val="none"/>
        <c:tickLblPos val="nextTo"/>
        <c:crossAx val="734909264"/>
        <c:crosses val="autoZero"/>
        <c:crossBetween val="midCat"/>
      </c:valAx>
      <c:valAx>
        <c:axId val="734909264"/>
        <c:scaling>
          <c:orientation val="minMax"/>
          <c:max val="2400.0"/>
          <c:min val="0.0"/>
        </c:scaling>
        <c:delete val="0"/>
        <c:axPos val="r"/>
        <c:title>
          <c:tx>
            <c:rich>
              <a:bodyPr rot="-5400000" vert="horz"/>
              <a:lstStyle/>
              <a:p>
                <a:pPr>
                  <a:defRPr sz="2000"/>
                </a:pPr>
                <a:r>
                  <a:rPr lang="en-US" sz="2000"/>
                  <a:t>Number</a:t>
                </a:r>
                <a:r>
                  <a:rPr lang="en-US" sz="2000" baseline="0"/>
                  <a:t> of Viruses</a:t>
                </a:r>
                <a:endParaRPr lang="en-US" sz="2000"/>
              </a:p>
            </c:rich>
          </c:tx>
          <c:layout>
            <c:manualLayout>
              <c:xMode val="edge"/>
              <c:yMode val="edge"/>
              <c:x val="0.922760869565217"/>
              <c:y val="0.358765970369406"/>
            </c:manualLayout>
          </c:layout>
          <c:overlay val="0"/>
        </c:title>
        <c:numFmt formatCode="General" sourceLinked="1"/>
        <c:majorTickMark val="out"/>
        <c:minorTickMark val="none"/>
        <c:tickLblPos val="nextTo"/>
        <c:txPr>
          <a:bodyPr/>
          <a:lstStyle/>
          <a:p>
            <a:pPr>
              <a:defRPr sz="2000"/>
            </a:pPr>
            <a:endParaRPr lang="en-US"/>
          </a:p>
        </c:txPr>
        <c:crossAx val="734905552"/>
        <c:crosses val="max"/>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Cell Death With and Without Killer-T Cells</a:t>
            </a:r>
          </a:p>
        </c:rich>
      </c:tx>
      <c:layout/>
      <c:overlay val="0"/>
    </c:title>
    <c:autoTitleDeleted val="0"/>
    <c:plotArea>
      <c:layout/>
      <c:scatterChart>
        <c:scatterStyle val="smoothMarker"/>
        <c:varyColors val="0"/>
        <c:ser>
          <c:idx val="0"/>
          <c:order val="0"/>
          <c:tx>
            <c:v> Without Killer-Ts</c:v>
          </c:tx>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data.txt'!$K$3:$K$17</c:f>
              <c:numCache>
                <c:formatCode>0.00</c:formatCode>
                <c:ptCount val="15"/>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numCache>
            </c:numRef>
          </c:yVal>
          <c:smooth val="1"/>
        </c:ser>
        <c:ser>
          <c:idx val="1"/>
          <c:order val="1"/>
          <c:tx>
            <c:v> With Killer-Ts</c:v>
          </c:tx>
          <c:spPr>
            <a:ln>
              <a:solidFill>
                <a:srgbClr val="92D050"/>
              </a:solidFill>
            </a:ln>
          </c:spPr>
          <c:marker>
            <c:symbol val="none"/>
          </c:marker>
          <c:xVal>
            <c:numRef>
              <c:f>'Trial 1 data.txt'!$J$3:$J$17</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data.txt'!$L$3:$L$17</c:f>
              <c:numCache>
                <c:formatCode>General</c:formatCode>
                <c:ptCount val="15"/>
                <c:pt idx="0">
                  <c:v>97.0</c:v>
                </c:pt>
                <c:pt idx="1">
                  <c:v>82.0</c:v>
                </c:pt>
                <c:pt idx="2">
                  <c:v>71.0</c:v>
                </c:pt>
                <c:pt idx="3">
                  <c:v>60.0</c:v>
                </c:pt>
                <c:pt idx="4">
                  <c:v>43.0</c:v>
                </c:pt>
                <c:pt idx="5">
                  <c:v>32.0</c:v>
                </c:pt>
                <c:pt idx="6">
                  <c:v>22.0</c:v>
                </c:pt>
                <c:pt idx="7">
                  <c:v>19.0</c:v>
                </c:pt>
                <c:pt idx="8">
                  <c:v>17.0</c:v>
                </c:pt>
                <c:pt idx="9">
                  <c:v>12.0</c:v>
                </c:pt>
                <c:pt idx="10">
                  <c:v>10.0</c:v>
                </c:pt>
                <c:pt idx="11">
                  <c:v>9.0</c:v>
                </c:pt>
                <c:pt idx="12">
                  <c:v>7.0</c:v>
                </c:pt>
                <c:pt idx="13">
                  <c:v>5.0</c:v>
                </c:pt>
                <c:pt idx="14">
                  <c:v>3.0</c:v>
                </c:pt>
              </c:numCache>
            </c:numRef>
          </c:yVal>
          <c:smooth val="1"/>
        </c:ser>
        <c:dLbls>
          <c:showLegendKey val="0"/>
          <c:showVal val="0"/>
          <c:showCatName val="0"/>
          <c:showSerName val="0"/>
          <c:showPercent val="0"/>
          <c:showBubbleSize val="0"/>
        </c:dLbls>
        <c:axId val="737202176"/>
        <c:axId val="737209440"/>
      </c:scatterChart>
      <c:valAx>
        <c:axId val="73720217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7209440"/>
        <c:crosses val="autoZero"/>
        <c:crossBetween val="midCat"/>
      </c:valAx>
      <c:valAx>
        <c:axId val="737209440"/>
        <c:scaling>
          <c:orientation val="minMax"/>
        </c:scaling>
        <c:delete val="0"/>
        <c:axPos val="l"/>
        <c:majorGridlines/>
        <c:title>
          <c:tx>
            <c:rich>
              <a:bodyPr rot="-5400000" vert="horz"/>
              <a:lstStyle/>
              <a:p>
                <a:pPr>
                  <a:defRPr sz="2000"/>
                </a:pPr>
                <a:r>
                  <a:rPr lang="en-US" sz="2000"/>
                  <a:t>Number</a:t>
                </a:r>
                <a:r>
                  <a:rPr lang="en-US" sz="2000" baseline="0"/>
                  <a:t> of Body Cells</a:t>
                </a:r>
                <a:endParaRPr lang="en-US" sz="2000"/>
              </a:p>
            </c:rich>
          </c:tx>
          <c:layout/>
          <c:overlay val="0"/>
        </c:title>
        <c:numFmt formatCode="0" sourceLinked="0"/>
        <c:majorTickMark val="out"/>
        <c:minorTickMark val="none"/>
        <c:tickLblPos val="nextTo"/>
        <c:txPr>
          <a:bodyPr/>
          <a:lstStyle/>
          <a:p>
            <a:pPr>
              <a:defRPr sz="2000"/>
            </a:pPr>
            <a:endParaRPr lang="en-US"/>
          </a:p>
        </c:txPr>
        <c:crossAx val="73720217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 with and without Killer Ts</a:t>
            </a:r>
          </a:p>
        </c:rich>
      </c:tx>
      <c:layout/>
      <c:overlay val="0"/>
    </c:title>
    <c:autoTitleDeleted val="0"/>
    <c:plotArea>
      <c:layout/>
      <c:scatterChart>
        <c:scatterStyle val="smoothMarker"/>
        <c:varyColors val="0"/>
        <c:ser>
          <c:idx val="0"/>
          <c:order val="0"/>
          <c:tx>
            <c:v>Without Killer T Cells</c:v>
          </c:tx>
          <c:spPr>
            <a:ln>
              <a:solidFill>
                <a:srgbClr val="C0000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data.txt'!$B$39:$B$53</c:f>
              <c:numCache>
                <c:formatCode>General</c:formatCode>
                <c:ptCount val="15"/>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numCache>
            </c:numRef>
          </c:yVal>
          <c:smooth val="1"/>
        </c:ser>
        <c:ser>
          <c:idx val="1"/>
          <c:order val="1"/>
          <c:tx>
            <c:v>With Killer T Cells</c:v>
          </c:tx>
          <c:spPr>
            <a:ln>
              <a:solidFill>
                <a:srgbClr val="92D050"/>
              </a:solidFill>
            </a:ln>
          </c:spPr>
          <c:marker>
            <c:symbol val="none"/>
          </c:marker>
          <c:xVal>
            <c:numRef>
              <c:f>'Trial 1 data.txt'!$A$39:$A$53</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'Trial 1 data.txt'!$C$39:$C$53</c:f>
              <c:numCache>
                <c:formatCode>General</c:formatCode>
                <c:ptCount val="15"/>
                <c:pt idx="0">
                  <c:v>1.0</c:v>
                </c:pt>
                <c:pt idx="1">
                  <c:v>1.0</c:v>
                </c:pt>
                <c:pt idx="2">
                  <c:v>1.0</c:v>
                </c:pt>
                <c:pt idx="3">
                  <c:v>28.0</c:v>
                </c:pt>
                <c:pt idx="4">
                  <c:v>19.0</c:v>
                </c:pt>
                <c:pt idx="5">
                  <c:v>16.0</c:v>
                </c:pt>
                <c:pt idx="6">
                  <c:v>130.0</c:v>
                </c:pt>
                <c:pt idx="7">
                  <c:v>128.0</c:v>
                </c:pt>
                <c:pt idx="8">
                  <c:v>146.0</c:v>
                </c:pt>
                <c:pt idx="9">
                  <c:v>183.0</c:v>
                </c:pt>
                <c:pt idx="10">
                  <c:v>202.0</c:v>
                </c:pt>
                <c:pt idx="11">
                  <c:v>200.0</c:v>
                </c:pt>
                <c:pt idx="12">
                  <c:v>239.0</c:v>
                </c:pt>
                <c:pt idx="13">
                  <c:v>259.0</c:v>
                </c:pt>
                <c:pt idx="14">
                  <c:v>279.0</c:v>
                </c:pt>
              </c:numCache>
            </c:numRef>
          </c:yVal>
          <c:smooth val="1"/>
        </c:ser>
        <c:dLbls>
          <c:showLegendKey val="0"/>
          <c:showVal val="0"/>
          <c:showCatName val="0"/>
          <c:showSerName val="0"/>
          <c:showPercent val="0"/>
          <c:showBubbleSize val="0"/>
        </c:dLbls>
        <c:axId val="737264064"/>
        <c:axId val="737271296"/>
      </c:scatterChart>
      <c:valAx>
        <c:axId val="737264064"/>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7271296"/>
        <c:crosses val="autoZero"/>
        <c:crossBetween val="midCat"/>
      </c:valAx>
      <c:valAx>
        <c:axId val="737271296"/>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737264064"/>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Virus Reproduction</a:t>
            </a:r>
          </a:p>
        </c:rich>
      </c:tx>
      <c:layout/>
      <c:overlay val="0"/>
    </c:title>
    <c:autoTitleDeleted val="0"/>
    <c:plotArea>
      <c:layout/>
      <c:scatterChart>
        <c:scatterStyle val="smoothMarker"/>
        <c:varyColors val="0"/>
        <c:ser>
          <c:idx val="0"/>
          <c:order val="0"/>
          <c:tx>
            <c:v> Without Immune System</c:v>
          </c:tx>
          <c:spPr>
            <a:ln>
              <a:solidFill>
                <a:srgbClr val="C00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system'!$B$37:$B$70</c:f>
              <c:numCache>
                <c:formatCode>General</c:formatCode>
                <c:ptCount val="34"/>
                <c:pt idx="0">
                  <c:v>1.0</c:v>
                </c:pt>
                <c:pt idx="1">
                  <c:v>1.0</c:v>
                </c:pt>
                <c:pt idx="2">
                  <c:v>1.0</c:v>
                </c:pt>
                <c:pt idx="3">
                  <c:v>850.0</c:v>
                </c:pt>
                <c:pt idx="4">
                  <c:v>849.0</c:v>
                </c:pt>
                <c:pt idx="5">
                  <c:v>848.0</c:v>
                </c:pt>
                <c:pt idx="6">
                  <c:v>848.0</c:v>
                </c:pt>
                <c:pt idx="7">
                  <c:v>848.0</c:v>
                </c:pt>
                <c:pt idx="8">
                  <c:v>1828.0</c:v>
                </c:pt>
                <c:pt idx="9">
                  <c:v>1928.0</c:v>
                </c:pt>
                <c:pt idx="10">
                  <c:v>1928.0</c:v>
                </c:pt>
                <c:pt idx="11">
                  <c:v>1948.0</c:v>
                </c:pt>
                <c:pt idx="12">
                  <c:v>1948.0</c:v>
                </c:pt>
                <c:pt idx="13">
                  <c:v>1948.0</c:v>
                </c:pt>
                <c:pt idx="14">
                  <c:v>1948.0</c:v>
                </c:pt>
                <c:pt idx="15">
                  <c:v>1948.0</c:v>
                </c:pt>
                <c:pt idx="16">
                  <c:v>1948.0</c:v>
                </c:pt>
                <c:pt idx="17">
                  <c:v>1948.0</c:v>
                </c:pt>
                <c:pt idx="18">
                  <c:v>1948.0</c:v>
                </c:pt>
                <c:pt idx="19">
                  <c:v>1948.0</c:v>
                </c:pt>
                <c:pt idx="20">
                  <c:v>1948.0</c:v>
                </c:pt>
                <c:pt idx="21">
                  <c:v>1948.0</c:v>
                </c:pt>
                <c:pt idx="22">
                  <c:v>1948.0</c:v>
                </c:pt>
                <c:pt idx="23">
                  <c:v>1948.0</c:v>
                </c:pt>
                <c:pt idx="24">
                  <c:v>1948.0</c:v>
                </c:pt>
                <c:pt idx="25">
                  <c:v>1948.0</c:v>
                </c:pt>
                <c:pt idx="26">
                  <c:v>1948.0</c:v>
                </c:pt>
                <c:pt idx="27">
                  <c:v>1948.0</c:v>
                </c:pt>
                <c:pt idx="28">
                  <c:v>1948.0</c:v>
                </c:pt>
                <c:pt idx="29">
                  <c:v>1948.0</c:v>
                </c:pt>
                <c:pt idx="30">
                  <c:v>1948.0</c:v>
                </c:pt>
                <c:pt idx="31">
                  <c:v>1948.0</c:v>
                </c:pt>
                <c:pt idx="32">
                  <c:v>1948.0</c:v>
                </c:pt>
                <c:pt idx="33">
                  <c:v>1948.0</c:v>
                </c:pt>
              </c:numCache>
            </c:numRef>
          </c:yVal>
          <c:smooth val="1"/>
        </c:ser>
        <c:ser>
          <c:idx val="1"/>
          <c:order val="1"/>
          <c:tx>
            <c:v> With Immune System</c:v>
          </c:tx>
          <c:spPr>
            <a:ln>
              <a:solidFill>
                <a:srgbClr val="FFC000"/>
              </a:solidFill>
            </a:ln>
          </c:spPr>
          <c:marker>
            <c:symbol val="none"/>
          </c:marker>
          <c:xVal>
            <c:numRef>
              <c:f>'With Immune system'!$A$37:$A$70</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system'!$C$37:$C$70</c:f>
              <c:numCache>
                <c:formatCode>General</c:formatCode>
                <c:ptCount val="34"/>
                <c:pt idx="0">
                  <c:v>1.0</c:v>
                </c:pt>
                <c:pt idx="1">
                  <c:v>1.0</c:v>
                </c:pt>
                <c:pt idx="2">
                  <c:v>1.0</c:v>
                </c:pt>
                <c:pt idx="3">
                  <c:v>17.0</c:v>
                </c:pt>
                <c:pt idx="4">
                  <c:v>6.0</c:v>
                </c:pt>
                <c:pt idx="5">
                  <c:v>1.0</c:v>
                </c:pt>
                <c:pt idx="6">
                  <c:v>1.0</c:v>
                </c:pt>
                <c:pt idx="7">
                  <c:v>1.0</c:v>
                </c:pt>
                <c:pt idx="8">
                  <c:v>59.0</c:v>
                </c:pt>
                <c:pt idx="9">
                  <c:v>53.0</c:v>
                </c:pt>
                <c:pt idx="10">
                  <c:v>103.0</c:v>
                </c:pt>
                <c:pt idx="11">
                  <c:v>25.0</c:v>
                </c:pt>
                <c:pt idx="12">
                  <c:v>59.0</c:v>
                </c:pt>
                <c:pt idx="13">
                  <c:v>20.0</c:v>
                </c:pt>
                <c:pt idx="14">
                  <c:v>202.0</c:v>
                </c:pt>
                <c:pt idx="15">
                  <c:v>66.0</c:v>
                </c:pt>
                <c:pt idx="16">
                  <c:v>58.0</c:v>
                </c:pt>
                <c:pt idx="17">
                  <c:v>182.0</c:v>
                </c:pt>
                <c:pt idx="18">
                  <c:v>325.0</c:v>
                </c:pt>
                <c:pt idx="19">
                  <c:v>357.0</c:v>
                </c:pt>
                <c:pt idx="20">
                  <c:v>337.0</c:v>
                </c:pt>
                <c:pt idx="21">
                  <c:v>249.0</c:v>
                </c:pt>
                <c:pt idx="22">
                  <c:v>328.0</c:v>
                </c:pt>
                <c:pt idx="23">
                  <c:v>197.0</c:v>
                </c:pt>
                <c:pt idx="24">
                  <c:v>122.0</c:v>
                </c:pt>
                <c:pt idx="25">
                  <c:v>55.0</c:v>
                </c:pt>
                <c:pt idx="26">
                  <c:v>33.0</c:v>
                </c:pt>
                <c:pt idx="27">
                  <c:v>17.0</c:v>
                </c:pt>
                <c:pt idx="28">
                  <c:v>26.0</c:v>
                </c:pt>
                <c:pt idx="29">
                  <c:v>27.0</c:v>
                </c:pt>
                <c:pt idx="30">
                  <c:v>10.0</c:v>
                </c:pt>
                <c:pt idx="31">
                  <c:v>2.0</c:v>
                </c:pt>
                <c:pt idx="32">
                  <c:v>1.0</c:v>
                </c:pt>
                <c:pt idx="33">
                  <c:v>1.0</c:v>
                </c:pt>
              </c:numCache>
            </c:numRef>
          </c:yVal>
          <c:smooth val="1"/>
        </c:ser>
        <c:dLbls>
          <c:showLegendKey val="0"/>
          <c:showVal val="0"/>
          <c:showCatName val="0"/>
          <c:showSerName val="0"/>
          <c:showPercent val="0"/>
          <c:showBubbleSize val="0"/>
        </c:dLbls>
        <c:axId val="737333632"/>
        <c:axId val="737340864"/>
      </c:scatterChart>
      <c:valAx>
        <c:axId val="737333632"/>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7340864"/>
        <c:crosses val="autoZero"/>
        <c:crossBetween val="midCat"/>
      </c:valAx>
      <c:valAx>
        <c:axId val="737340864"/>
        <c:scaling>
          <c:orientation val="minMax"/>
          <c:min val="0.0"/>
        </c:scaling>
        <c:delete val="0"/>
        <c:axPos val="l"/>
        <c:majorGridlines/>
        <c:title>
          <c:tx>
            <c:rich>
              <a:bodyPr rot="-5400000" vert="horz"/>
              <a:lstStyle/>
              <a:p>
                <a:pPr>
                  <a:defRPr sz="2000"/>
                </a:pPr>
                <a:r>
                  <a:rPr lang="en-US" sz="2000"/>
                  <a:t> Number</a:t>
                </a:r>
                <a:r>
                  <a:rPr lang="en-US" sz="2000" baseline="0"/>
                  <a:t> of Viruses</a:t>
                </a:r>
                <a:endParaRPr lang="en-US" sz="2000"/>
              </a:p>
            </c:rich>
          </c:tx>
          <c:layout/>
          <c:overlay val="0"/>
        </c:title>
        <c:numFmt formatCode="General" sourceLinked="1"/>
        <c:majorTickMark val="out"/>
        <c:minorTickMark val="none"/>
        <c:tickLblPos val="nextTo"/>
        <c:txPr>
          <a:bodyPr/>
          <a:lstStyle/>
          <a:p>
            <a:pPr>
              <a:defRPr sz="2000"/>
            </a:pPr>
            <a:endParaRPr lang="en-US"/>
          </a:p>
        </c:txPr>
        <c:crossAx val="737333632"/>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Body Cell Death With and Without Immune System</a:t>
            </a:r>
          </a:p>
        </c:rich>
      </c:tx>
      <c:layout/>
      <c:overlay val="0"/>
    </c:title>
    <c:autoTitleDeleted val="0"/>
    <c:plotArea>
      <c:layout/>
      <c:scatterChart>
        <c:scatterStyle val="smoothMarker"/>
        <c:varyColors val="0"/>
        <c:ser>
          <c:idx val="0"/>
          <c:order val="0"/>
          <c:tx>
            <c:v>Without Immune System</c:v>
          </c:tx>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system'!$H$3:$H$36</c:f>
              <c:numCache>
                <c:formatCode>0.00</c:formatCode>
                <c:ptCount val="34"/>
                <c:pt idx="0">
                  <c:v>100.0</c:v>
                </c:pt>
                <c:pt idx="1">
                  <c:v>100.0</c:v>
                </c:pt>
                <c:pt idx="2">
                  <c:v>100.0</c:v>
                </c:pt>
                <c:pt idx="3">
                  <c:v>46.66666666666664</c:v>
                </c:pt>
                <c:pt idx="4">
                  <c:v>46.66666666666664</c:v>
                </c:pt>
                <c:pt idx="5">
                  <c:v>46.66666666666664</c:v>
                </c:pt>
                <c:pt idx="6">
                  <c:v>46.66666666666664</c:v>
                </c:pt>
                <c:pt idx="7">
                  <c:v>46.66666666666664</c:v>
                </c:pt>
                <c:pt idx="8">
                  <c:v>46.66666666666664</c:v>
                </c:pt>
                <c:pt idx="9">
                  <c:v>5.0</c:v>
                </c:pt>
                <c:pt idx="10">
                  <c:v>2.333333333333333</c:v>
                </c:pt>
                <c:pt idx="11">
                  <c:v>2.0</c:v>
                </c:pt>
                <c:pt idx="12">
                  <c:v>1.0</c:v>
                </c:pt>
                <c:pt idx="13">
                  <c:v>0.666666666666667</c:v>
                </c:pt>
                <c:pt idx="14">
                  <c:v>0.666666666666667</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c:v>
                </c:pt>
                <c:pt idx="29">
                  <c:v>0.0</c:v>
                </c:pt>
                <c:pt idx="30">
                  <c:v>0.0</c:v>
                </c:pt>
                <c:pt idx="31">
                  <c:v>0.0</c:v>
                </c:pt>
                <c:pt idx="32">
                  <c:v>0.0</c:v>
                </c:pt>
                <c:pt idx="33">
                  <c:v>0.0</c:v>
                </c:pt>
              </c:numCache>
            </c:numRef>
          </c:yVal>
          <c:smooth val="1"/>
        </c:ser>
        <c:ser>
          <c:idx val="1"/>
          <c:order val="1"/>
          <c:tx>
            <c:v>With Immune System</c:v>
          </c:tx>
          <c:spPr>
            <a:ln>
              <a:solidFill>
                <a:srgbClr val="FFC000"/>
              </a:solidFill>
            </a:ln>
          </c:spPr>
          <c:marker>
            <c:symbol val="none"/>
          </c:marker>
          <c:xVal>
            <c:numRef>
              <c:f>'With Immune system'!$G$3:$G$36</c:f>
              <c:numCache>
                <c:formatCode>General</c:formatCode>
                <c:ptCount val="3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numCache>
            </c:numRef>
          </c:xVal>
          <c:yVal>
            <c:numRef>
              <c:f>'With Immune system'!$I$3:$I$36</c:f>
              <c:numCache>
                <c:formatCode>General</c:formatCode>
                <c:ptCount val="34"/>
                <c:pt idx="0">
                  <c:v>100.0</c:v>
                </c:pt>
                <c:pt idx="1">
                  <c:v>100.0</c:v>
                </c:pt>
                <c:pt idx="2">
                  <c:v>99.0</c:v>
                </c:pt>
                <c:pt idx="3">
                  <c:v>98.0</c:v>
                </c:pt>
                <c:pt idx="4">
                  <c:v>96.0</c:v>
                </c:pt>
                <c:pt idx="5">
                  <c:v>95.0</c:v>
                </c:pt>
                <c:pt idx="6">
                  <c:v>92.0</c:v>
                </c:pt>
                <c:pt idx="7">
                  <c:v>90.0</c:v>
                </c:pt>
                <c:pt idx="8">
                  <c:v>87.0</c:v>
                </c:pt>
                <c:pt idx="9">
                  <c:v>85.0</c:v>
                </c:pt>
                <c:pt idx="10">
                  <c:v>82.0</c:v>
                </c:pt>
                <c:pt idx="11">
                  <c:v>80.0</c:v>
                </c:pt>
                <c:pt idx="12">
                  <c:v>74.0</c:v>
                </c:pt>
                <c:pt idx="13">
                  <c:v>73.0</c:v>
                </c:pt>
                <c:pt idx="14">
                  <c:v>61.0</c:v>
                </c:pt>
                <c:pt idx="15">
                  <c:v>59.0</c:v>
                </c:pt>
                <c:pt idx="16">
                  <c:v>54.0</c:v>
                </c:pt>
                <c:pt idx="17">
                  <c:v>43.0</c:v>
                </c:pt>
                <c:pt idx="18">
                  <c:v>29.0</c:v>
                </c:pt>
                <c:pt idx="19">
                  <c:v>22.0</c:v>
                </c:pt>
                <c:pt idx="20">
                  <c:v>18.0</c:v>
                </c:pt>
                <c:pt idx="21">
                  <c:v>16.0</c:v>
                </c:pt>
                <c:pt idx="22">
                  <c:v>8.0</c:v>
                </c:pt>
                <c:pt idx="23">
                  <c:v>7.0</c:v>
                </c:pt>
                <c:pt idx="24">
                  <c:v>4.0</c:v>
                </c:pt>
                <c:pt idx="25">
                  <c:v>4.0</c:v>
                </c:pt>
                <c:pt idx="26">
                  <c:v>3.0</c:v>
                </c:pt>
                <c:pt idx="27">
                  <c:v>3.0</c:v>
                </c:pt>
                <c:pt idx="28">
                  <c:v>2.0</c:v>
                </c:pt>
                <c:pt idx="29">
                  <c:v>1.0</c:v>
                </c:pt>
                <c:pt idx="30">
                  <c:v>1.0</c:v>
                </c:pt>
                <c:pt idx="31">
                  <c:v>1.0</c:v>
                </c:pt>
                <c:pt idx="32">
                  <c:v>1.0</c:v>
                </c:pt>
                <c:pt idx="33">
                  <c:v>1.0</c:v>
                </c:pt>
              </c:numCache>
            </c:numRef>
          </c:yVal>
          <c:smooth val="1"/>
        </c:ser>
        <c:dLbls>
          <c:showLegendKey val="0"/>
          <c:showVal val="0"/>
          <c:showCatName val="0"/>
          <c:showSerName val="0"/>
          <c:showPercent val="0"/>
          <c:showBubbleSize val="0"/>
        </c:dLbls>
        <c:axId val="737390736"/>
        <c:axId val="737397968"/>
      </c:scatterChart>
      <c:valAx>
        <c:axId val="737390736"/>
        <c:scaling>
          <c:orientation val="minMax"/>
        </c:scaling>
        <c:delete val="0"/>
        <c:axPos val="b"/>
        <c:title>
          <c:tx>
            <c:rich>
              <a:bodyPr/>
              <a:lstStyle/>
              <a:p>
                <a:pPr>
                  <a:defRPr sz="2000"/>
                </a:pPr>
                <a:r>
                  <a:rPr lang="en-US" sz="2000"/>
                  <a:t>Time(seconds)</a:t>
                </a:r>
              </a:p>
            </c:rich>
          </c:tx>
          <c:layout/>
          <c:overlay val="0"/>
        </c:title>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7397968"/>
        <c:crosses val="autoZero"/>
        <c:crossBetween val="midCat"/>
      </c:valAx>
      <c:valAx>
        <c:axId val="737397968"/>
        <c:scaling>
          <c:orientation val="minMax"/>
          <c:min val="0.0"/>
        </c:scaling>
        <c:delete val="0"/>
        <c:axPos val="l"/>
        <c:majorGridlines/>
        <c:title>
          <c:tx>
            <c:rich>
              <a:bodyPr rot="-5400000" vert="horz"/>
              <a:lstStyle/>
              <a:p>
                <a:pPr>
                  <a:defRPr sz="2000"/>
                </a:pPr>
                <a:r>
                  <a:rPr lang="en-US" sz="2000"/>
                  <a:t>Number</a:t>
                </a:r>
                <a:r>
                  <a:rPr lang="en-US" sz="2000" baseline="0"/>
                  <a:t> of Viruses</a:t>
                </a:r>
                <a:endParaRPr lang="en-US" sz="2000"/>
              </a:p>
            </c:rich>
          </c:tx>
          <c:layout/>
          <c:overlay val="0"/>
        </c:title>
        <c:numFmt formatCode="0.00" sourceLinked="1"/>
        <c:majorTickMark val="out"/>
        <c:minorTickMark val="none"/>
        <c:tickLblPos val="nextTo"/>
        <c:txPr>
          <a:bodyPr/>
          <a:lstStyle/>
          <a:p>
            <a:pPr>
              <a:defRPr sz="2000"/>
            </a:pPr>
            <a:endParaRPr lang="en-US"/>
          </a:p>
        </c:txPr>
        <c:crossAx val="73739073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400" b="1" i="0" u="none" strike="noStrike" baseline="0">
                <a:solidFill>
                  <a:srgbClr val="000000"/>
                </a:solidFill>
                <a:latin typeface="Calibri"/>
                <a:ea typeface="Calibri"/>
                <a:cs typeface="Calibri"/>
              </a:defRPr>
            </a:pPr>
            <a:r>
              <a:rPr lang="en-US" sz="2400"/>
              <a:t>Number of Body Cells Dying With Bacteria </a:t>
            </a:r>
          </a:p>
        </c:rich>
      </c:tx>
      <c:layout>
        <c:manualLayout>
          <c:xMode val="edge"/>
          <c:yMode val="edge"/>
          <c:x val="0.13794750656168"/>
          <c:y val="0.0416666666666667"/>
        </c:manualLayout>
      </c:layout>
      <c:overlay val="0"/>
    </c:title>
    <c:autoTitleDeleted val="0"/>
    <c:plotArea>
      <c:layout/>
      <c:scatterChart>
        <c:scatterStyle val="smoothMarker"/>
        <c:varyColors val="0"/>
        <c:ser>
          <c:idx val="0"/>
          <c:order val="0"/>
          <c:tx>
            <c:v>Body Cells Dying</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dLbls>
          <c:showLegendKey val="0"/>
          <c:showVal val="0"/>
          <c:showCatName val="0"/>
          <c:showSerName val="0"/>
          <c:showPercent val="0"/>
          <c:showBubbleSize val="0"/>
        </c:dLbls>
        <c:axId val="737436976"/>
        <c:axId val="737441024"/>
      </c:scatterChart>
      <c:valAx>
        <c:axId val="737436976"/>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737441024"/>
        <c:crosses val="autoZero"/>
        <c:crossBetween val="midCat"/>
      </c:valAx>
      <c:valAx>
        <c:axId val="737441024"/>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737436976"/>
        <c:crosses val="autoZero"/>
        <c:crossBetween val="midCat"/>
      </c:valAx>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lgn="ctr" rtl="1">
              <a:defRPr sz="2000" b="1" i="0" u="none" strike="noStrike" baseline="0">
                <a:solidFill>
                  <a:srgbClr val="000000"/>
                </a:solidFill>
                <a:latin typeface="Calibri"/>
                <a:ea typeface="Calibri"/>
                <a:cs typeface="Calibri"/>
              </a:defRPr>
            </a:pPr>
            <a:r>
              <a:rPr lang="en-US" sz="2000"/>
              <a:t>Body Cell Death with Bacteria and Macrophages</a:t>
            </a:r>
          </a:p>
        </c:rich>
      </c:tx>
      <c:layout/>
      <c:overlay val="0"/>
    </c:title>
    <c:autoTitleDeleted val="0"/>
    <c:plotArea>
      <c:layout/>
      <c:scatterChart>
        <c:scatterStyle val="smoothMarker"/>
        <c:varyColors val="0"/>
        <c:ser>
          <c:idx val="0"/>
          <c:order val="0"/>
          <c:tx>
            <c:v> Without Macrophages</c:v>
          </c:tx>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Sheet1!$B$1:$B$29</c:f>
              <c:numCache>
                <c:formatCode>General</c:formatCode>
                <c:ptCount val="29"/>
                <c:pt idx="0">
                  <c:v>10.0</c:v>
                </c:pt>
                <c:pt idx="1">
                  <c:v>10.0</c:v>
                </c:pt>
                <c:pt idx="2">
                  <c:v>10.0</c:v>
                </c:pt>
                <c:pt idx="3">
                  <c:v>10.0</c:v>
                </c:pt>
                <c:pt idx="4">
                  <c:v>9.0</c:v>
                </c:pt>
                <c:pt idx="5">
                  <c:v>9.0</c:v>
                </c:pt>
                <c:pt idx="6">
                  <c:v>9.0</c:v>
                </c:pt>
                <c:pt idx="7">
                  <c:v>9.0</c:v>
                </c:pt>
                <c:pt idx="8">
                  <c:v>9.0</c:v>
                </c:pt>
                <c:pt idx="9">
                  <c:v>9.0</c:v>
                </c:pt>
                <c:pt idx="10">
                  <c:v>8.0</c:v>
                </c:pt>
                <c:pt idx="11">
                  <c:v>8.0</c:v>
                </c:pt>
                <c:pt idx="12">
                  <c:v>6.0</c:v>
                </c:pt>
                <c:pt idx="13">
                  <c:v>5.0</c:v>
                </c:pt>
                <c:pt idx="14">
                  <c:v>5.0</c:v>
                </c:pt>
                <c:pt idx="15">
                  <c:v>4.0</c:v>
                </c:pt>
                <c:pt idx="16">
                  <c:v>4.0</c:v>
                </c:pt>
                <c:pt idx="17">
                  <c:v>2.0</c:v>
                </c:pt>
                <c:pt idx="18">
                  <c:v>2.0</c:v>
                </c:pt>
                <c:pt idx="19">
                  <c:v>2.0</c:v>
                </c:pt>
                <c:pt idx="20">
                  <c:v>2.0</c:v>
                </c:pt>
                <c:pt idx="21">
                  <c:v>2.0</c:v>
                </c:pt>
                <c:pt idx="22">
                  <c:v>2.0</c:v>
                </c:pt>
                <c:pt idx="23">
                  <c:v>1.0</c:v>
                </c:pt>
                <c:pt idx="24">
                  <c:v>1.0</c:v>
                </c:pt>
                <c:pt idx="25">
                  <c:v>1.0</c:v>
                </c:pt>
                <c:pt idx="26">
                  <c:v>1.0</c:v>
                </c:pt>
                <c:pt idx="27">
                  <c:v>1.0</c:v>
                </c:pt>
                <c:pt idx="28">
                  <c:v>0.0</c:v>
                </c:pt>
              </c:numCache>
            </c:numRef>
          </c:yVal>
          <c:smooth val="1"/>
        </c:ser>
        <c:ser>
          <c:idx val="1"/>
          <c:order val="1"/>
          <c:tx>
            <c:v> With Macrophages</c:v>
          </c:tx>
          <c:spPr>
            <a:ln>
              <a:solidFill>
                <a:srgbClr val="00E88F"/>
              </a:solidFill>
            </a:ln>
          </c:spPr>
          <c:marker>
            <c:symbol val="none"/>
          </c:marker>
          <c:xVal>
            <c:numRef>
              <c:f>Sheet1!$A$1:$A$29</c:f>
              <c:numCache>
                <c:formatCode>General</c:formatCode>
                <c:ptCount val="2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numCache>
            </c:numRef>
          </c:xVal>
          <c:yVal>
            <c:numRef>
              <c:f>Sheet1!$C$1:$C$29</c:f>
              <c:numCache>
                <c:formatCode>General</c:formatCode>
                <c:ptCount val="29"/>
                <c:pt idx="0">
                  <c:v>10.0</c:v>
                </c:pt>
                <c:pt idx="1">
                  <c:v>10.0</c:v>
                </c:pt>
                <c:pt idx="2">
                  <c:v>10.0</c:v>
                </c:pt>
                <c:pt idx="3">
                  <c:v>10.0</c:v>
                </c:pt>
                <c:pt idx="4">
                  <c:v>10.0</c:v>
                </c:pt>
                <c:pt idx="5">
                  <c:v>9.0</c:v>
                </c:pt>
                <c:pt idx="6">
                  <c:v>8.0</c:v>
                </c:pt>
                <c:pt idx="7">
                  <c:v>8.0</c:v>
                </c:pt>
                <c:pt idx="8">
                  <c:v>8.0</c:v>
                </c:pt>
                <c:pt idx="9">
                  <c:v>8.0</c:v>
                </c:pt>
                <c:pt idx="10">
                  <c:v>8.0</c:v>
                </c:pt>
                <c:pt idx="11">
                  <c:v>8.0</c:v>
                </c:pt>
                <c:pt idx="12">
                  <c:v>8.0</c:v>
                </c:pt>
                <c:pt idx="13">
                  <c:v>8.0</c:v>
                </c:pt>
                <c:pt idx="14">
                  <c:v>8.0</c:v>
                </c:pt>
                <c:pt idx="15">
                  <c:v>8.0</c:v>
                </c:pt>
                <c:pt idx="16">
                  <c:v>8.0</c:v>
                </c:pt>
                <c:pt idx="17">
                  <c:v>8.0</c:v>
                </c:pt>
                <c:pt idx="18">
                  <c:v>8.0</c:v>
                </c:pt>
                <c:pt idx="19">
                  <c:v>8.0</c:v>
                </c:pt>
                <c:pt idx="20">
                  <c:v>8.0</c:v>
                </c:pt>
                <c:pt idx="21">
                  <c:v>7.0</c:v>
                </c:pt>
                <c:pt idx="22">
                  <c:v>7.0</c:v>
                </c:pt>
                <c:pt idx="23">
                  <c:v>7.0</c:v>
                </c:pt>
                <c:pt idx="24">
                  <c:v>7.0</c:v>
                </c:pt>
                <c:pt idx="25">
                  <c:v>7.0</c:v>
                </c:pt>
                <c:pt idx="26">
                  <c:v>7.0</c:v>
                </c:pt>
                <c:pt idx="27">
                  <c:v>7.0</c:v>
                </c:pt>
                <c:pt idx="28">
                  <c:v>7.0</c:v>
                </c:pt>
              </c:numCache>
            </c:numRef>
          </c:yVal>
          <c:smooth val="1"/>
        </c:ser>
        <c:dLbls>
          <c:showLegendKey val="0"/>
          <c:showVal val="0"/>
          <c:showCatName val="0"/>
          <c:showSerName val="0"/>
          <c:showPercent val="0"/>
          <c:showBubbleSize val="0"/>
        </c:dLbls>
        <c:axId val="737492576"/>
        <c:axId val="679252128"/>
      </c:scatterChart>
      <c:valAx>
        <c:axId val="737492576"/>
        <c:scaling>
          <c:orientation val="minMax"/>
        </c:scaling>
        <c:delete val="0"/>
        <c:axPos val="b"/>
        <c:numFmt formatCode="General" sourceLinked="1"/>
        <c:majorTickMark val="out"/>
        <c:minorTickMark val="none"/>
        <c:tickLblPos val="nextTo"/>
        <c:txPr>
          <a:bodyPr rot="0" vert="horz"/>
          <a:lstStyle/>
          <a:p>
            <a:pPr>
              <a:defRPr sz="2000" b="0" i="0" u="none" strike="noStrike" baseline="0">
                <a:solidFill>
                  <a:srgbClr val="000000"/>
                </a:solidFill>
                <a:latin typeface="Calibri"/>
                <a:ea typeface="Calibri"/>
                <a:cs typeface="Calibri"/>
              </a:defRPr>
            </a:pPr>
            <a:endParaRPr lang="en-US"/>
          </a:p>
        </c:txPr>
        <c:crossAx val="679252128"/>
        <c:crosses val="autoZero"/>
        <c:crossBetween val="midCat"/>
      </c:valAx>
      <c:valAx>
        <c:axId val="679252128"/>
        <c:scaling>
          <c:orientation val="minMax"/>
        </c:scaling>
        <c:delete val="0"/>
        <c:axPos val="l"/>
        <c:majorGridlines/>
        <c:numFmt formatCode="General" sourceLinked="1"/>
        <c:majorTickMark val="out"/>
        <c:minorTickMark val="none"/>
        <c:tickLblPos val="nextTo"/>
        <c:txPr>
          <a:bodyPr/>
          <a:lstStyle/>
          <a:p>
            <a:pPr>
              <a:defRPr sz="2000"/>
            </a:pPr>
            <a:endParaRPr lang="en-US"/>
          </a:p>
        </c:txPr>
        <c:crossAx val="737492576"/>
        <c:crosses val="autoZero"/>
        <c:crossBetween val="midCat"/>
      </c:valAx>
    </c:plotArea>
    <c:legend>
      <c:legendPos val="t"/>
      <c:layout/>
      <c:overlay val="0"/>
      <c:txPr>
        <a:bodyPr/>
        <a:lstStyle/>
        <a:p>
          <a:pPr>
            <a:defRPr sz="2000"/>
          </a:pPr>
          <a:endParaRPr lang="en-US"/>
        </a:p>
      </c:txPr>
    </c:legend>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4A270-9CA5-4E17-9448-1389142F63AE}" type="datetimeFigureOut">
              <a:rPr lang="en-US" smtClean="0"/>
              <a:t>1/15/17</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5C95-C3ED-4ED1-82E0-B99CB630F8E9}" type="slidenum">
              <a:rPr lang="en-US" smtClean="0"/>
              <a:t>‹#›</a:t>
            </a:fld>
            <a:endParaRPr lang="en-US"/>
          </a:p>
        </p:txBody>
      </p:sp>
    </p:spTree>
    <p:extLst>
      <p:ext uri="{BB962C8B-B14F-4D97-AF65-F5344CB8AC3E}">
        <p14:creationId xmlns:p14="http://schemas.microsoft.com/office/powerpoint/2010/main" val="2147545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 1 Discussion</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number of body cells  decreased rapidly and were all killed after 15 seconds, but the number of viruses increased by hundreds, since the virus reproduced by 20 each time it infected a cell. (Viruses actually reproduce by thousands, but the program would glitch so I lowered it to 20)</a:t>
            </a:r>
          </a:p>
          <a:p>
            <a:endParaRPr lang="en-US" dirty="0" smtClean="0"/>
          </a:p>
          <a:p>
            <a:r>
              <a:rPr lang="en-US" dirty="0" smtClean="0"/>
              <a:t>Experiment 2 Discussion</a:t>
            </a:r>
          </a:p>
          <a:p>
            <a:r>
              <a:rPr lang="en-US" dirty="0" smtClean="0">
                <a:latin typeface="Century Gothic"/>
                <a:cs typeface="Century Gothic"/>
              </a:rPr>
              <a:t>In these results, the effect was huge. The first chart shows the death of body cells without killer-T cells(blue) , and the death of body cells with killer-T cells(red). In this chart, the effect of the killer-T cells was not significant. However, the body cells died quicker than without killer-T cells. The second chart shows the amount of viruses with and without killer-T cells(red and blue). The impact was significant. The results without killer-T cells showed the virus population reaching almost 2000, while the population with killer-T cells reached less than 500. So, the killer-T cells killed a lot of viruses, but did not impact the amount of body cells as much.</a:t>
            </a:r>
          </a:p>
          <a:p>
            <a:endParaRPr lang="en-US" dirty="0" smtClean="0">
              <a:latin typeface="Century Gothic"/>
              <a:cs typeface="Century Gothic"/>
            </a:endParaRPr>
          </a:p>
          <a:p>
            <a:r>
              <a:rPr lang="en-US" dirty="0" smtClean="0">
                <a:latin typeface="Century Gothic"/>
                <a:cs typeface="Century Gothic"/>
              </a:rPr>
              <a:t>Experiment 3 Discussion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In these results, the effect was the most significant. The first chart shows the death of body cells with (red) and without(blue) the immune system.  The impact of the immune system shows that the cells without the immune system died much before the cells with the immune system did. In the second chart, the effect is also extremely large. The viruses without the immune system replicated much more than the viruses with the immune system. In fact, the viruses with the immune system died after awhile. So, the immune system impacted the body cells and the viruses the most.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entury Gothic"/>
                <a:cs typeface="Century Gothic"/>
              </a:rPr>
              <a:t>Experiment</a:t>
            </a:r>
            <a:r>
              <a:rPr lang="en-US" baseline="0" dirty="0" smtClean="0">
                <a:latin typeface="Century Gothic"/>
                <a:cs typeface="Century Gothic"/>
              </a:rPr>
              <a:t> 4 Discussion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body cells died much slower.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Century Gothic"/>
                <a:cs typeface="Century Gothic"/>
              </a:rPr>
              <a:t>Experiment 5 Discussion</a:t>
            </a:r>
            <a:endParaRPr lang="en-US" dirty="0" smtClean="0">
              <a:latin typeface="Century Gothic"/>
              <a:cs typeface="Century Gothic"/>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this experiment, the impact was also significant. </a:t>
            </a:r>
            <a:r>
              <a:rPr lang="en-US" smtClean="0"/>
              <a:t>The body cells with the macrophages were saved, and in the test without the macrophages, all the body cells died. </a:t>
            </a:r>
          </a:p>
          <a:p>
            <a:endParaRPr lang="en-US" dirty="0"/>
          </a:p>
        </p:txBody>
      </p:sp>
      <p:sp>
        <p:nvSpPr>
          <p:cNvPr id="4" name="Slide Number Placeholder 3"/>
          <p:cNvSpPr>
            <a:spLocks noGrp="1"/>
          </p:cNvSpPr>
          <p:nvPr>
            <p:ph type="sldNum" sz="quarter" idx="10"/>
          </p:nvPr>
        </p:nvSpPr>
        <p:spPr/>
        <p:txBody>
          <a:bodyPr/>
          <a:lstStyle/>
          <a:p>
            <a:fld id="{A7765C95-C3ED-4ED1-82E0-B99CB630F8E9}" type="slidenum">
              <a:rPr lang="en-US" smtClean="0"/>
              <a:t>1</a:t>
            </a:fld>
            <a:endParaRPr lang="en-US"/>
          </a:p>
        </p:txBody>
      </p:sp>
    </p:spTree>
    <p:extLst>
      <p:ext uri="{BB962C8B-B14F-4D97-AF65-F5344CB8AC3E}">
        <p14:creationId xmlns:p14="http://schemas.microsoft.com/office/powerpoint/2010/main" val="4194493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dirty="0"/>
          </a:p>
        </p:txBody>
      </p:sp>
    </p:spTree>
    <p:extLst>
      <p:ext uri="{BB962C8B-B14F-4D97-AF65-F5344CB8AC3E}">
        <p14:creationId xmlns:p14="http://schemas.microsoft.com/office/powerpoint/2010/main" val="27020199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48A87A34-81AB-432B-8DAE-1953F412C126}" type="datetimeFigureOut">
              <a:rPr lang="en-US" smtClean="0"/>
              <a:pPr/>
              <a:t>1/15/17</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853" r:id="rId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chart" Target="../charts/chart5.xml"/><Relationship Id="rId12" Type="http://schemas.openxmlformats.org/officeDocument/2006/relationships/chart" Target="../charts/chart6.xml"/><Relationship Id="rId13" Type="http://schemas.openxmlformats.org/officeDocument/2006/relationships/chart" Target="../charts/chart7.xm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hyperlink" Target="http://www.diabetes.co.uk/" TargetMode="External"/><Relationship Id="rId7" Type="http://schemas.openxmlformats.org/officeDocument/2006/relationships/chart" Target="../charts/chart1.xml"/><Relationship Id="rId8" Type="http://schemas.openxmlformats.org/officeDocument/2006/relationships/chart" Target="../charts/chart2.xml"/><Relationship Id="rId9" Type="http://schemas.openxmlformats.org/officeDocument/2006/relationships/chart" Target="../charts/chart3.xml"/><Relationship Id="rId10"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100000">
              <a:schemeClr val="bg1">
                <a:shade val="30000"/>
                <a:satMod val="200000"/>
              </a:schemeClr>
            </a:gs>
          </a:gsLst>
          <a:path path="rect">
            <a:fillToRect l="50000" t="50000" r="50000" b="50000"/>
          </a:path>
          <a:tileRect/>
        </a:gradFill>
        <a:effectLst/>
      </p:bgPr>
    </p:bg>
    <p:spTree>
      <p:nvGrpSpPr>
        <p:cNvPr id="1" name=""/>
        <p:cNvGrpSpPr/>
        <p:nvPr/>
      </p:nvGrpSpPr>
      <p:grpSpPr>
        <a:xfrm>
          <a:off x="0" y="0"/>
          <a:ext cx="0" cy="0"/>
          <a:chOff x="0" y="0"/>
          <a:chExt cx="0" cy="0"/>
        </a:xfrm>
      </p:grpSpPr>
      <p:sp>
        <p:nvSpPr>
          <p:cNvPr id="20" name="Rounded Rectangle 19"/>
          <p:cNvSpPr/>
          <p:nvPr/>
        </p:nvSpPr>
        <p:spPr>
          <a:xfrm>
            <a:off x="190322" y="9038647"/>
            <a:ext cx="9072662" cy="12336826"/>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228869" y="66329"/>
            <a:ext cx="29447301" cy="2932623"/>
          </a:xfrm>
        </p:spPr>
        <p:txBody>
          <a:bodyPr>
            <a:normAutofit/>
          </a:bodyPr>
          <a:lstStyle/>
          <a:p>
            <a:pPr algn="ctr"/>
            <a:r>
              <a:rPr lang="en-US" sz="9600" dirty="0" smtClean="0">
                <a:latin typeface="Century Gothic"/>
                <a:cs typeface="Century Gothic"/>
              </a:rPr>
              <a:t>Simulating the Immune System</a:t>
            </a:r>
            <a:r>
              <a:rPr lang="en-US" sz="9600" dirty="0">
                <a:latin typeface="Century Gothic"/>
                <a:cs typeface="Century Gothic"/>
              </a:rPr>
              <a:t/>
            </a:r>
            <a:br>
              <a:rPr lang="en-US" sz="9600" dirty="0">
                <a:latin typeface="Century Gothic"/>
                <a:cs typeface="Century Gothic"/>
              </a:rPr>
            </a:br>
            <a:r>
              <a:rPr lang="en-US" sz="5400" dirty="0" smtClean="0">
                <a:latin typeface="Century Gothic"/>
                <a:cs typeface="Century Gothic"/>
              </a:rPr>
              <a:t> </a:t>
            </a:r>
            <a:r>
              <a:rPr lang="en-US" sz="4800" dirty="0" smtClean="0">
                <a:latin typeface="Century Gothic"/>
                <a:cs typeface="Century Gothic"/>
              </a:rPr>
              <a:t>Aditya Suresh</a:t>
            </a:r>
            <a:endParaRPr lang="en-US" sz="4800" dirty="0">
              <a:latin typeface="Century Gothic"/>
              <a:cs typeface="Century Gothic"/>
            </a:endParaRPr>
          </a:p>
        </p:txBody>
      </p:sp>
      <p:sp>
        <p:nvSpPr>
          <p:cNvPr id="4" name="Subtitle 2"/>
          <p:cNvSpPr txBox="1">
            <a:spLocks/>
          </p:cNvSpPr>
          <p:nvPr/>
        </p:nvSpPr>
        <p:spPr>
          <a:xfrm>
            <a:off x="711701" y="5635657"/>
            <a:ext cx="7999874" cy="4036857"/>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p>
        </p:txBody>
      </p:sp>
      <p:grpSp>
        <p:nvGrpSpPr>
          <p:cNvPr id="17" name="Group 16"/>
          <p:cNvGrpSpPr/>
          <p:nvPr/>
        </p:nvGrpSpPr>
        <p:grpSpPr>
          <a:xfrm>
            <a:off x="259569" y="2849884"/>
            <a:ext cx="8743672" cy="5884213"/>
            <a:chOff x="259570" y="2849884"/>
            <a:chExt cx="8042562" cy="5928093"/>
          </a:xfrm>
        </p:grpSpPr>
        <p:sp>
          <p:nvSpPr>
            <p:cNvPr id="14" name="Rounded Rectangle 13"/>
            <p:cNvSpPr/>
            <p:nvPr/>
          </p:nvSpPr>
          <p:spPr>
            <a:xfrm>
              <a:off x="259570" y="2849884"/>
              <a:ext cx="8042562" cy="5928093"/>
            </a:xfrm>
            <a:prstGeom prst="round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Subtitle 2"/>
            <p:cNvSpPr txBox="1">
              <a:spLocks/>
            </p:cNvSpPr>
            <p:nvPr/>
          </p:nvSpPr>
          <p:spPr>
            <a:xfrm>
              <a:off x="305496" y="3305120"/>
              <a:ext cx="7996636" cy="1591874"/>
            </a:xfrm>
            <a:prstGeom prst="rect">
              <a:avLst/>
            </a:prstGeom>
          </p:spPr>
          <p:txBody>
            <a:bodyPr vert="horz" lIns="75675" tIns="37837" rIns="75675" bIns="37837" rtlCol="0">
              <a:norm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6399" dirty="0">
                <a:latin typeface="Century Gothic"/>
                <a:cs typeface="Century Gothic"/>
              </a:endParaRPr>
            </a:p>
          </p:txBody>
        </p:sp>
      </p:grpSp>
      <p:sp>
        <p:nvSpPr>
          <p:cNvPr id="7" name="Subtitle 2"/>
          <p:cNvSpPr txBox="1">
            <a:spLocks/>
          </p:cNvSpPr>
          <p:nvPr/>
        </p:nvSpPr>
        <p:spPr>
          <a:xfrm>
            <a:off x="25147822" y="5161101"/>
            <a:ext cx="6932985" cy="7450364"/>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2648" dirty="0">
              <a:latin typeface="Century Gothic"/>
              <a:cs typeface="Century Gothic"/>
            </a:endParaRPr>
          </a:p>
        </p:txBody>
      </p:sp>
      <p:grpSp>
        <p:nvGrpSpPr>
          <p:cNvPr id="26" name="Group 25"/>
          <p:cNvGrpSpPr/>
          <p:nvPr/>
        </p:nvGrpSpPr>
        <p:grpSpPr>
          <a:xfrm>
            <a:off x="9329165" y="2826013"/>
            <a:ext cx="16457678" cy="8008640"/>
            <a:chOff x="9378757" y="2679816"/>
            <a:chExt cx="16457678" cy="8008640"/>
          </a:xfrm>
        </p:grpSpPr>
        <p:sp>
          <p:nvSpPr>
            <p:cNvPr id="12" name="Rounded Rectangle 11"/>
            <p:cNvSpPr/>
            <p:nvPr/>
          </p:nvSpPr>
          <p:spPr>
            <a:xfrm>
              <a:off x="9378757" y="2679816"/>
              <a:ext cx="16457678" cy="8008640"/>
            </a:xfrm>
            <a:prstGeom prst="roundRect">
              <a:avLst/>
            </a:prstGeom>
            <a:solidFill>
              <a:schemeClr val="bg1">
                <a:lumMod val="75000"/>
                <a:lumOff val="25000"/>
              </a:schemeClr>
            </a:solidFill>
            <a:ln>
              <a:solidFill>
                <a:schemeClr val="bg1">
                  <a:lumMod val="85000"/>
                  <a:lumOff val="1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ubtitle 2"/>
            <p:cNvSpPr txBox="1">
              <a:spLocks/>
            </p:cNvSpPr>
            <p:nvPr/>
          </p:nvSpPr>
          <p:spPr>
            <a:xfrm>
              <a:off x="9586552" y="2871818"/>
              <a:ext cx="16157867" cy="742527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lnSpc>
                  <a:spcPct val="100000"/>
                </a:lnSpc>
                <a:spcBef>
                  <a:spcPts val="2067"/>
                </a:spcBef>
              </a:pPr>
              <a:r>
                <a:rPr lang="en-US" sz="2800" b="1" dirty="0" smtClean="0">
                  <a:cs typeface="Century Gothic"/>
                </a:rPr>
                <a:t>Introduction</a:t>
              </a:r>
            </a:p>
            <a:p>
              <a:pPr algn="ctr">
                <a:lnSpc>
                  <a:spcPct val="100000"/>
                </a:lnSpc>
                <a:spcBef>
                  <a:spcPts val="2067"/>
                </a:spcBef>
              </a:pPr>
              <a:r>
                <a:rPr lang="en-US" sz="2400" dirty="0">
                  <a:cs typeface="Century Gothic"/>
                </a:rPr>
                <a:t>W</a:t>
              </a:r>
              <a:r>
                <a:rPr lang="en-US" sz="2400" dirty="0" smtClean="0">
                  <a:cs typeface="Century Gothic"/>
                </a:rPr>
                <a:t>e all get sick. </a:t>
              </a:r>
              <a:r>
                <a:rPr lang="en-US" sz="2400" dirty="0">
                  <a:cs typeface="Century Gothic"/>
                </a:rPr>
                <a:t>W</a:t>
              </a:r>
              <a:r>
                <a:rPr lang="en-US" sz="2400" dirty="0" smtClean="0">
                  <a:cs typeface="Century Gothic"/>
                </a:rPr>
                <a:t>hat defends us from invading pathogens like bacteria and viruses? </a:t>
              </a:r>
              <a:r>
                <a:rPr lang="en-US" sz="2400" b="1" dirty="0" smtClean="0">
                  <a:cs typeface="Century Gothic"/>
                </a:rPr>
                <a:t>Our </a:t>
              </a:r>
              <a:r>
                <a:rPr lang="en-US" sz="2400" b="1" dirty="0" smtClean="0">
                  <a:cs typeface="Century Gothic"/>
                </a:rPr>
                <a:t>immune system. </a:t>
              </a:r>
            </a:p>
            <a:p>
              <a:pPr>
                <a:lnSpc>
                  <a:spcPct val="100000"/>
                </a:lnSpc>
                <a:spcBef>
                  <a:spcPts val="1000"/>
                </a:spcBef>
              </a:pPr>
              <a:r>
                <a:rPr lang="en-US" sz="2400" dirty="0" smtClean="0">
                  <a:cs typeface="Century Gothic"/>
                </a:rPr>
                <a:t>Our immune system has many kinds of white blood cells. These cells each have an important role in killing pathogens. </a:t>
              </a:r>
            </a:p>
            <a:p>
              <a:pPr marL="342900" indent="-342900">
                <a:lnSpc>
                  <a:spcPct val="100000"/>
                </a:lnSpc>
                <a:spcBef>
                  <a:spcPts val="1000"/>
                </a:spcBef>
                <a:buFont typeface="Arial" charset="0"/>
                <a:buChar char="•"/>
              </a:pPr>
              <a:r>
                <a:rPr lang="en-US" sz="2400" b="1" dirty="0" smtClean="0">
                  <a:cs typeface="Century Gothic"/>
                </a:rPr>
                <a:t>Dendritic cells </a:t>
              </a:r>
              <a:r>
                <a:rPr lang="en-US" sz="2400" dirty="0" smtClean="0">
                  <a:cs typeface="Century Gothic"/>
                </a:rPr>
                <a:t>eat a pathogen and deliver digested parts of it to a helper-T cell. They do this so that the immune system can tell what to attack.</a:t>
              </a:r>
            </a:p>
            <a:p>
              <a:pPr marL="342900" indent="-342900">
                <a:lnSpc>
                  <a:spcPct val="100000"/>
                </a:lnSpc>
                <a:spcBef>
                  <a:spcPts val="1000"/>
                </a:spcBef>
                <a:buFont typeface="Arial" charset="0"/>
                <a:buChar char="•"/>
              </a:pPr>
              <a:r>
                <a:rPr lang="en-US" sz="2400" b="1" dirty="0">
                  <a:cs typeface="Century Gothic"/>
                </a:rPr>
                <a:t>H</a:t>
              </a:r>
              <a:r>
                <a:rPr lang="en-US" sz="2400" b="1" dirty="0" smtClean="0">
                  <a:cs typeface="Century Gothic"/>
                </a:rPr>
                <a:t>elper-T cells </a:t>
              </a:r>
              <a:r>
                <a:rPr lang="en-US" sz="2400" dirty="0" smtClean="0">
                  <a:cs typeface="Century Gothic"/>
                </a:rPr>
                <a:t>deliver the parts to a b-cell, so the b-cell can target the invading pathogens.</a:t>
              </a:r>
            </a:p>
            <a:p>
              <a:pPr marL="342900" indent="-342900">
                <a:lnSpc>
                  <a:spcPct val="100000"/>
                </a:lnSpc>
                <a:spcBef>
                  <a:spcPts val="1000"/>
                </a:spcBef>
                <a:buFont typeface="Arial" charset="0"/>
                <a:buChar char="•"/>
              </a:pPr>
              <a:r>
                <a:rPr lang="en-US" sz="2400" b="1" dirty="0" smtClean="0">
                  <a:cs typeface="Century Gothic"/>
                </a:rPr>
                <a:t>B-cells</a:t>
              </a:r>
              <a:r>
                <a:rPr lang="en-US" sz="2400" dirty="0" smtClean="0">
                  <a:cs typeface="Century Gothic"/>
                </a:rPr>
                <a:t> use the parts to create proteins called antibodies which stick to the specific type of pathogen. </a:t>
              </a:r>
            </a:p>
            <a:p>
              <a:pPr marL="342900" indent="-342900">
                <a:lnSpc>
                  <a:spcPct val="100000"/>
                </a:lnSpc>
                <a:spcBef>
                  <a:spcPts val="1000"/>
                </a:spcBef>
                <a:buFont typeface="Arial" charset="0"/>
                <a:buChar char="•"/>
              </a:pPr>
              <a:r>
                <a:rPr lang="en-US" sz="2400" b="1" dirty="0" smtClean="0">
                  <a:cs typeface="Century Gothic"/>
                </a:rPr>
                <a:t>Macrophages</a:t>
              </a:r>
              <a:r>
                <a:rPr lang="en-US" sz="2400" dirty="0" smtClean="0">
                  <a:cs typeface="Century Gothic"/>
                </a:rPr>
                <a:t> migrate to the pathogens with antibodies and swallow them, killing them instantly. They can only kill viruses flagged with antibodies, but they can kill bacteria without needing an antibody. </a:t>
              </a:r>
            </a:p>
            <a:p>
              <a:pPr marL="342900" indent="-342900">
                <a:lnSpc>
                  <a:spcPct val="100000"/>
                </a:lnSpc>
                <a:spcBef>
                  <a:spcPts val="1000"/>
                </a:spcBef>
                <a:buFont typeface="Arial" charset="0"/>
                <a:buChar char="•"/>
              </a:pPr>
              <a:r>
                <a:rPr lang="en-US" sz="2400" dirty="0" smtClean="0">
                  <a:cs typeface="Century Gothic"/>
                </a:rPr>
                <a:t>Finally, </a:t>
              </a:r>
              <a:r>
                <a:rPr lang="en-US" sz="2400" b="1" dirty="0" smtClean="0">
                  <a:cs typeface="Century Gothic"/>
                </a:rPr>
                <a:t>killer-T cells </a:t>
              </a:r>
              <a:r>
                <a:rPr lang="en-US" sz="2400" dirty="0" smtClean="0">
                  <a:cs typeface="Century Gothic"/>
                </a:rPr>
                <a:t>kill infected cells. Since viruses reproduce inside cells, they can also be killed inside them.</a:t>
              </a:r>
            </a:p>
            <a:p>
              <a:pPr algn="ctr">
                <a:spcBef>
                  <a:spcPts val="2067"/>
                </a:spcBef>
              </a:pPr>
              <a:r>
                <a:rPr lang="en-US" sz="2800" b="1" dirty="0" smtClean="0">
                  <a:cs typeface="Century Gothic"/>
                </a:rPr>
                <a:t>Objective</a:t>
              </a:r>
            </a:p>
            <a:p>
              <a:pPr algn="ctr">
                <a:spcBef>
                  <a:spcPts val="2067"/>
                </a:spcBef>
              </a:pPr>
              <a:r>
                <a:rPr lang="en-US" sz="2400" dirty="0" smtClean="0">
                  <a:cs typeface="Century Gothic"/>
                </a:rPr>
                <a:t>To </a:t>
              </a:r>
              <a:r>
                <a:rPr lang="en-US" sz="2400" dirty="0" smtClean="0">
                  <a:cs typeface="Century Gothic"/>
                </a:rPr>
                <a:t>simulate </a:t>
              </a:r>
              <a:r>
                <a:rPr lang="en-US" sz="2400" dirty="0" smtClean="0">
                  <a:cs typeface="Century Gothic"/>
                </a:rPr>
                <a:t>the immune system and different pathogenic infections so we can better understand how our immune system works</a:t>
              </a:r>
              <a:r>
                <a:rPr lang="en-US" sz="2000" dirty="0" smtClean="0">
                  <a:cs typeface="Century Gothic"/>
                </a:rPr>
                <a:t>.</a:t>
              </a:r>
            </a:p>
            <a:p>
              <a:pPr algn="ctr">
                <a:spcBef>
                  <a:spcPts val="2067"/>
                </a:spcBef>
              </a:pPr>
              <a:r>
                <a:rPr lang="en-US" sz="2800" b="1" dirty="0" smtClean="0">
                  <a:cs typeface="Century Gothic"/>
                </a:rPr>
                <a:t>Conclusion</a:t>
              </a:r>
            </a:p>
            <a:p>
              <a:pPr algn="ctr">
                <a:spcBef>
                  <a:spcPts val="2067"/>
                </a:spcBef>
              </a:pPr>
              <a:r>
                <a:rPr lang="en-US" sz="2400" dirty="0" smtClean="0">
                  <a:cs typeface="Century Gothic"/>
                </a:rPr>
                <a:t>The simulation reflected aspects of the immune system effectively, based on known behaviors of the immune system.</a:t>
              </a:r>
              <a:endParaRPr lang="en-US" sz="2400" dirty="0" smtClean="0">
                <a:cs typeface="Century Gothic"/>
              </a:endParaRPr>
            </a:p>
            <a:p>
              <a:pPr>
                <a:lnSpc>
                  <a:spcPct val="100000"/>
                </a:lnSpc>
                <a:spcBef>
                  <a:spcPts val="1000"/>
                </a:spcBef>
              </a:pPr>
              <a:endParaRPr lang="en-US" sz="2000" dirty="0">
                <a:latin typeface="Century Gothic"/>
                <a:cs typeface="Century Gothic"/>
              </a:endParaRPr>
            </a:p>
            <a:p>
              <a:endParaRPr lang="en-US" sz="2000" dirty="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smtClean="0">
                <a:latin typeface="Century Gothic"/>
                <a:cs typeface="Century Gothic"/>
              </a:endParaRPr>
            </a:p>
            <a:p>
              <a:pPr algn="ctr"/>
              <a:endParaRPr lang="en-US" sz="2648" dirty="0">
                <a:latin typeface="Century Gothic"/>
                <a:cs typeface="Century Gothic"/>
              </a:endParaRPr>
            </a:p>
          </p:txBody>
        </p:sp>
      </p:grpSp>
      <p:sp>
        <p:nvSpPr>
          <p:cNvPr id="9" name="Subtitle 2"/>
          <p:cNvSpPr txBox="1">
            <a:spLocks/>
          </p:cNvSpPr>
          <p:nvPr/>
        </p:nvSpPr>
        <p:spPr>
          <a:xfrm>
            <a:off x="24947752" y="13249393"/>
            <a:ext cx="7133053" cy="3671063"/>
          </a:xfrm>
          <a:prstGeom prst="rect">
            <a:avLst/>
          </a:prstGeom>
        </p:spPr>
        <p:txBody>
          <a:bodyPr vert="horz" lIns="75675" tIns="37837" rIns="75675" bIns="37837" rtlCol="0">
            <a:noAutofit/>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r>
              <a:rPr lang="en-US" sz="2648" dirty="0" smtClean="0"/>
              <a:t> </a:t>
            </a:r>
            <a:endParaRPr lang="en-US" sz="2648" dirty="0"/>
          </a:p>
        </p:txBody>
      </p:sp>
      <p:sp>
        <p:nvSpPr>
          <p:cNvPr id="10" name="Subtitle 2"/>
          <p:cNvSpPr txBox="1">
            <a:spLocks/>
          </p:cNvSpPr>
          <p:nvPr/>
        </p:nvSpPr>
        <p:spPr>
          <a:xfrm>
            <a:off x="9620714" y="9683113"/>
            <a:ext cx="13818317" cy="793629"/>
          </a:xfrm>
          <a:prstGeom prst="rect">
            <a:avLst/>
          </a:prstGeom>
        </p:spPr>
        <p:txBody>
          <a:bodyPr vert="horz" lIns="75675" tIns="37837" rIns="75675" bIns="37837" rtlCol="0">
            <a:normAutofit fontScale="62500" lnSpcReduction="20000"/>
          </a:bodyPr>
          <a:lstStyle>
            <a:lvl1pPr marL="0" indent="0" algn="l" defTabSz="3535710" rtl="0" eaLnBrk="1" latinLnBrk="0" hangingPunct="1">
              <a:lnSpc>
                <a:spcPct val="90000"/>
              </a:lnSpc>
              <a:spcBef>
                <a:spcPts val="3867"/>
              </a:spcBef>
              <a:buFont typeface="Arial" panose="020B0604020202020204" pitchFamily="34" charset="0"/>
              <a:buNone/>
              <a:defRPr sz="7733" kern="1200">
                <a:solidFill>
                  <a:schemeClr val="tx1"/>
                </a:solidFill>
                <a:latin typeface="+mn-lt"/>
                <a:ea typeface="+mn-ea"/>
                <a:cs typeface="+mn-cs"/>
              </a:defRPr>
            </a:lvl1pPr>
            <a:lvl2pPr marL="1767855" indent="0" algn="ctr" defTabSz="3535710" rtl="0" eaLnBrk="1" latinLnBrk="0" hangingPunct="1">
              <a:lnSpc>
                <a:spcPct val="90000"/>
              </a:lnSpc>
              <a:spcBef>
                <a:spcPts val="1933"/>
              </a:spcBef>
              <a:buFont typeface="Arial" panose="020B0604020202020204" pitchFamily="34" charset="0"/>
              <a:buNone/>
              <a:defRPr sz="7733" kern="1200">
                <a:solidFill>
                  <a:schemeClr val="tx1"/>
                </a:solidFill>
                <a:latin typeface="+mn-lt"/>
                <a:ea typeface="+mn-ea"/>
                <a:cs typeface="+mn-cs"/>
              </a:defRPr>
            </a:lvl2pPr>
            <a:lvl3pPr marL="3535710" indent="0" algn="ctr" defTabSz="3535710" rtl="0" eaLnBrk="1" latinLnBrk="0" hangingPunct="1">
              <a:lnSpc>
                <a:spcPct val="90000"/>
              </a:lnSpc>
              <a:spcBef>
                <a:spcPts val="1933"/>
              </a:spcBef>
              <a:buFont typeface="Arial" panose="020B0604020202020204" pitchFamily="34" charset="0"/>
              <a:buNone/>
              <a:defRPr sz="6960" kern="1200">
                <a:solidFill>
                  <a:schemeClr val="tx1"/>
                </a:solidFill>
                <a:latin typeface="+mn-lt"/>
                <a:ea typeface="+mn-ea"/>
                <a:cs typeface="+mn-cs"/>
              </a:defRPr>
            </a:lvl3pPr>
            <a:lvl4pPr marL="530356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4pPr>
            <a:lvl5pPr marL="707142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5pPr>
            <a:lvl6pPr marL="8839276"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6pPr>
            <a:lvl7pPr marL="10607131"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7pPr>
            <a:lvl8pPr marL="12374987"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8pPr>
            <a:lvl9pPr marL="14142842" indent="0" algn="ctr" defTabSz="3535710" rtl="0" eaLnBrk="1" latinLnBrk="0" hangingPunct="1">
              <a:lnSpc>
                <a:spcPct val="90000"/>
              </a:lnSpc>
              <a:spcBef>
                <a:spcPts val="1933"/>
              </a:spcBef>
              <a:buFont typeface="Arial" panose="020B0604020202020204" pitchFamily="34" charset="0"/>
              <a:buNone/>
              <a:defRPr sz="6187" kern="1200">
                <a:solidFill>
                  <a:schemeClr val="tx1"/>
                </a:solidFill>
                <a:latin typeface="+mn-lt"/>
                <a:ea typeface="+mn-ea"/>
                <a:cs typeface="+mn-cs"/>
              </a:defRPr>
            </a:lvl9pPr>
          </a:lstStyle>
          <a:p>
            <a:pPr algn="ctr"/>
            <a:endParaRPr lang="en-US" sz="10592" dirty="0">
              <a:latin typeface="Century Gothic"/>
              <a:cs typeface="Century Gothic"/>
            </a:endParaRPr>
          </a:p>
          <a:p>
            <a:pPr algn="ctr"/>
            <a:endParaRPr lang="en-US" sz="6399" dirty="0">
              <a:latin typeface="Century Gothic"/>
              <a:cs typeface="Century Gothic"/>
            </a:endParaRPr>
          </a:p>
        </p:txBody>
      </p:sp>
      <p:sp>
        <p:nvSpPr>
          <p:cNvPr id="31" name="Subtitle 2"/>
          <p:cNvSpPr txBox="1">
            <a:spLocks/>
          </p:cNvSpPr>
          <p:nvPr/>
        </p:nvSpPr>
        <p:spPr>
          <a:xfrm>
            <a:off x="662625" y="9038646"/>
            <a:ext cx="8095860" cy="3311451"/>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Viral Infections</a:t>
            </a:r>
          </a:p>
          <a:p>
            <a:r>
              <a:rPr lang="en-US" sz="2400" b="1" dirty="0" smtClean="0">
                <a:solidFill>
                  <a:schemeClr val="tx1"/>
                </a:solidFill>
                <a:cs typeface="Century Gothic"/>
              </a:rPr>
              <a:t>Experiment 1</a:t>
            </a:r>
            <a:r>
              <a:rPr lang="en-US" sz="2400" dirty="0" smtClean="0">
                <a:solidFill>
                  <a:schemeClr val="tx1"/>
                </a:solidFill>
                <a:cs typeface="Century Gothic"/>
              </a:rPr>
              <a:t>: Infecting 100 body cells with no immune system</a:t>
            </a:r>
          </a:p>
          <a:p>
            <a:endParaRPr lang="en-US" sz="2400" dirty="0">
              <a:cs typeface="Century Gothic"/>
            </a:endParaRPr>
          </a:p>
          <a:p>
            <a:endParaRPr lang="en-US" sz="1800" dirty="0" smtClean="0">
              <a:latin typeface="Century Gothic"/>
              <a:cs typeface="Century Gothic"/>
            </a:endParaRPr>
          </a:p>
          <a:p>
            <a:endParaRPr lang="en-US" sz="1800" dirty="0">
              <a:latin typeface="Century Gothic"/>
              <a:cs typeface="Century Gothic"/>
            </a:endParaRPr>
          </a:p>
          <a:p>
            <a:endParaRPr lang="en-US" sz="1800" dirty="0" smtClean="0">
              <a:latin typeface="Century Gothic"/>
              <a:cs typeface="Century Gothic"/>
            </a:endParaRPr>
          </a:p>
        </p:txBody>
      </p:sp>
      <p:sp>
        <p:nvSpPr>
          <p:cNvPr id="28" name="TextBox 27"/>
          <p:cNvSpPr txBox="1"/>
          <p:nvPr/>
        </p:nvSpPr>
        <p:spPr>
          <a:xfrm>
            <a:off x="5024475" y="11431863"/>
            <a:ext cx="3348123" cy="3139321"/>
          </a:xfrm>
          <a:prstGeom prst="rect">
            <a:avLst/>
          </a:prstGeom>
          <a:noFill/>
        </p:spPr>
        <p:txBody>
          <a:bodyPr wrap="square" rtlCol="0">
            <a:spAutoFit/>
          </a:bodyPr>
          <a:lstStyle/>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smtClean="0"/>
          </a:p>
          <a:p>
            <a:endParaRPr lang="en-US" dirty="0"/>
          </a:p>
          <a:p>
            <a:endParaRPr lang="en-US" dirty="0"/>
          </a:p>
        </p:txBody>
      </p:sp>
      <p:sp>
        <p:nvSpPr>
          <p:cNvPr id="29" name="TextBox 28"/>
          <p:cNvSpPr txBox="1"/>
          <p:nvPr/>
        </p:nvSpPr>
        <p:spPr>
          <a:xfrm>
            <a:off x="528910" y="15090291"/>
            <a:ext cx="8363289" cy="830997"/>
          </a:xfrm>
          <a:prstGeom prst="rect">
            <a:avLst/>
          </a:prstGeom>
          <a:noFill/>
        </p:spPr>
        <p:txBody>
          <a:bodyPr wrap="square" rtlCol="0">
            <a:spAutoFit/>
          </a:bodyPr>
          <a:lstStyle/>
          <a:p>
            <a:r>
              <a:rPr lang="en-US" sz="2400" b="1" dirty="0" smtClean="0">
                <a:cs typeface="Century Gothic"/>
              </a:rPr>
              <a:t>Experiment 2: </a:t>
            </a:r>
            <a:r>
              <a:rPr lang="en-US" sz="2400" dirty="0" smtClean="0">
                <a:cs typeface="Century Gothic"/>
              </a:rPr>
              <a:t>Infecting 100 body cells with 10 Killer-T cells for protection</a:t>
            </a:r>
            <a:endParaRPr lang="en-US" sz="2400" dirty="0">
              <a:cs typeface="Century Gothic"/>
            </a:endParaRPr>
          </a:p>
        </p:txBody>
      </p:sp>
      <p:pic>
        <p:nvPicPr>
          <p:cNvPr id="21" name="Picture 20" descr="Beginning_infection.tiff"/>
          <p:cNvPicPr>
            <a:picLocks noChangeAspect="1"/>
          </p:cNvPicPr>
          <p:nvPr/>
        </p:nvPicPr>
        <p:blipFill rotWithShape="1">
          <a:blip r:embed="rId3">
            <a:extLst>
              <a:ext uri="{28A0092B-C50C-407E-A947-70E740481C1C}">
                <a14:useLocalDpi xmlns:a14="http://schemas.microsoft.com/office/drawing/2010/main" val="0"/>
              </a:ext>
            </a:extLst>
          </a:blip>
          <a:srcRect t="4275"/>
          <a:stretch/>
        </p:blipFill>
        <p:spPr>
          <a:xfrm>
            <a:off x="9517422" y="11624662"/>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descr="Middle_Infection.tiff"/>
          <p:cNvPicPr>
            <a:picLocks noChangeAspect="1"/>
          </p:cNvPicPr>
          <p:nvPr/>
        </p:nvPicPr>
        <p:blipFill rotWithShape="1">
          <a:blip r:embed="rId4">
            <a:extLst>
              <a:ext uri="{28A0092B-C50C-407E-A947-70E740481C1C}">
                <a14:useLocalDpi xmlns:a14="http://schemas.microsoft.com/office/drawing/2010/main" val="0"/>
              </a:ext>
            </a:extLst>
          </a:blip>
          <a:srcRect t="4275"/>
          <a:stretch/>
        </p:blipFill>
        <p:spPr>
          <a:xfrm>
            <a:off x="15057984" y="11629774"/>
            <a:ext cx="5470866"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 name="Picture 22" descr="End_Infection.tiff"/>
          <p:cNvPicPr>
            <a:picLocks noChangeAspect="1"/>
          </p:cNvPicPr>
          <p:nvPr/>
        </p:nvPicPr>
        <p:blipFill rotWithShape="1">
          <a:blip r:embed="rId5">
            <a:extLst>
              <a:ext uri="{28A0092B-C50C-407E-A947-70E740481C1C}">
                <a14:useLocalDpi xmlns:a14="http://schemas.microsoft.com/office/drawing/2010/main" val="0"/>
              </a:ext>
            </a:extLst>
          </a:blip>
          <a:srcRect l="1311" t="4275"/>
          <a:stretch/>
        </p:blipFill>
        <p:spPr>
          <a:xfrm>
            <a:off x="20598546" y="11624662"/>
            <a:ext cx="5307584" cy="3519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ubtitle 2"/>
          <p:cNvSpPr>
            <a:spLocks noGrp="1"/>
          </p:cNvSpPr>
          <p:nvPr>
            <p:ph type="subTitle" idx="1"/>
          </p:nvPr>
        </p:nvSpPr>
        <p:spPr>
          <a:xfrm>
            <a:off x="548386" y="3035081"/>
            <a:ext cx="8095860" cy="2305375"/>
          </a:xfrm>
        </p:spPr>
        <p:txBody>
          <a:bodyPr>
            <a:noAutofit/>
          </a:bodyPr>
          <a:lstStyle/>
          <a:p>
            <a:pPr algn="ctr"/>
            <a:r>
              <a:rPr lang="en-US" sz="2800" b="1" dirty="0" smtClean="0">
                <a:solidFill>
                  <a:schemeClr val="tx1"/>
                </a:solidFill>
                <a:cs typeface="Century Gothic"/>
              </a:rPr>
              <a:t>Hypothesis</a:t>
            </a:r>
          </a:p>
          <a:p>
            <a:pPr algn="ctr"/>
            <a:r>
              <a:rPr lang="en-US" sz="1800" dirty="0">
                <a:solidFill>
                  <a:schemeClr val="tx1"/>
                </a:solidFill>
                <a:cs typeface="Century Gothic"/>
              </a:rPr>
              <a:t> </a:t>
            </a:r>
            <a:r>
              <a:rPr lang="en-US" sz="2400" dirty="0" smtClean="0">
                <a:solidFill>
                  <a:schemeClr val="tx1"/>
                </a:solidFill>
                <a:cs typeface="Century Gothic"/>
              </a:rPr>
              <a:t>A realistic immune system simulator can be built using Processing (a Java-based visualization language).</a:t>
            </a:r>
            <a:endParaRPr lang="en-US" sz="2400" dirty="0">
              <a:solidFill>
                <a:schemeClr val="tx1"/>
              </a:solidFill>
              <a:cs typeface="Century Gothic"/>
            </a:endParaRPr>
          </a:p>
        </p:txBody>
      </p:sp>
      <p:sp>
        <p:nvSpPr>
          <p:cNvPr id="25" name="Subtitle 2"/>
          <p:cNvSpPr txBox="1">
            <a:spLocks/>
          </p:cNvSpPr>
          <p:nvPr/>
        </p:nvSpPr>
        <p:spPr>
          <a:xfrm>
            <a:off x="272391" y="4591111"/>
            <a:ext cx="8767957" cy="3512929"/>
          </a:xfrm>
          <a:prstGeom prst="rect">
            <a:avLst/>
          </a:prstGeom>
        </p:spPr>
        <p:txBody>
          <a:bodyPr vert="horz" lIns="313502" tIns="156751" rIns="313502" bIns="156751" rtlCol="0">
            <a:noAutofit/>
          </a:bodyPr>
          <a:lstStyle>
            <a:lvl1pPr marL="0" indent="0" algn="ctr" defTabSz="3135020"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1pPr>
            <a:lvl2pPr marL="1567510" indent="0" algn="ctr" defTabSz="3135020" rtl="0" eaLnBrk="1" latinLnBrk="0" hangingPunct="1">
              <a:spcBef>
                <a:spcPct val="20000"/>
              </a:spcBef>
              <a:buFont typeface="Arial" pitchFamily="34" charset="0"/>
              <a:buNone/>
              <a:defRPr sz="9600" kern="1200">
                <a:solidFill>
                  <a:schemeClr val="tx1">
                    <a:tint val="75000"/>
                  </a:schemeClr>
                </a:solidFill>
                <a:latin typeface="+mn-lt"/>
                <a:ea typeface="+mn-ea"/>
                <a:cs typeface="+mn-cs"/>
              </a:defRPr>
            </a:lvl2pPr>
            <a:lvl3pPr marL="3135020" indent="0" algn="ctr" defTabSz="3135020" rtl="0" eaLnBrk="1" latinLnBrk="0" hangingPunct="1">
              <a:spcBef>
                <a:spcPct val="20000"/>
              </a:spcBef>
              <a:buFont typeface="Arial" pitchFamily="34" charset="0"/>
              <a:buNone/>
              <a:defRPr sz="8200" kern="1200">
                <a:solidFill>
                  <a:schemeClr val="tx1">
                    <a:tint val="75000"/>
                  </a:schemeClr>
                </a:solidFill>
                <a:latin typeface="+mn-lt"/>
                <a:ea typeface="+mn-ea"/>
                <a:cs typeface="+mn-cs"/>
              </a:defRPr>
            </a:lvl3pPr>
            <a:lvl4pPr marL="470253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4pPr>
            <a:lvl5pPr marL="627004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5pPr>
            <a:lvl6pPr marL="783755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6pPr>
            <a:lvl7pPr marL="940506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7pPr>
            <a:lvl8pPr marL="10972571"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8pPr>
            <a:lvl9pPr marL="12540082" indent="0" algn="ctr" defTabSz="3135020" rtl="0" eaLnBrk="1" latinLnBrk="0" hangingPunct="1">
              <a:spcBef>
                <a:spcPct val="20000"/>
              </a:spcBef>
              <a:buFont typeface="Arial" pitchFamily="34" charset="0"/>
              <a:buNone/>
              <a:defRPr sz="6900" kern="1200">
                <a:solidFill>
                  <a:schemeClr val="tx1">
                    <a:tint val="75000"/>
                  </a:schemeClr>
                </a:solidFill>
                <a:latin typeface="+mn-lt"/>
                <a:ea typeface="+mn-ea"/>
                <a:cs typeface="+mn-cs"/>
              </a:defRPr>
            </a:lvl9pPr>
          </a:lstStyle>
          <a:p>
            <a:r>
              <a:rPr lang="en-US" sz="2800" b="1" dirty="0" smtClean="0">
                <a:solidFill>
                  <a:schemeClr val="tx1"/>
                </a:solidFill>
                <a:cs typeface="Century Gothic"/>
              </a:rPr>
              <a:t>Materials and Methods</a:t>
            </a:r>
          </a:p>
          <a:p>
            <a:pPr marL="342900" indent="-342900" algn="l">
              <a:buFont typeface="Arial" charset="0"/>
              <a:buChar char="•"/>
            </a:pPr>
            <a:r>
              <a:rPr lang="en-US" sz="2400" dirty="0" smtClean="0">
                <a:solidFill>
                  <a:schemeClr val="tx1"/>
                </a:solidFill>
                <a:cs typeface="Century Gothic"/>
              </a:rPr>
              <a:t>Simulation of immune system using Processing 3. I simulated all white blood cell types and two pathogens: a cold virus and </a:t>
            </a:r>
            <a:r>
              <a:rPr lang="en-US" sz="2400" i="1" dirty="0" err="1" smtClean="0">
                <a:solidFill>
                  <a:schemeClr val="tx1"/>
                </a:solidFill>
                <a:cs typeface="Century Gothic"/>
              </a:rPr>
              <a:t>Staphyloccocus</a:t>
            </a:r>
            <a:r>
              <a:rPr lang="en-US" sz="2400" i="1" dirty="0" smtClean="0">
                <a:solidFill>
                  <a:schemeClr val="tx1"/>
                </a:solidFill>
                <a:cs typeface="Century Gothic"/>
              </a:rPr>
              <a:t> aureus </a:t>
            </a:r>
            <a:r>
              <a:rPr lang="en-US" sz="2400" dirty="0" smtClean="0">
                <a:solidFill>
                  <a:schemeClr val="tx1"/>
                </a:solidFill>
                <a:cs typeface="Century Gothic"/>
              </a:rPr>
              <a:t>(Staph)</a:t>
            </a:r>
          </a:p>
          <a:p>
            <a:pPr marL="342900" indent="-342900" algn="l">
              <a:buFont typeface="Arial" charset="0"/>
              <a:buChar char="•"/>
            </a:pPr>
            <a:r>
              <a:rPr lang="en-US" sz="2400" dirty="0" smtClean="0">
                <a:solidFill>
                  <a:schemeClr val="tx1"/>
                </a:solidFill>
                <a:cs typeface="Century Gothic"/>
              </a:rPr>
              <a:t>I </a:t>
            </a:r>
            <a:r>
              <a:rPr lang="en-US" sz="2400" dirty="0">
                <a:solidFill>
                  <a:schemeClr val="tx1"/>
                </a:solidFill>
                <a:cs typeface="Century Gothic"/>
              </a:rPr>
              <a:t>ran the code many times  </a:t>
            </a:r>
            <a:r>
              <a:rPr lang="en-US" sz="2400" dirty="0" smtClean="0">
                <a:solidFill>
                  <a:schemeClr val="tx1"/>
                </a:solidFill>
                <a:cs typeface="Century Gothic"/>
              </a:rPr>
              <a:t>under many different settings to make sure all the components worked. </a:t>
            </a:r>
          </a:p>
          <a:p>
            <a:pPr marL="342900" indent="-342900" algn="l">
              <a:buFont typeface="Arial" charset="0"/>
              <a:buChar char="•"/>
            </a:pPr>
            <a:r>
              <a:rPr lang="en-US" sz="2400" dirty="0" smtClean="0">
                <a:solidFill>
                  <a:schemeClr val="tx1"/>
                </a:solidFill>
                <a:cs typeface="Century Gothic"/>
              </a:rPr>
              <a:t>The program recorded data (number of body cells, number of viruses, and number of bacteria during each infection) </a:t>
            </a:r>
            <a:endParaRPr lang="en-US" sz="2400" dirty="0">
              <a:solidFill>
                <a:schemeClr val="tx1"/>
              </a:solidFill>
              <a:cs typeface="Century Gothic"/>
            </a:endParaRPr>
          </a:p>
          <a:p>
            <a:pPr marL="342900" indent="-342900" algn="l">
              <a:buFont typeface="Arial" charset="0"/>
              <a:buChar char="•"/>
            </a:pPr>
            <a:r>
              <a:rPr lang="en-US" sz="2400" dirty="0" smtClean="0">
                <a:solidFill>
                  <a:schemeClr val="tx1"/>
                </a:solidFill>
                <a:cs typeface="Century Gothic"/>
              </a:rPr>
              <a:t>I analyzed the data using Microsoft Excel.</a:t>
            </a:r>
          </a:p>
        </p:txBody>
      </p:sp>
      <p:sp>
        <p:nvSpPr>
          <p:cNvPr id="13" name="TextBox 12"/>
          <p:cNvSpPr txBox="1"/>
          <p:nvPr/>
        </p:nvSpPr>
        <p:spPr>
          <a:xfrm>
            <a:off x="28868852" y="1180719"/>
            <a:ext cx="4360316" cy="400110"/>
          </a:xfrm>
          <a:prstGeom prst="rect">
            <a:avLst/>
          </a:prstGeom>
          <a:noFill/>
        </p:spPr>
        <p:txBody>
          <a:bodyPr wrap="square" rtlCol="0">
            <a:spAutoFit/>
          </a:bodyPr>
          <a:lstStyle/>
          <a:p>
            <a:endParaRPr lang="en-US" sz="2000" dirty="0">
              <a:latin typeface="Century Gothic" charset="0"/>
              <a:ea typeface="Century Gothic" charset="0"/>
              <a:cs typeface="Century Gothic" charset="0"/>
            </a:endParaRPr>
          </a:p>
        </p:txBody>
      </p:sp>
      <p:sp>
        <p:nvSpPr>
          <p:cNvPr id="11" name="Rounded Rectangle 10"/>
          <p:cNvSpPr/>
          <p:nvPr/>
        </p:nvSpPr>
        <p:spPr>
          <a:xfrm>
            <a:off x="26112766" y="2696971"/>
            <a:ext cx="6381385" cy="6147006"/>
          </a:xfrm>
          <a:prstGeom prst="roundRect">
            <a:avLst/>
          </a:prstGeom>
          <a:solidFill>
            <a:schemeClr val="bg1"/>
          </a:solidFill>
          <a:ln>
            <a:solidFill>
              <a:schemeClr val="bg1"/>
            </a:solidFill>
          </a:ln>
          <a:effectLst>
            <a:outerShdw blurRad="50800" dist="38100" dir="2700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265757" y="3631462"/>
            <a:ext cx="6070599" cy="4216539"/>
          </a:xfrm>
          <a:prstGeom prst="rect">
            <a:avLst/>
          </a:prstGeom>
          <a:noFill/>
        </p:spPr>
        <p:txBody>
          <a:bodyPr wrap="square" rtlCol="0">
            <a:spAutoFit/>
          </a:bodyPr>
          <a:lstStyle/>
          <a:p>
            <a:pPr algn="ctr"/>
            <a:r>
              <a:rPr lang="en-US" sz="2800" b="1" dirty="0" smtClean="0">
                <a:ea typeface="Century Gothic" charset="0"/>
                <a:cs typeface="Century Gothic" charset="0"/>
              </a:rPr>
              <a:t>Sources</a:t>
            </a:r>
          </a:p>
          <a:p>
            <a:pPr marL="342900" indent="-342900">
              <a:buFont typeface="Arial" charset="0"/>
              <a:buChar char="•"/>
            </a:pPr>
            <a:r>
              <a:rPr lang="en-US" sz="2400" dirty="0">
                <a:ea typeface="Century Gothic" charset="0"/>
                <a:cs typeface="Century Gothic" charset="0"/>
                <a:hlinkClick r:id="rId6"/>
              </a:rPr>
              <a:t>http://www.diabetes.co.uk</a:t>
            </a:r>
            <a:r>
              <a:rPr lang="en-US" sz="2400" dirty="0" smtClean="0">
                <a:ea typeface="Century Gothic" charset="0"/>
                <a:cs typeface="Century Gothic" charset="0"/>
                <a:hlinkClick r:id="rId6"/>
              </a:rPr>
              <a:t>/</a:t>
            </a:r>
            <a:endParaRPr lang="en-US" sz="2400" dirty="0" smtClean="0">
              <a:ea typeface="Century Gothic" charset="0"/>
              <a:cs typeface="Century Gothic" charset="0"/>
            </a:endParaRPr>
          </a:p>
          <a:p>
            <a:pPr marL="342900" indent="-342900">
              <a:buFont typeface="Arial" charset="0"/>
              <a:buChar char="•"/>
            </a:pPr>
            <a:r>
              <a:rPr lang="en-US" sz="2400" u="sng" dirty="0" smtClean="0">
                <a:ea typeface="Century Gothic" charset="0"/>
                <a:cs typeface="Century Gothic" charset="0"/>
              </a:rPr>
              <a:t>Your Amazing Immune System: How it Protects Your Body, compiled by the Japanese Society for Immunology. Wiley-Blackwell 2009. pp. 1-71</a:t>
            </a:r>
          </a:p>
          <a:p>
            <a:pPr marL="342900" indent="-342900">
              <a:buFont typeface="Arial" charset="0"/>
              <a:buChar char="•"/>
            </a:pPr>
            <a:r>
              <a:rPr lang="en-US" sz="2400" u="sng" dirty="0" err="1" smtClean="0">
                <a:ea typeface="Century Gothic" charset="0"/>
                <a:cs typeface="Century Gothic" charset="0"/>
              </a:rPr>
              <a:t>Burillo-Kirch</a:t>
            </a:r>
            <a:r>
              <a:rPr lang="en-US" sz="2400" u="sng" dirty="0" smtClean="0">
                <a:ea typeface="Century Gothic" charset="0"/>
                <a:cs typeface="Century Gothic" charset="0"/>
              </a:rPr>
              <a:t>, C, Microbes: Discover an Unseen World. Nomad Press 2015, pp 1-114</a:t>
            </a:r>
          </a:p>
          <a:p>
            <a:pPr algn="ctr"/>
            <a:endParaRPr lang="en-US" sz="2400" dirty="0" smtClean="0">
              <a:ea typeface="Century Gothic" charset="0"/>
              <a:cs typeface="Century Gothic" charset="0"/>
            </a:endParaRPr>
          </a:p>
          <a:p>
            <a:pPr algn="ctr"/>
            <a:r>
              <a:rPr lang="en-US" sz="2400" dirty="0" smtClean="0">
                <a:ea typeface="Century Gothic" charset="0"/>
                <a:cs typeface="Century Gothic" charset="0"/>
              </a:rPr>
              <a:t>Special Thanks to Dr. </a:t>
            </a:r>
            <a:r>
              <a:rPr lang="en-US" sz="2400" dirty="0" err="1" smtClean="0">
                <a:ea typeface="Century Gothic" charset="0"/>
                <a:cs typeface="Century Gothic" charset="0"/>
              </a:rPr>
              <a:t>Loida</a:t>
            </a:r>
            <a:r>
              <a:rPr lang="en-US" sz="2400" dirty="0" smtClean="0">
                <a:ea typeface="Century Gothic" charset="0"/>
                <a:cs typeface="Century Gothic" charset="0"/>
              </a:rPr>
              <a:t> </a:t>
            </a:r>
            <a:r>
              <a:rPr lang="en-US" sz="2400" dirty="0" err="1" smtClean="0">
                <a:ea typeface="Century Gothic" charset="0"/>
                <a:cs typeface="Century Gothic" charset="0"/>
              </a:rPr>
              <a:t>Viera</a:t>
            </a:r>
            <a:r>
              <a:rPr lang="en-US" sz="2400" dirty="0" smtClean="0">
                <a:ea typeface="Century Gothic" charset="0"/>
                <a:cs typeface="Century Gothic" charset="0"/>
              </a:rPr>
              <a:t>-Hutchins, Pediatric Immunology, University of Utah</a:t>
            </a:r>
            <a:endParaRPr lang="en-US" sz="2400" dirty="0">
              <a:ea typeface="Century Gothic" charset="0"/>
              <a:cs typeface="Century Gothic" charset="0"/>
            </a:endParaRPr>
          </a:p>
        </p:txBody>
      </p:sp>
      <p:graphicFrame>
        <p:nvGraphicFramePr>
          <p:cNvPr id="43" name="Chart 42"/>
          <p:cNvGraphicFramePr>
            <a:graphicFrameLocks/>
          </p:cNvGraphicFramePr>
          <p:nvPr>
            <p:extLst>
              <p:ext uri="{D42A27DB-BD31-4B8C-83A1-F6EECF244321}">
                <p14:modId xmlns:p14="http://schemas.microsoft.com/office/powerpoint/2010/main" val="880304215"/>
              </p:ext>
            </p:extLst>
          </p:nvPr>
        </p:nvGraphicFramePr>
        <p:xfrm>
          <a:off x="1281595" y="10459846"/>
          <a:ext cx="6883400" cy="42153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5" name="Chart 44"/>
          <p:cNvGraphicFramePr>
            <a:graphicFrameLocks/>
          </p:cNvGraphicFramePr>
          <p:nvPr>
            <p:extLst>
              <p:ext uri="{D42A27DB-BD31-4B8C-83A1-F6EECF244321}">
                <p14:modId xmlns:p14="http://schemas.microsoft.com/office/powerpoint/2010/main" val="627753062"/>
              </p:ext>
            </p:extLst>
          </p:nvPr>
        </p:nvGraphicFramePr>
        <p:xfrm>
          <a:off x="256244" y="16041631"/>
          <a:ext cx="3945251" cy="468516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46" name="Chart 45"/>
          <p:cNvGraphicFramePr>
            <a:graphicFrameLocks/>
          </p:cNvGraphicFramePr>
          <p:nvPr>
            <p:extLst>
              <p:ext uri="{D42A27DB-BD31-4B8C-83A1-F6EECF244321}">
                <p14:modId xmlns:p14="http://schemas.microsoft.com/office/powerpoint/2010/main" val="1447324033"/>
              </p:ext>
            </p:extLst>
          </p:nvPr>
        </p:nvGraphicFramePr>
        <p:xfrm>
          <a:off x="4544806" y="16044920"/>
          <a:ext cx="4569235" cy="4613645"/>
        </p:xfrm>
        <a:graphic>
          <a:graphicData uri="http://schemas.openxmlformats.org/drawingml/2006/chart">
            <c:chart xmlns:c="http://schemas.openxmlformats.org/drawingml/2006/chart" xmlns:r="http://schemas.openxmlformats.org/officeDocument/2006/relationships" r:id="rId9"/>
          </a:graphicData>
        </a:graphic>
      </p:graphicFrame>
      <p:grpSp>
        <p:nvGrpSpPr>
          <p:cNvPr id="51" name="Group 50"/>
          <p:cNvGrpSpPr/>
          <p:nvPr/>
        </p:nvGrpSpPr>
        <p:grpSpPr>
          <a:xfrm>
            <a:off x="9466108" y="15328015"/>
            <a:ext cx="16370326" cy="6047457"/>
            <a:chOff x="9466108" y="11431863"/>
            <a:chExt cx="15832920" cy="6047457"/>
          </a:xfrm>
          <a:effectLst>
            <a:outerShdw blurRad="50800" dist="38100" dir="2700000" algn="tl" rotWithShape="0">
              <a:prstClr val="black">
                <a:alpha val="40000"/>
              </a:prstClr>
            </a:outerShdw>
          </a:effectLst>
        </p:grpSpPr>
        <p:sp>
          <p:nvSpPr>
            <p:cNvPr id="33" name="Rounded Rectangle 32"/>
            <p:cNvSpPr/>
            <p:nvPr/>
          </p:nvSpPr>
          <p:spPr>
            <a:xfrm>
              <a:off x="9620714" y="11431863"/>
              <a:ext cx="15678314" cy="6047457"/>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477534" y="13703229"/>
              <a:ext cx="3394304" cy="1569660"/>
            </a:xfrm>
            <a:prstGeom prst="rect">
              <a:avLst/>
            </a:prstGeom>
            <a:noFill/>
          </p:spPr>
          <p:txBody>
            <a:bodyPr wrap="square" rtlCol="0">
              <a:spAutoFit/>
            </a:bodyPr>
            <a:lstStyle/>
            <a:p>
              <a:r>
                <a:rPr lang="en-US" sz="2400" b="1" dirty="0" smtClean="0">
                  <a:cs typeface="Century Gothic"/>
                </a:rPr>
                <a:t>Experiment 3: </a:t>
              </a:r>
              <a:r>
                <a:rPr lang="en-US" sz="2400" dirty="0" smtClean="0">
                  <a:cs typeface="Century Gothic"/>
                </a:rPr>
                <a:t>Infecting 100 body cells with the entire immune system for </a:t>
              </a:r>
              <a:r>
                <a:rPr lang="en-US" sz="2400" dirty="0" smtClean="0">
                  <a:cs typeface="Century Gothic"/>
                </a:rPr>
                <a:t>protection</a:t>
              </a:r>
              <a:endParaRPr lang="en-US" sz="2400" dirty="0">
                <a:cs typeface="Century Gothic"/>
              </a:endParaRPr>
            </a:p>
          </p:txBody>
        </p:sp>
        <p:graphicFrame>
          <p:nvGraphicFramePr>
            <p:cNvPr id="47" name="Chart 46"/>
            <p:cNvGraphicFramePr>
              <a:graphicFrameLocks/>
            </p:cNvGraphicFramePr>
            <p:nvPr>
              <p:extLst>
                <p:ext uri="{D42A27DB-BD31-4B8C-83A1-F6EECF244321}">
                  <p14:modId xmlns:p14="http://schemas.microsoft.com/office/powerpoint/2010/main" val="212015059"/>
                </p:ext>
              </p:extLst>
            </p:nvPr>
          </p:nvGraphicFramePr>
          <p:xfrm>
            <a:off x="9466108" y="11789720"/>
            <a:ext cx="5942109" cy="56896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48" name="Chart 47"/>
            <p:cNvGraphicFramePr>
              <a:graphicFrameLocks/>
            </p:cNvGraphicFramePr>
            <p:nvPr>
              <p:extLst>
                <p:ext uri="{D42A27DB-BD31-4B8C-83A1-F6EECF244321}">
                  <p14:modId xmlns:p14="http://schemas.microsoft.com/office/powerpoint/2010/main" val="522732648"/>
                </p:ext>
              </p:extLst>
            </p:nvPr>
          </p:nvGraphicFramePr>
          <p:xfrm>
            <a:off x="18727105" y="11722574"/>
            <a:ext cx="6507133" cy="5689600"/>
          </p:xfrm>
          <a:graphic>
            <a:graphicData uri="http://schemas.openxmlformats.org/drawingml/2006/chart">
              <c:chart xmlns:c="http://schemas.openxmlformats.org/drawingml/2006/chart" xmlns:r="http://schemas.openxmlformats.org/officeDocument/2006/relationships" r:id="rId11"/>
            </a:graphicData>
          </a:graphic>
        </p:graphicFrame>
      </p:grpSp>
      <p:grpSp>
        <p:nvGrpSpPr>
          <p:cNvPr id="24" name="Group 23"/>
          <p:cNvGrpSpPr/>
          <p:nvPr/>
        </p:nvGrpSpPr>
        <p:grpSpPr>
          <a:xfrm>
            <a:off x="26112767" y="9038647"/>
            <a:ext cx="6490112" cy="12336825"/>
            <a:chOff x="26092576" y="9038646"/>
            <a:chExt cx="6490112" cy="12336825"/>
          </a:xfrm>
        </p:grpSpPr>
        <p:sp>
          <p:nvSpPr>
            <p:cNvPr id="34" name="Rounded Rectangle 33"/>
            <p:cNvSpPr/>
            <p:nvPr/>
          </p:nvSpPr>
          <p:spPr>
            <a:xfrm>
              <a:off x="26092576" y="9038646"/>
              <a:ext cx="6490112" cy="12336825"/>
            </a:xfrm>
            <a:prstGeom prst="round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424915" y="9213308"/>
              <a:ext cx="6146800" cy="1323439"/>
            </a:xfrm>
            <a:prstGeom prst="rect">
              <a:avLst/>
            </a:prstGeom>
            <a:noFill/>
          </p:spPr>
          <p:txBody>
            <a:bodyPr wrap="square" rtlCol="0">
              <a:spAutoFit/>
            </a:bodyPr>
            <a:lstStyle/>
            <a:p>
              <a:pPr algn="ctr"/>
              <a:r>
                <a:rPr lang="en-US" sz="2800" b="1" dirty="0" smtClean="0">
                  <a:ea typeface="Century Gothic" charset="0"/>
                  <a:cs typeface="Century Gothic" charset="0"/>
                </a:rPr>
                <a:t>Bacterial Infections</a:t>
              </a:r>
            </a:p>
            <a:p>
              <a:pPr algn="ctr"/>
              <a:endParaRPr lang="en-US" sz="2800" b="1" dirty="0" smtClean="0">
                <a:ea typeface="Century Gothic" charset="0"/>
                <a:cs typeface="Century Gothic" charset="0"/>
              </a:endParaRPr>
            </a:p>
            <a:p>
              <a:r>
                <a:rPr lang="en-US" sz="2400" b="1" dirty="0" smtClean="0">
                  <a:ea typeface="Century Gothic" charset="0"/>
                  <a:cs typeface="Century Gothic" charset="0"/>
                </a:rPr>
                <a:t>Experiment 4:</a:t>
              </a:r>
              <a:r>
                <a:rPr lang="en-US" sz="2400" dirty="0" smtClean="0">
                  <a:ea typeface="Century Gothic" charset="0"/>
                  <a:cs typeface="Century Gothic" charset="0"/>
                </a:rPr>
                <a:t> Killing 10 body cells with </a:t>
              </a:r>
              <a:r>
                <a:rPr lang="en-US" sz="2400" dirty="0" smtClean="0">
                  <a:ea typeface="Century Gothic" charset="0"/>
                  <a:cs typeface="Century Gothic" charset="0"/>
                </a:rPr>
                <a:t>bacteria</a:t>
              </a:r>
              <a:endParaRPr lang="en-US" sz="2400" dirty="0">
                <a:ea typeface="Century Gothic" charset="0"/>
                <a:cs typeface="Century Gothic" charset="0"/>
              </a:endParaRPr>
            </a:p>
          </p:txBody>
        </p:sp>
        <p:sp>
          <p:nvSpPr>
            <p:cNvPr id="18" name="TextBox 17"/>
            <p:cNvSpPr txBox="1"/>
            <p:nvPr/>
          </p:nvSpPr>
          <p:spPr>
            <a:xfrm>
              <a:off x="26567594" y="14669425"/>
              <a:ext cx="5486767" cy="830997"/>
            </a:xfrm>
            <a:prstGeom prst="rect">
              <a:avLst/>
            </a:prstGeom>
            <a:noFill/>
          </p:spPr>
          <p:txBody>
            <a:bodyPr wrap="square" rtlCol="0">
              <a:spAutoFit/>
            </a:bodyPr>
            <a:lstStyle/>
            <a:p>
              <a:r>
                <a:rPr lang="en-US" sz="2400" b="1" dirty="0" smtClean="0">
                  <a:ea typeface="Century Gothic" charset="0"/>
                  <a:cs typeface="Century Gothic" charset="0"/>
                </a:rPr>
                <a:t>Experiment 5: </a:t>
              </a:r>
              <a:r>
                <a:rPr lang="en-US" sz="2400" dirty="0" smtClean="0">
                  <a:ea typeface="Century Gothic" charset="0"/>
                  <a:cs typeface="Century Gothic" charset="0"/>
                </a:rPr>
                <a:t>Killing 10 body cells with 10 macrophages for </a:t>
              </a:r>
              <a:r>
                <a:rPr lang="en-US" sz="2400" dirty="0" smtClean="0">
                  <a:ea typeface="Century Gothic" charset="0"/>
                  <a:cs typeface="Century Gothic" charset="0"/>
                </a:rPr>
                <a:t>protection </a:t>
              </a:r>
              <a:endParaRPr lang="en-US" sz="2400" dirty="0">
                <a:ea typeface="Century Gothic" charset="0"/>
                <a:cs typeface="Century Gothic" charset="0"/>
              </a:endParaRPr>
            </a:p>
          </p:txBody>
        </p:sp>
        <p:graphicFrame>
          <p:nvGraphicFramePr>
            <p:cNvPr id="49" name="Chart 48"/>
            <p:cNvGraphicFramePr>
              <a:graphicFrameLocks/>
            </p:cNvGraphicFramePr>
            <p:nvPr>
              <p:extLst>
                <p:ext uri="{D42A27DB-BD31-4B8C-83A1-F6EECF244321}">
                  <p14:modId xmlns:p14="http://schemas.microsoft.com/office/powerpoint/2010/main" val="1813073898"/>
                </p:ext>
              </p:extLst>
            </p:nvPr>
          </p:nvGraphicFramePr>
          <p:xfrm>
            <a:off x="26580477" y="10906079"/>
            <a:ext cx="5461000" cy="363236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 name="Chart 49"/>
            <p:cNvGraphicFramePr>
              <a:graphicFrameLocks/>
            </p:cNvGraphicFramePr>
            <p:nvPr>
              <p:extLst>
                <p:ext uri="{D42A27DB-BD31-4B8C-83A1-F6EECF244321}">
                  <p14:modId xmlns:p14="http://schemas.microsoft.com/office/powerpoint/2010/main" val="1687536403"/>
                </p:ext>
              </p:extLst>
            </p:nvPr>
          </p:nvGraphicFramePr>
          <p:xfrm>
            <a:off x="26302330" y="15685872"/>
            <a:ext cx="6070600" cy="4972693"/>
          </p:xfrm>
          <a:graphic>
            <a:graphicData uri="http://schemas.openxmlformats.org/drawingml/2006/chart">
              <c:chart xmlns:c="http://schemas.openxmlformats.org/drawingml/2006/chart" xmlns:r="http://schemas.openxmlformats.org/officeDocument/2006/relationships" r:id="rId13"/>
            </a:graphicData>
          </a:graphic>
        </p:graphicFrame>
      </p:grpSp>
      <p:sp>
        <p:nvSpPr>
          <p:cNvPr id="54" name="TextBox 53"/>
          <p:cNvSpPr txBox="1"/>
          <p:nvPr/>
        </p:nvSpPr>
        <p:spPr>
          <a:xfrm>
            <a:off x="9466108" y="11096436"/>
            <a:ext cx="16035492" cy="523220"/>
          </a:xfrm>
          <a:prstGeom prst="rect">
            <a:avLst/>
          </a:prstGeom>
          <a:noFill/>
        </p:spPr>
        <p:txBody>
          <a:bodyPr wrap="square" rtlCol="0">
            <a:spAutoFit/>
          </a:bodyPr>
          <a:lstStyle/>
          <a:p>
            <a:pPr algn="ctr"/>
            <a:r>
              <a:rPr lang="en-US" sz="2800" b="1" dirty="0" smtClean="0"/>
              <a:t>Snapshots from the simulation </a:t>
            </a:r>
            <a:endParaRPr lang="en-US" sz="2800" b="1" dirty="0"/>
          </a:p>
        </p:txBody>
      </p:sp>
      <p:sp>
        <p:nvSpPr>
          <p:cNvPr id="55" name="TextBox 54"/>
          <p:cNvSpPr txBox="1"/>
          <p:nvPr/>
        </p:nvSpPr>
        <p:spPr>
          <a:xfrm>
            <a:off x="9644210" y="14279372"/>
            <a:ext cx="5095098" cy="461665"/>
          </a:xfrm>
          <a:prstGeom prst="rect">
            <a:avLst/>
          </a:prstGeom>
          <a:noFill/>
        </p:spPr>
        <p:txBody>
          <a:bodyPr wrap="square" rtlCol="0">
            <a:spAutoFit/>
          </a:bodyPr>
          <a:lstStyle/>
          <a:p>
            <a:r>
              <a:rPr lang="en-US" sz="2400" smtClean="0">
                <a:solidFill>
                  <a:schemeClr val="bg1"/>
                </a:solidFill>
              </a:rPr>
              <a:t>Beginning</a:t>
            </a:r>
            <a:endParaRPr lang="en-US" sz="2400" dirty="0"/>
          </a:p>
        </p:txBody>
      </p:sp>
      <p:sp>
        <p:nvSpPr>
          <p:cNvPr id="56" name="TextBox 55"/>
          <p:cNvSpPr txBox="1"/>
          <p:nvPr/>
        </p:nvSpPr>
        <p:spPr>
          <a:xfrm>
            <a:off x="15130502" y="14279372"/>
            <a:ext cx="5095098" cy="461665"/>
          </a:xfrm>
          <a:prstGeom prst="rect">
            <a:avLst/>
          </a:prstGeom>
          <a:noFill/>
        </p:spPr>
        <p:txBody>
          <a:bodyPr wrap="square" rtlCol="0">
            <a:spAutoFit/>
          </a:bodyPr>
          <a:lstStyle/>
          <a:p>
            <a:r>
              <a:rPr lang="en-US" sz="2400" dirty="0" smtClean="0">
                <a:solidFill>
                  <a:schemeClr val="bg1"/>
                </a:solidFill>
              </a:rPr>
              <a:t>Middle</a:t>
            </a:r>
            <a:endParaRPr lang="en-US" sz="2400" dirty="0"/>
          </a:p>
        </p:txBody>
      </p:sp>
      <p:sp>
        <p:nvSpPr>
          <p:cNvPr id="57" name="TextBox 56"/>
          <p:cNvSpPr txBox="1"/>
          <p:nvPr/>
        </p:nvSpPr>
        <p:spPr>
          <a:xfrm>
            <a:off x="20715296" y="14279372"/>
            <a:ext cx="5095098" cy="461665"/>
          </a:xfrm>
          <a:prstGeom prst="rect">
            <a:avLst/>
          </a:prstGeom>
          <a:noFill/>
        </p:spPr>
        <p:txBody>
          <a:bodyPr wrap="square" rtlCol="0">
            <a:spAutoFit/>
          </a:bodyPr>
          <a:lstStyle/>
          <a:p>
            <a:r>
              <a:rPr lang="en-US" sz="2400" dirty="0" smtClean="0">
                <a:solidFill>
                  <a:schemeClr val="bg1"/>
                </a:solidFill>
              </a:rPr>
              <a:t>End</a:t>
            </a:r>
            <a:endParaRPr lang="en-US" sz="2400" dirty="0"/>
          </a:p>
        </p:txBody>
      </p:sp>
    </p:spTree>
    <p:extLst>
      <p:ext uri="{BB962C8B-B14F-4D97-AF65-F5344CB8AC3E}">
        <p14:creationId xmlns:p14="http://schemas.microsoft.com/office/powerpoint/2010/main" val="3084934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2368</TotalTime>
  <Words>872</Words>
  <Application>Microsoft Macintosh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Century Gothic</vt:lpstr>
      <vt:lpstr>Arial</vt:lpstr>
      <vt:lpstr>Black</vt:lpstr>
      <vt:lpstr>Simulating the Immune System  Aditya Suresh</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Light, Green Light</dc:title>
  <dc:creator>Karen Ho</dc:creator>
  <cp:lastModifiedBy>Microsoft Office User</cp:lastModifiedBy>
  <cp:revision>98</cp:revision>
  <cp:lastPrinted>2017-01-15T23:28:39Z</cp:lastPrinted>
  <dcterms:created xsi:type="dcterms:W3CDTF">2016-01-10T23:56:56Z</dcterms:created>
  <dcterms:modified xsi:type="dcterms:W3CDTF">2017-01-15T23:31:12Z</dcterms:modified>
</cp:coreProperties>
</file>