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1"/>
  </p:notesMasterIdLst>
  <p:handoutMasterIdLst>
    <p:handoutMasterId r:id="rId12"/>
  </p:handoutMasterIdLst>
  <p:sldIdLst>
    <p:sldId id="277" r:id="rId4"/>
    <p:sldId id="399" r:id="rId5"/>
    <p:sldId id="400" r:id="rId6"/>
    <p:sldId id="401" r:id="rId7"/>
    <p:sldId id="402" r:id="rId8"/>
    <p:sldId id="403" r:id="rId9"/>
    <p:sldId id="40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91" d="100"/>
          <a:sy n="91" d="100"/>
        </p:scale>
        <p:origin x="595"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2/10/2024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COMPUTER SCIENCE WITH SPECIALIZATION IN</a:t>
            </a:r>
          </a:p>
          <a:p>
            <a:pPr algn="ctr">
              <a:lnSpc>
                <a:spcPct val="150000"/>
              </a:lnSpc>
            </a:pPr>
            <a:r>
              <a:rPr lang="en-US" sz="2400" b="1" dirty="0">
                <a:solidFill>
                  <a:srgbClr val="000000"/>
                </a:solidFill>
              </a:rPr>
              <a:t>ARTIFICIAL INTELLIGENCE AND MACHINE LEARNING</a:t>
            </a: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NEURORYTHM</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793536" y="4711509"/>
            <a:ext cx="1735283" cy="1723549"/>
          </a:xfrm>
          <a:prstGeom prst="rect">
            <a:avLst/>
          </a:prstGeom>
          <a:noFill/>
        </p:spPr>
        <p:txBody>
          <a:bodyPr wrap="none" rtlCol="0">
            <a:spAutoFit/>
          </a:bodyPr>
          <a:lstStyle/>
          <a:p>
            <a:r>
              <a:rPr lang="en-US" sz="2000" b="1" dirty="0"/>
              <a:t>Submitted by: </a:t>
            </a:r>
          </a:p>
          <a:p>
            <a:r>
              <a:rPr lang="en-US" sz="1100" dirty="0"/>
              <a:t>Harshit Bhardwaj</a:t>
            </a:r>
          </a:p>
          <a:p>
            <a:r>
              <a:rPr lang="en-US" sz="1100" dirty="0"/>
              <a:t>21BCS6298</a:t>
            </a:r>
          </a:p>
          <a:p>
            <a:r>
              <a:rPr lang="en-US" sz="1100" dirty="0"/>
              <a:t>Karthikeya </a:t>
            </a:r>
            <a:r>
              <a:rPr lang="en-US" sz="1100" dirty="0" err="1"/>
              <a:t>Tallapeneni</a:t>
            </a:r>
            <a:endParaRPr lang="en-US" sz="1100" dirty="0"/>
          </a:p>
          <a:p>
            <a:r>
              <a:rPr lang="en-US" sz="1100" dirty="0"/>
              <a:t>21BCS6274</a:t>
            </a:r>
          </a:p>
          <a:p>
            <a:r>
              <a:rPr lang="en-US" sz="1100" dirty="0"/>
              <a:t>Amar </a:t>
            </a:r>
            <a:r>
              <a:rPr lang="en-US" sz="1100" dirty="0" err="1"/>
              <a:t>kajla</a:t>
            </a:r>
            <a:endParaRPr lang="en-US" sz="1100" dirty="0"/>
          </a:p>
          <a:p>
            <a:r>
              <a:rPr lang="en-US" sz="1100" dirty="0"/>
              <a:t>21bcs6304</a:t>
            </a:r>
          </a:p>
          <a:p>
            <a:endParaRPr lang="en-US" sz="2000" dirty="0"/>
          </a:p>
        </p:txBody>
      </p:sp>
      <p:sp>
        <p:nvSpPr>
          <p:cNvPr id="6" name="TextBox 5"/>
          <p:cNvSpPr txBox="1"/>
          <p:nvPr/>
        </p:nvSpPr>
        <p:spPr>
          <a:xfrm>
            <a:off x="7681250" y="4725655"/>
            <a:ext cx="2971326" cy="707886"/>
          </a:xfrm>
          <a:prstGeom prst="rect">
            <a:avLst/>
          </a:prstGeom>
          <a:noFill/>
        </p:spPr>
        <p:txBody>
          <a:bodyPr wrap="none" rtlCol="0">
            <a:spAutoFit/>
          </a:bodyPr>
          <a:lstStyle/>
          <a:p>
            <a:r>
              <a:rPr lang="en-US" sz="2000" b="1" dirty="0"/>
              <a:t>Under the Supervision of: </a:t>
            </a:r>
            <a:endParaRPr lang="en-US" sz="2000" dirty="0"/>
          </a:p>
          <a:p>
            <a:r>
              <a:rPr lang="en-US" sz="2000" dirty="0"/>
              <a:t>Prof. Priyanka Kaushik</a:t>
            </a:r>
          </a:p>
        </p:txBody>
      </p:sp>
    </p:spTree>
    <p:extLst>
      <p:ext uri="{BB962C8B-B14F-4D97-AF65-F5344CB8AC3E}">
        <p14:creationId xmlns:p14="http://schemas.microsoft.com/office/powerpoint/2010/main" val="45650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Scope of the project</a:t>
            </a:r>
          </a:p>
          <a:p>
            <a:r>
              <a:rPr lang="en-US" dirty="0">
                <a:latin typeface="Times New Roman"/>
                <a:cs typeface="Times New Roman"/>
              </a:rPr>
              <a:t>Objectives of the work </a:t>
            </a:r>
          </a:p>
          <a:p>
            <a:r>
              <a:rPr lang="en-US" dirty="0">
                <a:latin typeface="Times New Roman"/>
                <a:cs typeface="Times New Roman"/>
              </a:rPr>
              <a:t>Planning to implement </a:t>
            </a:r>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the project</a:t>
            </a:r>
          </a:p>
        </p:txBody>
      </p:sp>
      <p:sp>
        <p:nvSpPr>
          <p:cNvPr id="3" name="Content Placeholder 2"/>
          <p:cNvSpPr>
            <a:spLocks noGrp="1"/>
          </p:cNvSpPr>
          <p:nvPr>
            <p:ph idx="1"/>
          </p:nvPr>
        </p:nvSpPr>
        <p:spPr/>
        <p:txBody>
          <a:bodyPr>
            <a:normAutofit fontScale="85000" lnSpcReduction="10000"/>
          </a:bodyPr>
          <a:lstStyle/>
          <a:p>
            <a:pPr marL="0" marR="568325" indent="0" algn="just">
              <a:lnSpc>
                <a:spcPct val="151000"/>
              </a:lnSpc>
              <a:spcAft>
                <a:spcPts val="1190"/>
              </a:spcAft>
              <a:buNone/>
            </a:pPr>
            <a:r>
              <a:rPr lang="en-IN" sz="1800" dirty="0">
                <a:solidFill>
                  <a:srgbClr val="000000"/>
                </a:solidFill>
                <a:effectLst/>
                <a:latin typeface="Times New Roman" panose="02020603050405020304" pitchFamily="18" charset="0"/>
                <a:ea typeface="Times New Roman" panose="02020603050405020304" pitchFamily="18" charset="0"/>
              </a:rPr>
              <a:t>Over the past few decades, quantum and neuromorphic computing have emerged as two leading visions for the future of computation. Quantum computing makes use of intrinsically quantum properties such as entanglement and superposition to design algorithms that are faster than classical ones for some class of problems. On the other hand, neuromorphic computing gets inspiration from the brain and uses complex ensembles of artificial neurons and synapses to mimic animal intelligence and calculate faster with low energy consumption. In this article, we review different convergences between these two fields, focusing particularly on the experimental implementations of neuromorphic computing on quantum hardware. We first give a reminder on the two main approaches to quantum computing, which are gate-based quantum computing and </a:t>
            </a:r>
            <a:r>
              <a:rPr lang="en-IN" sz="1800" dirty="0" err="1">
                <a:solidFill>
                  <a:srgbClr val="000000"/>
                </a:solidFill>
                <a:effectLst/>
                <a:latin typeface="Times New Roman" panose="02020603050405020304" pitchFamily="18" charset="0"/>
                <a:ea typeface="Times New Roman" panose="02020603050405020304" pitchFamily="18" charset="0"/>
              </a:rPr>
              <a:t>analog</a:t>
            </a:r>
            <a:r>
              <a:rPr lang="en-IN" sz="1800" dirty="0">
                <a:solidFill>
                  <a:srgbClr val="000000"/>
                </a:solidFill>
                <a:effectLst/>
                <a:latin typeface="Times New Roman" panose="02020603050405020304" pitchFamily="18" charset="0"/>
                <a:ea typeface="Times New Roman" panose="02020603050405020304" pitchFamily="18" charset="0"/>
              </a:rPr>
              <a:t> quantum computing. Then, we provide an overview of different brain-inspired computing systems, including artificial neural networks that run on general purpose hardware and neuromorphic networks that run on dedicated hardware. In the core of this article, we review different proposals and experimental implementations of quantum neural networks. We divide them into two groups: digital, implemented on gate-based quantum computers, and </a:t>
            </a:r>
            <a:r>
              <a:rPr lang="en-IN" sz="1800" dirty="0" err="1">
                <a:solidFill>
                  <a:srgbClr val="000000"/>
                </a:solidFill>
                <a:effectLst/>
                <a:latin typeface="Times New Roman" panose="02020603050405020304" pitchFamily="18" charset="0"/>
                <a:ea typeface="Times New Roman" panose="02020603050405020304" pitchFamily="18" charset="0"/>
              </a:rPr>
              <a:t>analog</a:t>
            </a:r>
            <a:r>
              <a:rPr lang="en-IN" sz="1800" dirty="0">
                <a:solidFill>
                  <a:srgbClr val="000000"/>
                </a:solidFill>
                <a:effectLst/>
                <a:latin typeface="Times New Roman" panose="02020603050405020304" pitchFamily="18" charset="0"/>
                <a:ea typeface="Times New Roman" panose="02020603050405020304" pitchFamily="18" charset="0"/>
              </a:rPr>
              <a:t>, exploiting the dynamics of quantum annealers and more general disordered quantum systems.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3" name="Content Placeholder 2"/>
          <p:cNvSpPr>
            <a:spLocks noGrp="1"/>
          </p:cNvSpPr>
          <p:nvPr>
            <p:ph idx="4294967295"/>
          </p:nvPr>
        </p:nvSpPr>
        <p:spPr>
          <a:xfrm>
            <a:off x="0" y="1825625"/>
            <a:ext cx="10515600" cy="4351338"/>
          </a:xfrm>
        </p:spPr>
        <p:txBody>
          <a:bodyPr/>
          <a:lstStyle/>
          <a:p>
            <a:pPr marL="0" marR="568325" indent="0" algn="just">
              <a:lnSpc>
                <a:spcPct val="151000"/>
              </a:lnSpc>
              <a:spcAft>
                <a:spcPts val="1190"/>
              </a:spcAft>
              <a:buNone/>
            </a:pPr>
            <a:r>
              <a:rPr lang="en-IN" sz="1800" dirty="0">
                <a:solidFill>
                  <a:srgbClr val="000000"/>
                </a:solidFill>
                <a:effectLst/>
                <a:latin typeface="Times New Roman" panose="02020603050405020304" pitchFamily="18" charset="0"/>
                <a:ea typeface="Times New Roman" panose="02020603050405020304" pitchFamily="18" charset="0"/>
              </a:rPr>
              <a:t>"OPTIMIZING HARDWARE AND SOFTWARE INTEGRATION FOR NEUROMORPHIC            COMPUTING SYSTEMS“</a:t>
            </a:r>
          </a:p>
          <a:p>
            <a:pPr marL="0" marR="568325" indent="0" algn="just">
              <a:lnSpc>
                <a:spcPct val="151000"/>
              </a:lnSpc>
              <a:spcAft>
                <a:spcPts val="1190"/>
              </a:spcAft>
              <a:buNone/>
            </a:pPr>
            <a:r>
              <a:rPr lang="en-IN" sz="1800" dirty="0">
                <a:solidFill>
                  <a:srgbClr val="000000"/>
                </a:solidFill>
                <a:effectLst/>
                <a:latin typeface="Times New Roman" panose="02020603050405020304" pitchFamily="18" charset="0"/>
                <a:ea typeface="Times New Roman" panose="02020603050405020304" pitchFamily="18" charset="0"/>
              </a:rPr>
              <a:t>Neuromorphic computing systems hold significant promise for advancing artificial intelligence and cognitive computing applications. However, the effective integration of hardware and software components poses a substantial challenge in realizing the full potential of neuromorphic architectures. The problem revolves around developing efficient techniques for seamlessly coupling the hardware implementation of neural network models with software frameworks for training, inference, and application development.</a:t>
            </a:r>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the Work</a:t>
            </a:r>
          </a:p>
        </p:txBody>
      </p:sp>
      <p:sp>
        <p:nvSpPr>
          <p:cNvPr id="3" name="Content Placeholder 2"/>
          <p:cNvSpPr>
            <a:spLocks noGrp="1"/>
          </p:cNvSpPr>
          <p:nvPr>
            <p:ph idx="1"/>
          </p:nvPr>
        </p:nvSpPr>
        <p:spPr/>
        <p:txBody>
          <a:bodyPr>
            <a:noAutofit/>
          </a:bodyPr>
          <a:lstStyle/>
          <a:p>
            <a:pPr marL="376555" marR="568325" indent="-6350" algn="just">
              <a:lnSpc>
                <a:spcPct val="151000"/>
              </a:lnSpc>
              <a:spcAft>
                <a:spcPts val="1190"/>
              </a:spcAft>
            </a:pPr>
            <a:r>
              <a:rPr lang="en-IN" sz="1200" b="1" dirty="0">
                <a:solidFill>
                  <a:srgbClr val="000000"/>
                </a:solidFill>
                <a:effectLst/>
                <a:latin typeface="Times New Roman" panose="02020603050405020304" pitchFamily="18" charset="0"/>
                <a:ea typeface="Times New Roman" panose="02020603050405020304" pitchFamily="18" charset="0"/>
              </a:rPr>
              <a:t>Emulate Brain Functionality:</a:t>
            </a:r>
            <a:r>
              <a:rPr lang="en-IN" sz="1200" dirty="0">
                <a:solidFill>
                  <a:srgbClr val="000000"/>
                </a:solidFill>
                <a:effectLst/>
                <a:latin typeface="Times New Roman" panose="02020603050405020304" pitchFamily="18" charset="0"/>
                <a:ea typeface="Times New Roman" panose="02020603050405020304" pitchFamily="18" charset="0"/>
              </a:rPr>
              <a:t> Develop hardware and software systems that closely mimic the structure and function of biological neural networks, enabling the replication of brain-like computation and learning processes.</a:t>
            </a:r>
          </a:p>
          <a:p>
            <a:pPr marL="376555" marR="568325" indent="-6350" algn="just">
              <a:lnSpc>
                <a:spcPct val="151000"/>
              </a:lnSpc>
              <a:spcAft>
                <a:spcPts val="1190"/>
              </a:spcAft>
            </a:pPr>
            <a:r>
              <a:rPr lang="en-IN" sz="1200" b="1" dirty="0">
                <a:solidFill>
                  <a:srgbClr val="000000"/>
                </a:solidFill>
                <a:effectLst/>
                <a:latin typeface="Times New Roman" panose="02020603050405020304" pitchFamily="18" charset="0"/>
                <a:ea typeface="Times New Roman" panose="02020603050405020304" pitchFamily="18" charset="0"/>
              </a:rPr>
              <a:t>Achieve Energy Efficiency:</a:t>
            </a:r>
            <a:r>
              <a:rPr lang="en-IN" sz="1200" dirty="0">
                <a:solidFill>
                  <a:srgbClr val="000000"/>
                </a:solidFill>
                <a:effectLst/>
                <a:latin typeface="Times New Roman" panose="02020603050405020304" pitchFamily="18" charset="0"/>
                <a:ea typeface="Times New Roman" panose="02020603050405020304" pitchFamily="18" charset="0"/>
              </a:rPr>
              <a:t> Design neuromorphic architectures that operate with high energy efficiency, leveraging the brain's ability to perform complex computations with minimal power consumption. This objective aims to address the growing demand for energy-efficient computing solutions.</a:t>
            </a:r>
          </a:p>
          <a:p>
            <a:pPr marL="376555" marR="568325" indent="-6350" algn="just">
              <a:lnSpc>
                <a:spcPct val="151000"/>
              </a:lnSpc>
              <a:spcAft>
                <a:spcPts val="1190"/>
              </a:spcAft>
            </a:pPr>
            <a:r>
              <a:rPr lang="en-IN" sz="1200" b="1" dirty="0">
                <a:solidFill>
                  <a:srgbClr val="000000"/>
                </a:solidFill>
                <a:effectLst/>
                <a:latin typeface="Times New Roman" panose="02020603050405020304" pitchFamily="18" charset="0"/>
                <a:ea typeface="Times New Roman" panose="02020603050405020304" pitchFamily="18" charset="0"/>
              </a:rPr>
              <a:t>Enable Real-Time Processing:</a:t>
            </a:r>
            <a:r>
              <a:rPr lang="en-IN" sz="1200" dirty="0">
                <a:solidFill>
                  <a:srgbClr val="000000"/>
                </a:solidFill>
                <a:effectLst/>
                <a:latin typeface="Times New Roman" panose="02020603050405020304" pitchFamily="18" charset="0"/>
                <a:ea typeface="Times New Roman" panose="02020603050405020304" pitchFamily="18" charset="0"/>
              </a:rPr>
              <a:t> Create neuromorphic systems capable of performing computations in real-time, allowing for rapid processing of sensory data and timely response to environmental stimuli. This objective is crucial for applications such as robotics, autonomous vehicles, and real-time control systems.</a:t>
            </a:r>
          </a:p>
          <a:p>
            <a:pPr marL="376555" marR="568325" indent="-6350" algn="just">
              <a:lnSpc>
                <a:spcPct val="151000"/>
              </a:lnSpc>
              <a:spcAft>
                <a:spcPts val="1190"/>
              </a:spcAft>
            </a:pPr>
            <a:r>
              <a:rPr lang="en-IN" sz="1200" b="1" dirty="0">
                <a:solidFill>
                  <a:srgbClr val="000000"/>
                </a:solidFill>
                <a:effectLst/>
                <a:latin typeface="Times New Roman" panose="02020603050405020304" pitchFamily="18" charset="0"/>
                <a:ea typeface="Times New Roman" panose="02020603050405020304" pitchFamily="18" charset="0"/>
              </a:rPr>
              <a:t>Facilitate Learning and Adaptation:</a:t>
            </a:r>
            <a:r>
              <a:rPr lang="en-IN" sz="1200" dirty="0">
                <a:solidFill>
                  <a:srgbClr val="000000"/>
                </a:solidFill>
                <a:effectLst/>
                <a:latin typeface="Times New Roman" panose="02020603050405020304" pitchFamily="18" charset="0"/>
                <a:ea typeface="Times New Roman" panose="02020603050405020304" pitchFamily="18" charset="0"/>
              </a:rPr>
              <a:t> Develop hardware and algorithms that support synaptic plasticity and learning mechanisms, enabling neuromorphic systems to adapt and learn from experience. This objective aims to enable autonomous and adaptive </a:t>
            </a:r>
            <a:r>
              <a:rPr lang="en-IN" sz="1200" dirty="0" err="1">
                <a:solidFill>
                  <a:srgbClr val="000000"/>
                </a:solidFill>
                <a:effectLst/>
                <a:latin typeface="Times New Roman" panose="02020603050405020304" pitchFamily="18" charset="0"/>
                <a:ea typeface="Times New Roman" panose="02020603050405020304" pitchFamily="18" charset="0"/>
              </a:rPr>
              <a:t>behavior</a:t>
            </a:r>
            <a:r>
              <a:rPr lang="en-IN" sz="1200" dirty="0">
                <a:solidFill>
                  <a:srgbClr val="000000"/>
                </a:solidFill>
                <a:effectLst/>
                <a:latin typeface="Times New Roman" panose="02020603050405020304" pitchFamily="18" charset="0"/>
                <a:ea typeface="Times New Roman" panose="02020603050405020304" pitchFamily="18" charset="0"/>
              </a:rPr>
              <a:t> in artificial systems.</a:t>
            </a:r>
          </a:p>
          <a:p>
            <a:pPr marL="376555" marR="568325" indent="-6350" algn="just">
              <a:lnSpc>
                <a:spcPct val="151000"/>
              </a:lnSpc>
              <a:spcAft>
                <a:spcPts val="1190"/>
              </a:spcAft>
            </a:pPr>
            <a:r>
              <a:rPr lang="en-IN" sz="1200" b="1" dirty="0">
                <a:solidFill>
                  <a:srgbClr val="000000"/>
                </a:solidFill>
                <a:effectLst/>
                <a:latin typeface="Times New Roman" panose="02020603050405020304" pitchFamily="18" charset="0"/>
                <a:ea typeface="Times New Roman" panose="02020603050405020304" pitchFamily="18" charset="0"/>
              </a:rPr>
              <a:t>Enhance Cognitive Capabilities:</a:t>
            </a:r>
            <a:r>
              <a:rPr lang="en-IN" sz="1200" dirty="0">
                <a:solidFill>
                  <a:srgbClr val="000000"/>
                </a:solidFill>
                <a:effectLst/>
                <a:latin typeface="Times New Roman" panose="02020603050405020304" pitchFamily="18" charset="0"/>
                <a:ea typeface="Times New Roman" panose="02020603050405020304" pitchFamily="18" charset="0"/>
              </a:rPr>
              <a:t> Harness the principles of neuromorphic computing to develop intelligent systems with cognitive capabilities such as perception, reasoning, and decision-making. This objective seeks to advance the field of artificial intelligence by creating more human-like and intelligent computing systems.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to implement </a:t>
            </a:r>
          </a:p>
        </p:txBody>
      </p:sp>
      <p:sp>
        <p:nvSpPr>
          <p:cNvPr id="3" name="Content Placeholder 2"/>
          <p:cNvSpPr>
            <a:spLocks noGrp="1"/>
          </p:cNvSpPr>
          <p:nvPr>
            <p:ph idx="1"/>
          </p:nvPr>
        </p:nvSpPr>
        <p:spPr/>
        <p:txBody>
          <a:bodyPr>
            <a:noAutofit/>
          </a:bodyPr>
          <a:lstStyle/>
          <a:p>
            <a:pPr marL="0" marR="568325" indent="0" algn="just">
              <a:lnSpc>
                <a:spcPct val="151000"/>
              </a:lnSpc>
              <a:spcAft>
                <a:spcPts val="1190"/>
              </a:spcAft>
              <a:buNone/>
            </a:pPr>
            <a:r>
              <a:rPr lang="en-IN" sz="1400" dirty="0">
                <a:solidFill>
                  <a:srgbClr val="000000"/>
                </a:solidFill>
                <a:effectLst/>
                <a:latin typeface="Times New Roman" panose="02020603050405020304" pitchFamily="18" charset="0"/>
                <a:ea typeface="Times New Roman" panose="02020603050405020304" pitchFamily="18" charset="0"/>
              </a:rPr>
              <a:t>Neuromorphic computing, like any complex research field, requires diverse methodologies to address its various challenges. Here's an overview of several key approaches:</a:t>
            </a:r>
          </a:p>
          <a:p>
            <a:pPr marL="0" marR="568325" indent="0" algn="just">
              <a:lnSpc>
                <a:spcPct val="151000"/>
              </a:lnSpc>
              <a:spcAft>
                <a:spcPts val="1190"/>
              </a:spcAft>
              <a:buNone/>
            </a:pPr>
            <a:r>
              <a:rPr lang="en-IN" sz="1400" b="1" dirty="0">
                <a:solidFill>
                  <a:srgbClr val="000000"/>
                </a:solidFill>
                <a:effectLst/>
                <a:latin typeface="Times New Roman" panose="02020603050405020304" pitchFamily="18" charset="0"/>
                <a:ea typeface="Times New Roman" panose="02020603050405020304" pitchFamily="18" charset="0"/>
              </a:rPr>
              <a:t> Hardware Development:</a:t>
            </a:r>
            <a:endParaRPr lang="en-IN" sz="1400" dirty="0">
              <a:solidFill>
                <a:srgbClr val="000000"/>
              </a:solidFill>
              <a:latin typeface="Times New Roman" panose="02020603050405020304" pitchFamily="18" charset="0"/>
              <a:ea typeface="Times New Roman" panose="02020603050405020304" pitchFamily="18" charset="0"/>
            </a:endParaRPr>
          </a:p>
          <a:p>
            <a:pPr marL="6350" marR="568325" indent="-6350" algn="just">
              <a:lnSpc>
                <a:spcPct val="151000"/>
              </a:lnSpc>
              <a:spcAft>
                <a:spcPts val="1190"/>
              </a:spcAft>
            </a:pPr>
            <a:r>
              <a:rPr lang="en-IN" sz="1400" b="1" dirty="0">
                <a:solidFill>
                  <a:srgbClr val="000000"/>
                </a:solidFill>
                <a:effectLst/>
                <a:latin typeface="Times New Roman" panose="02020603050405020304" pitchFamily="18" charset="0"/>
                <a:ea typeface="Times New Roman" panose="02020603050405020304" pitchFamily="18" charset="0"/>
              </a:rPr>
              <a:t>Material exploration:</a:t>
            </a:r>
            <a:r>
              <a:rPr lang="en-IN" sz="1400" dirty="0">
                <a:solidFill>
                  <a:srgbClr val="000000"/>
                </a:solidFill>
                <a:effectLst/>
                <a:latin typeface="Times New Roman" panose="02020603050405020304" pitchFamily="18" charset="0"/>
                <a:ea typeface="Times New Roman" panose="02020603050405020304" pitchFamily="18" charset="0"/>
              </a:rPr>
              <a:t> Investigate novel materials and device structures for improved efficiency, scalability, and functionality.</a:t>
            </a:r>
          </a:p>
          <a:p>
            <a:pPr marL="6350" marR="568325" indent="-6350" algn="just">
              <a:lnSpc>
                <a:spcPct val="151000"/>
              </a:lnSpc>
              <a:spcAft>
                <a:spcPts val="1190"/>
              </a:spcAft>
            </a:pPr>
            <a:r>
              <a:rPr lang="en-IN" sz="1400" b="1" dirty="0">
                <a:solidFill>
                  <a:srgbClr val="000000"/>
                </a:solidFill>
                <a:effectLst/>
                <a:latin typeface="Times New Roman" panose="02020603050405020304" pitchFamily="18" charset="0"/>
                <a:ea typeface="Times New Roman" panose="02020603050405020304" pitchFamily="18" charset="0"/>
              </a:rPr>
              <a:t>Device co-design:</a:t>
            </a:r>
            <a:r>
              <a:rPr lang="en-IN" sz="1400" dirty="0">
                <a:solidFill>
                  <a:srgbClr val="000000"/>
                </a:solidFill>
                <a:effectLst/>
                <a:latin typeface="Times New Roman" panose="02020603050405020304" pitchFamily="18" charset="0"/>
                <a:ea typeface="Times New Roman" panose="02020603050405020304" pitchFamily="18" charset="0"/>
              </a:rPr>
              <a:t> Integrate memory and compute functions within a single device (e.g., memristors) for better energy efficiency and parallelism.</a:t>
            </a:r>
          </a:p>
          <a:p>
            <a:pPr marL="6350" marR="568325" indent="-6350" algn="just">
              <a:lnSpc>
                <a:spcPct val="151000"/>
              </a:lnSpc>
              <a:spcAft>
                <a:spcPts val="1190"/>
              </a:spcAft>
            </a:pPr>
            <a:r>
              <a:rPr lang="en-IN" sz="1400" b="1" dirty="0">
                <a:solidFill>
                  <a:srgbClr val="000000"/>
                </a:solidFill>
                <a:effectLst/>
                <a:latin typeface="Times New Roman" panose="02020603050405020304" pitchFamily="18" charset="0"/>
                <a:ea typeface="Times New Roman" panose="02020603050405020304" pitchFamily="18" charset="0"/>
              </a:rPr>
              <a:t>Neuromorphic architectures:</a:t>
            </a:r>
            <a:r>
              <a:rPr lang="en-IN" sz="1400" dirty="0">
                <a:solidFill>
                  <a:srgbClr val="000000"/>
                </a:solidFill>
                <a:effectLst/>
                <a:latin typeface="Times New Roman" panose="02020603050405020304" pitchFamily="18" charset="0"/>
                <a:ea typeface="Times New Roman" panose="02020603050405020304" pitchFamily="18" charset="0"/>
              </a:rPr>
              <a:t> Design network architectures inspired by the brain's structure and connectivity patterns for improved performance and efficiency.</a:t>
            </a:r>
          </a:p>
          <a:p>
            <a:pPr marL="6350" marR="568325" indent="-6350" algn="just">
              <a:lnSpc>
                <a:spcPct val="151000"/>
              </a:lnSpc>
              <a:spcAft>
                <a:spcPts val="1190"/>
              </a:spcAft>
            </a:pPr>
            <a:r>
              <a:rPr lang="en-IN" sz="1400" b="1" dirty="0">
                <a:solidFill>
                  <a:srgbClr val="000000"/>
                </a:solidFill>
                <a:effectLst/>
                <a:latin typeface="Times New Roman" panose="02020603050405020304" pitchFamily="18" charset="0"/>
                <a:ea typeface="Times New Roman" panose="02020603050405020304" pitchFamily="18" charset="0"/>
              </a:rPr>
              <a:t>Fabrication and integration: </a:t>
            </a:r>
            <a:r>
              <a:rPr lang="en-IN" sz="1400" dirty="0">
                <a:solidFill>
                  <a:srgbClr val="000000"/>
                </a:solidFill>
                <a:effectLst/>
                <a:latin typeface="Times New Roman" panose="02020603050405020304" pitchFamily="18" charset="0"/>
                <a:ea typeface="Times New Roman" panose="02020603050405020304" pitchFamily="18" charset="0"/>
              </a:rPr>
              <a:t>Develop cost-effective fabrication techniques and integration methods for large-scale neuromorphic systems.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D04B2A-96EE-95B4-B5E1-D2F7EDB52834}"/>
              </a:ext>
            </a:extLst>
          </p:cNvPr>
          <p:cNvSpPr>
            <a:spLocks noGrp="1"/>
          </p:cNvSpPr>
          <p:nvPr>
            <p:ph type="sldNum" sz="quarter" idx="12"/>
          </p:nvPr>
        </p:nvSpPr>
        <p:spPr/>
        <p:txBody>
          <a:bodyPr/>
          <a:lstStyle/>
          <a:p>
            <a:fld id="{BDCDBBEF-AA6C-4BA6-85B2-A17D7F280E38}" type="slidenum">
              <a:rPr lang="en-US" smtClean="0"/>
              <a:pPr/>
              <a:t>7</a:t>
            </a:fld>
            <a:endParaRPr lang="en-US"/>
          </a:p>
        </p:txBody>
      </p:sp>
      <p:sp>
        <p:nvSpPr>
          <p:cNvPr id="3" name="Content Placeholder 2">
            <a:extLst>
              <a:ext uri="{FF2B5EF4-FFF2-40B4-BE49-F238E27FC236}">
                <a16:creationId xmlns:a16="http://schemas.microsoft.com/office/drawing/2014/main" id="{25633372-B92F-51A2-4B0D-F27CA8C0FE3F}"/>
              </a:ext>
            </a:extLst>
          </p:cNvPr>
          <p:cNvSpPr>
            <a:spLocks noGrp="1"/>
          </p:cNvSpPr>
          <p:nvPr>
            <p:ph idx="4294967295"/>
          </p:nvPr>
        </p:nvSpPr>
        <p:spPr>
          <a:xfrm>
            <a:off x="0" y="1825625"/>
            <a:ext cx="10515600" cy="4351338"/>
          </a:xfrm>
        </p:spPr>
        <p:txBody>
          <a:bodyPr>
            <a:normAutofit fontScale="85000" lnSpcReduction="10000"/>
          </a:bodyPr>
          <a:lstStyle/>
          <a:p>
            <a:pPr marL="0" marR="568325" indent="0" algn="just">
              <a:lnSpc>
                <a:spcPct val="151000"/>
              </a:lnSpc>
              <a:spcAft>
                <a:spcPts val="1190"/>
              </a:spcAft>
              <a:buNone/>
            </a:pPr>
            <a:r>
              <a:rPr lang="en-IN" sz="1800" b="1" dirty="0">
                <a:solidFill>
                  <a:srgbClr val="000000"/>
                </a:solidFill>
                <a:effectLst/>
                <a:latin typeface="Times New Roman" panose="02020603050405020304" pitchFamily="18" charset="0"/>
                <a:ea typeface="Times New Roman" panose="02020603050405020304" pitchFamily="18" charset="0"/>
              </a:rPr>
              <a:t>Software and Algorithm Design:</a:t>
            </a:r>
          </a:p>
          <a:p>
            <a:pPr marR="568325">
              <a:lnSpc>
                <a:spcPct val="151000"/>
              </a:lnSpc>
              <a:spcAft>
                <a:spcPts val="1190"/>
              </a:spcAft>
            </a:pPr>
            <a:r>
              <a:rPr lang="en-IN" sz="1800" b="1" dirty="0">
                <a:solidFill>
                  <a:srgbClr val="000000"/>
                </a:solidFill>
                <a:effectLst/>
                <a:latin typeface="Times New Roman" panose="02020603050405020304" pitchFamily="18" charset="0"/>
                <a:ea typeface="Times New Roman" panose="02020603050405020304" pitchFamily="18" charset="0"/>
              </a:rPr>
              <a:t>Algorithm adaptation:</a:t>
            </a:r>
            <a:r>
              <a:rPr lang="en-IN" sz="1800" dirty="0">
                <a:solidFill>
                  <a:srgbClr val="000000"/>
                </a:solidFill>
                <a:effectLst/>
                <a:latin typeface="Times New Roman" panose="02020603050405020304" pitchFamily="18" charset="0"/>
                <a:ea typeface="Times New Roman" panose="02020603050405020304" pitchFamily="18" charset="0"/>
              </a:rPr>
              <a:t> Adapt existing algorithms or develop novel ones optimized for specific neuromorphic hardware characteristics.</a:t>
            </a:r>
          </a:p>
          <a:p>
            <a:pPr marL="6350" marR="568325" indent="-6350" algn="just">
              <a:lnSpc>
                <a:spcPct val="151000"/>
              </a:lnSpc>
              <a:spcAft>
                <a:spcPts val="1190"/>
              </a:spcAft>
            </a:pPr>
            <a:r>
              <a:rPr lang="en-IN" sz="1800" b="1" dirty="0">
                <a:solidFill>
                  <a:srgbClr val="000000"/>
                </a:solidFill>
                <a:effectLst/>
                <a:latin typeface="Times New Roman" panose="02020603050405020304" pitchFamily="18" charset="0"/>
                <a:ea typeface="Times New Roman" panose="02020603050405020304" pitchFamily="18" charset="0"/>
              </a:rPr>
              <a:t>Spiking neural networks (SNNs):</a:t>
            </a:r>
            <a:r>
              <a:rPr lang="en-IN" sz="1800" dirty="0">
                <a:solidFill>
                  <a:srgbClr val="000000"/>
                </a:solidFill>
                <a:effectLst/>
                <a:latin typeface="Times New Roman" panose="02020603050405020304" pitchFamily="18" charset="0"/>
                <a:ea typeface="Times New Roman" panose="02020603050405020304" pitchFamily="18" charset="0"/>
              </a:rPr>
              <a:t> Leverage SNNs to represent information as spikes over time, mimicking brain dynamics.</a:t>
            </a:r>
          </a:p>
          <a:p>
            <a:pPr marL="6350" marR="568325" indent="-6350" algn="just">
              <a:lnSpc>
                <a:spcPct val="151000"/>
              </a:lnSpc>
              <a:spcAft>
                <a:spcPts val="1190"/>
              </a:spcAft>
            </a:pPr>
            <a:r>
              <a:rPr lang="en-IN" sz="1800" b="1" dirty="0">
                <a:solidFill>
                  <a:srgbClr val="000000"/>
                </a:solidFill>
                <a:effectLst/>
                <a:latin typeface="Times New Roman" panose="02020603050405020304" pitchFamily="18" charset="0"/>
                <a:ea typeface="Times New Roman" panose="02020603050405020304" pitchFamily="18" charset="0"/>
              </a:rPr>
              <a:t>Learning algorithms:</a:t>
            </a:r>
            <a:r>
              <a:rPr lang="en-IN" sz="1800" dirty="0">
                <a:solidFill>
                  <a:srgbClr val="000000"/>
                </a:solidFill>
                <a:effectLst/>
                <a:latin typeface="Times New Roman" panose="02020603050405020304" pitchFamily="18" charset="0"/>
                <a:ea typeface="Times New Roman" panose="02020603050405020304" pitchFamily="18" charset="0"/>
              </a:rPr>
              <a:t> Develop efficient learning algorithms tailored to the constraints and characteristics of neuromorphic hardware.</a:t>
            </a:r>
          </a:p>
          <a:p>
            <a:pPr marL="6350" marR="568325" indent="-6350" algn="just">
              <a:lnSpc>
                <a:spcPct val="151000"/>
              </a:lnSpc>
              <a:spcAft>
                <a:spcPts val="1190"/>
              </a:spcAft>
            </a:pPr>
            <a:r>
              <a:rPr lang="en-IN" sz="1800" b="1" dirty="0">
                <a:solidFill>
                  <a:srgbClr val="000000"/>
                </a:solidFill>
                <a:effectLst/>
                <a:latin typeface="Times New Roman" panose="02020603050405020304" pitchFamily="18" charset="0"/>
                <a:ea typeface="Times New Roman" panose="02020603050405020304" pitchFamily="18" charset="0"/>
              </a:rPr>
              <a:t>Software frameworks and tools:</a:t>
            </a:r>
            <a:r>
              <a:rPr lang="en-IN" sz="1800" dirty="0">
                <a:solidFill>
                  <a:srgbClr val="000000"/>
                </a:solidFill>
                <a:effectLst/>
                <a:latin typeface="Times New Roman" panose="02020603050405020304" pitchFamily="18" charset="0"/>
                <a:ea typeface="Times New Roman" panose="02020603050405020304" pitchFamily="18" charset="0"/>
              </a:rPr>
              <a:t> Build user-friendly software frameworks and tools for programming, debugging, and optimizing neuromorphic systems.</a:t>
            </a:r>
          </a:p>
          <a:p>
            <a:endParaRPr lang="en-IN" dirty="0"/>
          </a:p>
        </p:txBody>
      </p:sp>
    </p:spTree>
    <p:extLst>
      <p:ext uri="{BB962C8B-B14F-4D97-AF65-F5344CB8AC3E}">
        <p14:creationId xmlns:p14="http://schemas.microsoft.com/office/powerpoint/2010/main" val="369246987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6161</TotalTime>
  <Words>771</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7</vt:i4>
      </vt:variant>
    </vt:vector>
  </HeadingPairs>
  <TitlesOfParts>
    <vt:vector size="17" baseType="lpstr">
      <vt:lpstr>Arial</vt:lpstr>
      <vt:lpstr>Arial Black</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Scope of the project</vt:lpstr>
      <vt:lpstr>PowerPoint Presentation</vt:lpstr>
      <vt:lpstr>Objectives of the Work</vt:lpstr>
      <vt:lpstr>Planning to implement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Harshit Bhardwaj</cp:lastModifiedBy>
  <cp:revision>495</cp:revision>
  <dcterms:created xsi:type="dcterms:W3CDTF">2019-01-09T10:33:58Z</dcterms:created>
  <dcterms:modified xsi:type="dcterms:W3CDTF">2024-02-10T09:55:48Z</dcterms:modified>
</cp:coreProperties>
</file>