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83" r:id="rId6"/>
    <p:sldId id="384" r:id="rId7"/>
    <p:sldId id="385" r:id="rId8"/>
    <p:sldId id="386" r:id="rId9"/>
    <p:sldId id="393" r:id="rId10"/>
    <p:sldId id="395" r:id="rId11"/>
    <p:sldId id="387" r:id="rId12"/>
    <p:sldId id="388" r:id="rId13"/>
    <p:sldId id="396" r:id="rId14"/>
    <p:sldId id="398" r:id="rId15"/>
    <p:sldId id="3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FAFB-D799-4C81-92EB-DB731CD6A9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ADA22D-73C7-478F-9FBD-2E8E7F9CC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763B39-6B4A-42AE-8F6B-BC8AB6C0CC4E}"/>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5" name="Footer Placeholder 4">
            <a:extLst>
              <a:ext uri="{FF2B5EF4-FFF2-40B4-BE49-F238E27FC236}">
                <a16:creationId xmlns:a16="http://schemas.microsoft.com/office/drawing/2014/main" id="{DDC05AEC-BEFD-4EE6-979C-766CFA947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444F6-FC3F-4E22-BB9F-B90313D28724}"/>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233536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1ED72-1A6F-4A0B-A6B6-16D79718E9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ED5820-3AEF-4606-A1B0-DC9C1155E0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9362AE-3D1E-4F83-9640-1FEFEB185C4D}"/>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5" name="Footer Placeholder 4">
            <a:extLst>
              <a:ext uri="{FF2B5EF4-FFF2-40B4-BE49-F238E27FC236}">
                <a16:creationId xmlns:a16="http://schemas.microsoft.com/office/drawing/2014/main" id="{04CCEFE6-2197-44EF-96ED-E99221C88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AEA02-A2F2-4416-9851-D1E47106D360}"/>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3907196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E6C69-24D7-4AF1-A4C6-E38848AFA3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0F1E39-10C6-484C-A84F-6DEC497017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EAE84-2293-475A-9476-E9385B57DA04}"/>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5" name="Footer Placeholder 4">
            <a:extLst>
              <a:ext uri="{FF2B5EF4-FFF2-40B4-BE49-F238E27FC236}">
                <a16:creationId xmlns:a16="http://schemas.microsoft.com/office/drawing/2014/main" id="{2974AB74-5FD4-4E82-9738-0CE06B7C5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C5A649-EA67-47B5-9CA7-E19269C97E0A}"/>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319502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F7D7-78F8-4415-ADA3-04A1798EF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BE1A19-215C-4C26-8866-9369F8D6A1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6CFB0-1372-42E7-947F-EC03F17D377F}"/>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5" name="Footer Placeholder 4">
            <a:extLst>
              <a:ext uri="{FF2B5EF4-FFF2-40B4-BE49-F238E27FC236}">
                <a16:creationId xmlns:a16="http://schemas.microsoft.com/office/drawing/2014/main" id="{1B0B32F1-761B-45F7-A4D8-14A230ABE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2B168F-3297-4EBC-A5F9-22F02B431C5C}"/>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121347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FD65-DDB7-4C88-85C0-E48DF1EA8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1A5683-51B4-485C-8F0F-0E61695B8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388EF3-084A-4980-8F5F-E2368B394FAC}"/>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5" name="Footer Placeholder 4">
            <a:extLst>
              <a:ext uri="{FF2B5EF4-FFF2-40B4-BE49-F238E27FC236}">
                <a16:creationId xmlns:a16="http://schemas.microsoft.com/office/drawing/2014/main" id="{1BE0248B-B98F-4CF4-896B-EC3278379F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3D3E32-E1C5-4D03-BC1A-6F342960B37F}"/>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13703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638B-FA32-45AD-886E-03C33EADF1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E56323-4959-4BEC-B659-2D2F32EF30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F33424-A598-4657-9B20-AADA95A4C6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87CA96-3D88-409B-B082-021BE5124BF0}"/>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6" name="Footer Placeholder 5">
            <a:extLst>
              <a:ext uri="{FF2B5EF4-FFF2-40B4-BE49-F238E27FC236}">
                <a16:creationId xmlns:a16="http://schemas.microsoft.com/office/drawing/2014/main" id="{3B06524C-B859-4AA9-BA5D-CA81EDBA85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BF508-8353-4804-952A-0CA7E3C3C39D}"/>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138539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3900-F16D-49FD-9853-99F51DC3E8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A4FC7E-F87F-4E07-8743-633F79B0A7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9FB2C2-493C-456D-8A00-5BF3E3EFE7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D124EB-5DA1-4BE0-8424-A1043357AA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FEB678-EAF8-4383-A69A-C2F21C759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6A9799-27A3-49B7-AC4F-F30714D531D3}"/>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8" name="Footer Placeholder 7">
            <a:extLst>
              <a:ext uri="{FF2B5EF4-FFF2-40B4-BE49-F238E27FC236}">
                <a16:creationId xmlns:a16="http://schemas.microsoft.com/office/drawing/2014/main" id="{6B06BFE6-2B9D-4B94-8E8A-40517005EE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733051-6BE7-46A3-9564-C500CCA1E3FD}"/>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2906058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8876B-3015-43A8-8EBF-676ABDABB7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961082-C427-4558-9D3C-95D053908068}"/>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4" name="Footer Placeholder 3">
            <a:extLst>
              <a:ext uri="{FF2B5EF4-FFF2-40B4-BE49-F238E27FC236}">
                <a16:creationId xmlns:a16="http://schemas.microsoft.com/office/drawing/2014/main" id="{9E17776A-C0F9-4C96-9004-BDBD21BF61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227DE9-6EAE-4349-A59D-67E38096CD5F}"/>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370137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F64523-02AF-479C-9AA9-35C380F6B234}"/>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3" name="Footer Placeholder 2">
            <a:extLst>
              <a:ext uri="{FF2B5EF4-FFF2-40B4-BE49-F238E27FC236}">
                <a16:creationId xmlns:a16="http://schemas.microsoft.com/office/drawing/2014/main" id="{6F32F5B7-71E7-4B39-AB15-7A29158DEE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4BB84F-5310-45A3-A50B-021863177124}"/>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90359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B98C-5E3F-481F-A67D-331BDE1B6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FC5B06-3D46-4510-8B53-16ACAE9AA3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61C6F2-B37A-4821-BF63-AA6CD1E390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523A4-7087-454F-AFCD-BADBA8496527}"/>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6" name="Footer Placeholder 5">
            <a:extLst>
              <a:ext uri="{FF2B5EF4-FFF2-40B4-BE49-F238E27FC236}">
                <a16:creationId xmlns:a16="http://schemas.microsoft.com/office/drawing/2014/main" id="{564843DC-62D2-452C-87F8-537916DE9F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E2778A-6B06-4A48-AFE1-4525D2ECB38B}"/>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5439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6EEED-8684-487D-8C18-1B85C844E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A449DD-C797-43A6-837F-B66D9C9B7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6C6AE2-CDF7-40BA-A871-CCC619A45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EF992-7C9B-45F7-BA5A-FF41FD60B6B9}"/>
              </a:ext>
            </a:extLst>
          </p:cNvPr>
          <p:cNvSpPr>
            <a:spLocks noGrp="1"/>
          </p:cNvSpPr>
          <p:nvPr>
            <p:ph type="dt" sz="half" idx="10"/>
          </p:nvPr>
        </p:nvSpPr>
        <p:spPr/>
        <p:txBody>
          <a:bodyPr/>
          <a:lstStyle/>
          <a:p>
            <a:fld id="{29176E73-FA73-41D0-84DA-2DDA86CE06DF}" type="datetimeFigureOut">
              <a:rPr lang="en-IN" smtClean="0"/>
              <a:t>18-02-2021</a:t>
            </a:fld>
            <a:endParaRPr lang="en-IN"/>
          </a:p>
        </p:txBody>
      </p:sp>
      <p:sp>
        <p:nvSpPr>
          <p:cNvPr id="6" name="Footer Placeholder 5">
            <a:extLst>
              <a:ext uri="{FF2B5EF4-FFF2-40B4-BE49-F238E27FC236}">
                <a16:creationId xmlns:a16="http://schemas.microsoft.com/office/drawing/2014/main" id="{072064BC-B31E-4AB4-87FE-A462DC369A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D2BB56-FC24-418C-8A14-BE28223142DB}"/>
              </a:ext>
            </a:extLst>
          </p:cNvPr>
          <p:cNvSpPr>
            <a:spLocks noGrp="1"/>
          </p:cNvSpPr>
          <p:nvPr>
            <p:ph type="sldNum" sz="quarter" idx="12"/>
          </p:nvPr>
        </p:nvSpPr>
        <p:spPr/>
        <p:txBody>
          <a:bodyPr/>
          <a:lstStyle/>
          <a:p>
            <a:fld id="{0F08667F-1BE1-4075-BE3C-BFEC7C55EFA7}" type="slidenum">
              <a:rPr lang="en-IN" smtClean="0"/>
              <a:t>‹#›</a:t>
            </a:fld>
            <a:endParaRPr lang="en-IN"/>
          </a:p>
        </p:txBody>
      </p:sp>
    </p:spTree>
    <p:extLst>
      <p:ext uri="{BB962C8B-B14F-4D97-AF65-F5344CB8AC3E}">
        <p14:creationId xmlns:p14="http://schemas.microsoft.com/office/powerpoint/2010/main" val="19567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BB50ED-591F-4C84-9EEF-2CB76B96D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09DC9F-7624-4E58-90E9-6F849170C5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C365C2-96A5-45E1-A644-DE1A6DBF20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176E73-FA73-41D0-84DA-2DDA86CE06DF}" type="datetimeFigureOut">
              <a:rPr lang="en-IN" smtClean="0"/>
              <a:t>18-02-2021</a:t>
            </a:fld>
            <a:endParaRPr lang="en-IN"/>
          </a:p>
        </p:txBody>
      </p:sp>
      <p:sp>
        <p:nvSpPr>
          <p:cNvPr id="5" name="Footer Placeholder 4">
            <a:extLst>
              <a:ext uri="{FF2B5EF4-FFF2-40B4-BE49-F238E27FC236}">
                <a16:creationId xmlns:a16="http://schemas.microsoft.com/office/drawing/2014/main" id="{614E13E1-661C-4D1C-AEDB-C800BE554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02B547-FBFF-4F3B-B635-E125143239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08667F-1BE1-4075-BE3C-BFEC7C55EFA7}" type="slidenum">
              <a:rPr lang="en-IN" smtClean="0"/>
              <a:t>‹#›</a:t>
            </a:fld>
            <a:endParaRPr lang="en-IN"/>
          </a:p>
        </p:txBody>
      </p:sp>
    </p:spTree>
    <p:extLst>
      <p:ext uri="{BB962C8B-B14F-4D97-AF65-F5344CB8AC3E}">
        <p14:creationId xmlns:p14="http://schemas.microsoft.com/office/powerpoint/2010/main" val="514942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table and chairs in office break room">
            <a:extLst>
              <a:ext uri="{FF2B5EF4-FFF2-40B4-BE49-F238E27FC236}">
                <a16:creationId xmlns:a16="http://schemas.microsoft.com/office/drawing/2014/main" id="{01615241-7B34-4C77-AB47-28E6111382DB}"/>
              </a:ext>
            </a:extLst>
          </p:cNvPr>
          <p:cNvPicPr>
            <a:picLocks noChangeAspect="1"/>
          </p:cNvPicPr>
          <p:nvPr/>
        </p:nvPicPr>
        <p:blipFill rotWithShape="1">
          <a:blip r:embed="rId2"/>
          <a:srcRect t="20495"/>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55F74-7102-4079-BE84-2A4448799F8D}"/>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Pivot Tables</a:t>
            </a:r>
            <a:endParaRPr lang="en-IN" sz="5200">
              <a:solidFill>
                <a:srgbClr val="FFFFFF"/>
              </a:solidFill>
            </a:endParaRPr>
          </a:p>
        </p:txBody>
      </p:sp>
      <p:sp>
        <p:nvSpPr>
          <p:cNvPr id="3" name="Subtitle 2">
            <a:extLst>
              <a:ext uri="{FF2B5EF4-FFF2-40B4-BE49-F238E27FC236}">
                <a16:creationId xmlns:a16="http://schemas.microsoft.com/office/drawing/2014/main" id="{714B21BF-E992-44D1-9F96-5B60EF0F0831}"/>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BI Practical # 4</a:t>
            </a:r>
          </a:p>
          <a:p>
            <a:r>
              <a:rPr lang="en-US">
                <a:solidFill>
                  <a:srgbClr val="FFFFFF"/>
                </a:solidFill>
              </a:rPr>
              <a:t>Subject Teachers: Sanjeela Sagar &amp; Hrishikesh Tendulkar</a:t>
            </a:r>
            <a:endParaRPr lang="en-IN">
              <a:solidFill>
                <a:srgbClr val="FFFFFF"/>
              </a:solidFill>
            </a:endParaRPr>
          </a:p>
        </p:txBody>
      </p:sp>
    </p:spTree>
    <p:extLst>
      <p:ext uri="{BB962C8B-B14F-4D97-AF65-F5344CB8AC3E}">
        <p14:creationId xmlns:p14="http://schemas.microsoft.com/office/powerpoint/2010/main" val="3998929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FBD83-108B-47FC-8751-F52BACE2BCF7}"/>
              </a:ext>
            </a:extLst>
          </p:cNvPr>
          <p:cNvSpPr>
            <a:spLocks noGrp="1"/>
          </p:cNvSpPr>
          <p:nvPr>
            <p:ph type="title"/>
          </p:nvPr>
        </p:nvSpPr>
        <p:spPr>
          <a:xfrm>
            <a:off x="438913" y="859536"/>
            <a:ext cx="4832802" cy="1243584"/>
          </a:xfrm>
        </p:spPr>
        <p:txBody>
          <a:bodyPr>
            <a:normAutofit/>
          </a:bodyPr>
          <a:lstStyle/>
          <a:p>
            <a:r>
              <a:rPr lang="en-US" sz="3400"/>
              <a:t>Pivot Table (Pivot Chart | Insert Pivot Chart)</a:t>
            </a:r>
            <a:endParaRPr lang="en-IN" sz="3400"/>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C5B19B-E59C-40E1-A274-998F1FC1ED8D}"/>
              </a:ext>
            </a:extLst>
          </p:cNvPr>
          <p:cNvSpPr>
            <a:spLocks noGrp="1"/>
          </p:cNvSpPr>
          <p:nvPr>
            <p:ph idx="1"/>
          </p:nvPr>
        </p:nvSpPr>
        <p:spPr>
          <a:xfrm>
            <a:off x="438912" y="2512611"/>
            <a:ext cx="4832803" cy="3664351"/>
          </a:xfrm>
        </p:spPr>
        <p:txBody>
          <a:bodyPr>
            <a:normAutofit/>
          </a:bodyPr>
          <a:lstStyle/>
          <a:p>
            <a:pPr marL="0" indent="0">
              <a:buNone/>
            </a:pPr>
            <a:r>
              <a:rPr lang="en-IN" sz="1800" dirty="0"/>
              <a:t>To insert a pivot chart on 2 dimensional pivot table, execute the following steps.</a:t>
            </a:r>
          </a:p>
          <a:p>
            <a:r>
              <a:rPr lang="en-IN" sz="1800" dirty="0"/>
              <a:t>Click any cell inside the pivot table.</a:t>
            </a:r>
          </a:p>
          <a:p>
            <a:r>
              <a:rPr lang="en-IN" sz="1800" dirty="0"/>
              <a:t>On the </a:t>
            </a:r>
            <a:r>
              <a:rPr lang="en-IN" sz="1800" dirty="0" err="1"/>
              <a:t>Analyze</a:t>
            </a:r>
            <a:r>
              <a:rPr lang="en-IN" sz="1800" dirty="0"/>
              <a:t> tab, in the Tools group, click PivotChart.</a:t>
            </a:r>
          </a:p>
          <a:p>
            <a:r>
              <a:rPr lang="en-IN" sz="1800" dirty="0"/>
              <a:t>The Insert Chart dialog box appears. Click OK.</a:t>
            </a:r>
          </a:p>
          <a:p>
            <a:endParaRPr lang="en-IN" sz="1800" dirty="0"/>
          </a:p>
          <a:p>
            <a:endParaRPr lang="en-IN" sz="1800" dirty="0"/>
          </a:p>
        </p:txBody>
      </p:sp>
      <p:pic>
        <p:nvPicPr>
          <p:cNvPr id="5" name="Picture 4" descr="Chart, bar chart&#10;&#10;Description automatically generated">
            <a:extLst>
              <a:ext uri="{FF2B5EF4-FFF2-40B4-BE49-F238E27FC236}">
                <a16:creationId xmlns:a16="http://schemas.microsoft.com/office/drawing/2014/main" id="{3121BEBA-0836-4305-9635-97B4AC6B8574}"/>
              </a:ext>
            </a:extLst>
          </p:cNvPr>
          <p:cNvPicPr>
            <a:picLocks noChangeAspect="1"/>
          </p:cNvPicPr>
          <p:nvPr/>
        </p:nvPicPr>
        <p:blipFill>
          <a:blip r:embed="rId2"/>
          <a:stretch>
            <a:fillRect/>
          </a:stretch>
        </p:blipFill>
        <p:spPr>
          <a:xfrm>
            <a:off x="6927450" y="517600"/>
            <a:ext cx="4515555" cy="2743200"/>
          </a:xfrm>
          <a:prstGeom prst="rect">
            <a:avLst/>
          </a:prstGeom>
        </p:spPr>
      </p:pic>
      <p:pic>
        <p:nvPicPr>
          <p:cNvPr id="4" name="Picture 3" descr="Graphical user interface, application, Word&#10;&#10;Description automatically generated">
            <a:extLst>
              <a:ext uri="{FF2B5EF4-FFF2-40B4-BE49-F238E27FC236}">
                <a16:creationId xmlns:a16="http://schemas.microsoft.com/office/drawing/2014/main" id="{1F4CBBFB-DFF6-4A14-B1FD-0CB4FD2AE7F3}"/>
              </a:ext>
            </a:extLst>
          </p:cNvPr>
          <p:cNvPicPr>
            <a:picLocks noChangeAspect="1"/>
          </p:cNvPicPr>
          <p:nvPr/>
        </p:nvPicPr>
        <p:blipFill>
          <a:blip r:embed="rId3"/>
          <a:stretch>
            <a:fillRect/>
          </a:stretch>
        </p:blipFill>
        <p:spPr>
          <a:xfrm>
            <a:off x="6617368" y="4076523"/>
            <a:ext cx="5135719" cy="1448153"/>
          </a:xfrm>
          <a:prstGeom prst="rect">
            <a:avLst/>
          </a:prstGeom>
        </p:spPr>
      </p:pic>
    </p:spTree>
    <p:extLst>
      <p:ext uri="{BB962C8B-B14F-4D97-AF65-F5344CB8AC3E}">
        <p14:creationId xmlns:p14="http://schemas.microsoft.com/office/powerpoint/2010/main" val="375251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CFBD83-108B-47FC-8751-F52BACE2BCF7}"/>
              </a:ext>
            </a:extLst>
          </p:cNvPr>
          <p:cNvSpPr>
            <a:spLocks noGrp="1"/>
          </p:cNvSpPr>
          <p:nvPr>
            <p:ph type="title"/>
          </p:nvPr>
        </p:nvSpPr>
        <p:spPr>
          <a:xfrm>
            <a:off x="438913" y="859536"/>
            <a:ext cx="4832802" cy="1243584"/>
          </a:xfrm>
        </p:spPr>
        <p:txBody>
          <a:bodyPr>
            <a:normAutofit/>
          </a:bodyPr>
          <a:lstStyle/>
          <a:p>
            <a:r>
              <a:rPr lang="en-US" sz="3400"/>
              <a:t>Pivot Table (Pivot Chart | Filter Pivot Chart)</a:t>
            </a:r>
            <a:endParaRPr lang="en-IN" sz="3400"/>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BC5B19B-E59C-40E1-A274-998F1FC1ED8D}"/>
              </a:ext>
            </a:extLst>
          </p:cNvPr>
          <p:cNvSpPr>
            <a:spLocks noGrp="1"/>
          </p:cNvSpPr>
          <p:nvPr>
            <p:ph idx="1"/>
          </p:nvPr>
        </p:nvSpPr>
        <p:spPr>
          <a:xfrm>
            <a:off x="438912" y="2512611"/>
            <a:ext cx="4832803" cy="3664351"/>
          </a:xfrm>
        </p:spPr>
        <p:txBody>
          <a:bodyPr>
            <a:normAutofit/>
          </a:bodyPr>
          <a:lstStyle/>
          <a:p>
            <a:pPr marL="0" indent="0">
              <a:buNone/>
            </a:pPr>
            <a:r>
              <a:rPr lang="en-IN" sz="1800" dirty="0"/>
              <a:t>To filter this pivot chart, execute the following steps.</a:t>
            </a:r>
          </a:p>
          <a:p>
            <a:r>
              <a:rPr lang="en-IN" sz="1800" dirty="0"/>
              <a:t>Use the standard filters (triangles next to Product and Country). For example, use the Country filter to only show the total amount of each product exported to the United States.</a:t>
            </a:r>
          </a:p>
          <a:p>
            <a:r>
              <a:rPr lang="en-IN" sz="1800" dirty="0"/>
              <a:t>Remove the Country filter.</a:t>
            </a:r>
          </a:p>
          <a:p>
            <a:r>
              <a:rPr lang="en-IN" sz="1800" dirty="0"/>
              <a:t>Because we added the Category field to the Filters area, we can filter this pivot chart (and pivot table) by Category. For example, use the Category filter to only show the vegetables exported to each country.</a:t>
            </a:r>
          </a:p>
          <a:p>
            <a:endParaRPr lang="en-IN" sz="1800" dirty="0"/>
          </a:p>
        </p:txBody>
      </p:sp>
      <p:pic>
        <p:nvPicPr>
          <p:cNvPr id="5" name="Picture 4">
            <a:extLst>
              <a:ext uri="{FF2B5EF4-FFF2-40B4-BE49-F238E27FC236}">
                <a16:creationId xmlns:a16="http://schemas.microsoft.com/office/drawing/2014/main" id="{A9E9F533-BB24-40B2-A0E7-FDE37D15C230}"/>
              </a:ext>
            </a:extLst>
          </p:cNvPr>
          <p:cNvPicPr>
            <a:picLocks noChangeAspect="1"/>
          </p:cNvPicPr>
          <p:nvPr/>
        </p:nvPicPr>
        <p:blipFill>
          <a:blip r:embed="rId2"/>
          <a:stretch>
            <a:fillRect/>
          </a:stretch>
        </p:blipFill>
        <p:spPr>
          <a:xfrm>
            <a:off x="6927450" y="517600"/>
            <a:ext cx="4515555" cy="2743200"/>
          </a:xfrm>
          <a:prstGeom prst="rect">
            <a:avLst/>
          </a:prstGeom>
        </p:spPr>
      </p:pic>
      <p:pic>
        <p:nvPicPr>
          <p:cNvPr id="4" name="Picture 3">
            <a:extLst>
              <a:ext uri="{FF2B5EF4-FFF2-40B4-BE49-F238E27FC236}">
                <a16:creationId xmlns:a16="http://schemas.microsoft.com/office/drawing/2014/main" id="{08634D7C-C0CF-42BE-84A0-F2EA9D40B97C}"/>
              </a:ext>
            </a:extLst>
          </p:cNvPr>
          <p:cNvPicPr>
            <a:picLocks noChangeAspect="1"/>
          </p:cNvPicPr>
          <p:nvPr/>
        </p:nvPicPr>
        <p:blipFill>
          <a:blip r:embed="rId3"/>
          <a:stretch>
            <a:fillRect/>
          </a:stretch>
        </p:blipFill>
        <p:spPr>
          <a:xfrm>
            <a:off x="6918120" y="3429000"/>
            <a:ext cx="4534214" cy="2743200"/>
          </a:xfrm>
          <a:prstGeom prst="rect">
            <a:avLst/>
          </a:prstGeom>
        </p:spPr>
      </p:pic>
    </p:spTree>
    <p:extLst>
      <p:ext uri="{BB962C8B-B14F-4D97-AF65-F5344CB8AC3E}">
        <p14:creationId xmlns:p14="http://schemas.microsoft.com/office/powerpoint/2010/main" val="106139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92A61B-F13F-46A5-963D-EEC4EA5C062F}"/>
              </a:ext>
            </a:extLst>
          </p:cNvPr>
          <p:cNvSpPr>
            <a:spLocks noGrp="1"/>
          </p:cNvSpPr>
          <p:nvPr>
            <p:ph type="title"/>
          </p:nvPr>
        </p:nvSpPr>
        <p:spPr>
          <a:xfrm>
            <a:off x="438913" y="859536"/>
            <a:ext cx="4832802" cy="1243584"/>
          </a:xfrm>
        </p:spPr>
        <p:txBody>
          <a:bodyPr>
            <a:normAutofit/>
          </a:bodyPr>
          <a:lstStyle/>
          <a:p>
            <a:r>
              <a:rPr lang="en-US" sz="3400"/>
              <a:t>Pivot Table (Slicers)</a:t>
            </a:r>
            <a:endParaRPr lang="en-IN" sz="3400"/>
          </a:p>
        </p:txBody>
      </p:sp>
      <p:sp>
        <p:nvSpPr>
          <p:cNvPr id="22"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30A6BB7-24B9-4F4C-A8F1-E855D64948E3}"/>
              </a:ext>
            </a:extLst>
          </p:cNvPr>
          <p:cNvSpPr>
            <a:spLocks noGrp="1"/>
          </p:cNvSpPr>
          <p:nvPr>
            <p:ph idx="1"/>
          </p:nvPr>
        </p:nvSpPr>
        <p:spPr>
          <a:xfrm>
            <a:off x="438912" y="2512611"/>
            <a:ext cx="4832803" cy="3664351"/>
          </a:xfrm>
        </p:spPr>
        <p:txBody>
          <a:bodyPr>
            <a:normAutofit/>
          </a:bodyPr>
          <a:lstStyle/>
          <a:p>
            <a:pPr marL="0" indent="0">
              <a:buNone/>
            </a:pPr>
            <a:r>
              <a:rPr lang="en-IN" sz="1800"/>
              <a:t>To insert a slicer, execute the following steps.</a:t>
            </a:r>
          </a:p>
          <a:p>
            <a:r>
              <a:rPr lang="en-IN" sz="1800"/>
              <a:t>Click any cell inside the pivot table.</a:t>
            </a:r>
          </a:p>
          <a:p>
            <a:r>
              <a:rPr lang="en-IN" sz="1800"/>
              <a:t>On the Analyze tab, in the Filter group, click Insert Slicer.</a:t>
            </a:r>
          </a:p>
          <a:p>
            <a:r>
              <a:rPr lang="en-IN" sz="1800"/>
              <a:t>Check Country and click OK.</a:t>
            </a:r>
          </a:p>
          <a:p>
            <a:r>
              <a:rPr lang="en-IN" sz="1800"/>
              <a:t>Click United States to find out which products we export the most to the United States.</a:t>
            </a:r>
          </a:p>
        </p:txBody>
      </p:sp>
      <p:pic>
        <p:nvPicPr>
          <p:cNvPr id="4" name="Picture 3">
            <a:extLst>
              <a:ext uri="{FF2B5EF4-FFF2-40B4-BE49-F238E27FC236}">
                <a16:creationId xmlns:a16="http://schemas.microsoft.com/office/drawing/2014/main" id="{D5707DF5-BF42-416A-8E1A-E5DA4269FE37}"/>
              </a:ext>
            </a:extLst>
          </p:cNvPr>
          <p:cNvPicPr>
            <a:picLocks noChangeAspect="1"/>
          </p:cNvPicPr>
          <p:nvPr/>
        </p:nvPicPr>
        <p:blipFill>
          <a:blip r:embed="rId2"/>
          <a:stretch>
            <a:fillRect/>
          </a:stretch>
        </p:blipFill>
        <p:spPr>
          <a:xfrm>
            <a:off x="8071751" y="517600"/>
            <a:ext cx="2226952" cy="2743200"/>
          </a:xfrm>
          <a:prstGeom prst="rect">
            <a:avLst/>
          </a:prstGeom>
        </p:spPr>
      </p:pic>
      <p:pic>
        <p:nvPicPr>
          <p:cNvPr id="5" name="Picture 4">
            <a:extLst>
              <a:ext uri="{FF2B5EF4-FFF2-40B4-BE49-F238E27FC236}">
                <a16:creationId xmlns:a16="http://schemas.microsoft.com/office/drawing/2014/main" id="{C3156B2C-4497-4E6C-B0E9-EEC85EBBD427}"/>
              </a:ext>
            </a:extLst>
          </p:cNvPr>
          <p:cNvPicPr>
            <a:picLocks noChangeAspect="1"/>
          </p:cNvPicPr>
          <p:nvPr/>
        </p:nvPicPr>
        <p:blipFill>
          <a:blip r:embed="rId3"/>
          <a:stretch>
            <a:fillRect/>
          </a:stretch>
        </p:blipFill>
        <p:spPr>
          <a:xfrm>
            <a:off x="6990667" y="3429000"/>
            <a:ext cx="4389120" cy="2743200"/>
          </a:xfrm>
          <a:prstGeom prst="rect">
            <a:avLst/>
          </a:prstGeom>
        </p:spPr>
      </p:pic>
      <p:sp>
        <p:nvSpPr>
          <p:cNvPr id="6" name="Rectangle 5">
            <a:extLst>
              <a:ext uri="{FF2B5EF4-FFF2-40B4-BE49-F238E27FC236}">
                <a16:creationId xmlns:a16="http://schemas.microsoft.com/office/drawing/2014/main" id="{26F923AF-D75B-4987-9A7E-CDF9BA3DD602}"/>
              </a:ext>
            </a:extLst>
          </p:cNvPr>
          <p:cNvSpPr/>
          <p:nvPr/>
        </p:nvSpPr>
        <p:spPr>
          <a:xfrm>
            <a:off x="5271715" y="6229022"/>
            <a:ext cx="6908213"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Conclusion: bananas are our main export product to the United States. The report filter (cell B1) changes to United States.</a:t>
            </a:r>
          </a:p>
        </p:txBody>
      </p:sp>
    </p:spTree>
    <p:extLst>
      <p:ext uri="{BB962C8B-B14F-4D97-AF65-F5344CB8AC3E}">
        <p14:creationId xmlns:p14="http://schemas.microsoft.com/office/powerpoint/2010/main" val="247403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256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D152F4-7D43-43F7-B360-815F218045AD}"/>
              </a:ext>
            </a:extLst>
          </p:cNvPr>
          <p:cNvSpPr>
            <a:spLocks noGrp="1"/>
          </p:cNvSpPr>
          <p:nvPr>
            <p:ph type="title"/>
          </p:nvPr>
        </p:nvSpPr>
        <p:spPr>
          <a:xfrm>
            <a:off x="524256" y="491260"/>
            <a:ext cx="6594189" cy="1625210"/>
          </a:xfrm>
        </p:spPr>
        <p:txBody>
          <a:bodyPr>
            <a:normAutofit/>
          </a:bodyPr>
          <a:lstStyle/>
          <a:p>
            <a:r>
              <a:rPr lang="en-US">
                <a:solidFill>
                  <a:srgbClr val="FFFFFF"/>
                </a:solidFill>
              </a:rPr>
              <a:t>Pivot Tables (Insert a Pivot Table)</a:t>
            </a:r>
            <a:endParaRPr lang="en-IN">
              <a:solidFill>
                <a:srgbClr val="FFFFFF"/>
              </a:solidFill>
            </a:endParaRPr>
          </a:p>
        </p:txBody>
      </p:sp>
      <p:sp>
        <p:nvSpPr>
          <p:cNvPr id="12" name="Rectangle 11">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ED18C">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87E40962-AD9B-4A14-9D4C-4AF2735A0679}"/>
              </a:ext>
            </a:extLst>
          </p:cNvPr>
          <p:cNvPicPr>
            <a:picLocks noChangeAspect="1"/>
          </p:cNvPicPr>
          <p:nvPr/>
        </p:nvPicPr>
        <p:blipFill>
          <a:blip r:embed="rId2"/>
          <a:stretch>
            <a:fillRect/>
          </a:stretch>
        </p:blipFill>
        <p:spPr>
          <a:xfrm>
            <a:off x="1030964" y="2667954"/>
            <a:ext cx="2053939" cy="3635293"/>
          </a:xfrm>
          <a:prstGeom prst="rect">
            <a:avLst/>
          </a:prstGeom>
        </p:spPr>
      </p:pic>
      <p:sp>
        <p:nvSpPr>
          <p:cNvPr id="14" name="Rectangle 13">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ED18C">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9CFEF5E-63FE-4ADF-891C-6DF04A44D50D}"/>
              </a:ext>
            </a:extLst>
          </p:cNvPr>
          <p:cNvPicPr>
            <a:picLocks noChangeAspect="1"/>
          </p:cNvPicPr>
          <p:nvPr/>
        </p:nvPicPr>
        <p:blipFill>
          <a:blip r:embed="rId3"/>
          <a:stretch>
            <a:fillRect/>
          </a:stretch>
        </p:blipFill>
        <p:spPr>
          <a:xfrm>
            <a:off x="4138970" y="2835623"/>
            <a:ext cx="3067358" cy="3299953"/>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C3F99AB-0DB3-4A69-8499-83C799B17FD4}"/>
              </a:ext>
            </a:extLst>
          </p:cNvPr>
          <p:cNvSpPr>
            <a:spLocks noGrp="1"/>
          </p:cNvSpPr>
          <p:nvPr>
            <p:ph idx="1"/>
          </p:nvPr>
        </p:nvSpPr>
        <p:spPr>
          <a:xfrm>
            <a:off x="7580133" y="320622"/>
            <a:ext cx="4282684" cy="6214534"/>
          </a:xfrm>
        </p:spPr>
        <p:txBody>
          <a:bodyPr anchor="ctr">
            <a:normAutofit/>
          </a:bodyPr>
          <a:lstStyle/>
          <a:p>
            <a:pPr marL="0" indent="0">
              <a:buNone/>
            </a:pPr>
            <a:r>
              <a:rPr lang="en-IN" sz="1800" dirty="0">
                <a:solidFill>
                  <a:srgbClr val="FFFFFF"/>
                </a:solidFill>
              </a:rPr>
              <a:t>To insert a pivot table, execute the following steps.</a:t>
            </a:r>
          </a:p>
          <a:p>
            <a:r>
              <a:rPr lang="en-IN" sz="1800" dirty="0">
                <a:solidFill>
                  <a:srgbClr val="FFFFFF"/>
                </a:solidFill>
              </a:rPr>
              <a:t>Click any single cell inside the data set.</a:t>
            </a:r>
          </a:p>
          <a:p>
            <a:r>
              <a:rPr lang="en-IN" sz="1800" dirty="0">
                <a:solidFill>
                  <a:srgbClr val="FFFFFF"/>
                </a:solidFill>
              </a:rPr>
              <a:t>On the Insert tab, in the Tables group, click PivotTable.</a:t>
            </a:r>
          </a:p>
          <a:p>
            <a:r>
              <a:rPr lang="en-IN" sz="1800" dirty="0">
                <a:solidFill>
                  <a:srgbClr val="FFFFFF"/>
                </a:solidFill>
              </a:rPr>
              <a:t>The following dialog box appears. Excel automatically selects the data for you. The default location for a new pivot table is New Worksheet.</a:t>
            </a:r>
          </a:p>
          <a:p>
            <a:r>
              <a:rPr lang="en-IN" sz="1800" dirty="0">
                <a:solidFill>
                  <a:srgbClr val="FFFFFF"/>
                </a:solidFill>
              </a:rPr>
              <a:t>Click OK.</a:t>
            </a:r>
          </a:p>
          <a:p>
            <a:endParaRPr lang="en-IN" sz="1800" dirty="0">
              <a:solidFill>
                <a:srgbClr val="FFFFFF"/>
              </a:solidFill>
            </a:endParaRPr>
          </a:p>
          <a:p>
            <a:pPr marL="0" indent="0">
              <a:buNone/>
            </a:pPr>
            <a:r>
              <a:rPr lang="en-IN" sz="1800" dirty="0">
                <a:solidFill>
                  <a:srgbClr val="FFFFFF"/>
                </a:solidFill>
              </a:rPr>
              <a:t>Drag fields</a:t>
            </a:r>
          </a:p>
          <a:p>
            <a:pPr marL="0" indent="0">
              <a:buNone/>
            </a:pPr>
            <a:r>
              <a:rPr lang="en-IN" sz="1800" dirty="0">
                <a:solidFill>
                  <a:srgbClr val="FFFFFF"/>
                </a:solidFill>
              </a:rPr>
              <a:t>The PivotTable Fields pane appears. To get the total amount exported of each product, drag the following fields to the different areas.</a:t>
            </a:r>
          </a:p>
          <a:p>
            <a:r>
              <a:rPr lang="en-IN" sz="1800" dirty="0">
                <a:solidFill>
                  <a:srgbClr val="FFFFFF"/>
                </a:solidFill>
              </a:rPr>
              <a:t>Product field to the Rows area.</a:t>
            </a:r>
          </a:p>
          <a:p>
            <a:r>
              <a:rPr lang="en-IN" sz="1800" dirty="0">
                <a:solidFill>
                  <a:srgbClr val="FFFFFF"/>
                </a:solidFill>
              </a:rPr>
              <a:t>Amount field to the Values area.</a:t>
            </a:r>
          </a:p>
          <a:p>
            <a:r>
              <a:rPr lang="en-IN" sz="1800" dirty="0">
                <a:solidFill>
                  <a:srgbClr val="FFFFFF"/>
                </a:solidFill>
              </a:rPr>
              <a:t>Country field to the Filters area.</a:t>
            </a:r>
          </a:p>
        </p:txBody>
      </p:sp>
      <p:sp>
        <p:nvSpPr>
          <p:cNvPr id="6" name="Rectangle 5">
            <a:extLst>
              <a:ext uri="{FF2B5EF4-FFF2-40B4-BE49-F238E27FC236}">
                <a16:creationId xmlns:a16="http://schemas.microsoft.com/office/drawing/2014/main" id="{DAED3A15-82B1-4C18-B0A5-ABC132DBE181}"/>
              </a:ext>
            </a:extLst>
          </p:cNvPr>
          <p:cNvSpPr/>
          <p:nvPr/>
        </p:nvSpPr>
        <p:spPr>
          <a:xfrm>
            <a:off x="3770346" y="6516299"/>
            <a:ext cx="374435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Bananas are our main export product.</a:t>
            </a:r>
          </a:p>
        </p:txBody>
      </p:sp>
    </p:spTree>
    <p:extLst>
      <p:ext uri="{BB962C8B-B14F-4D97-AF65-F5344CB8AC3E}">
        <p14:creationId xmlns:p14="http://schemas.microsoft.com/office/powerpoint/2010/main" val="226407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2">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4">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86214D-8183-4C90-A36D-B9DB16D7C68D}"/>
              </a:ext>
            </a:extLst>
          </p:cNvPr>
          <p:cNvSpPr>
            <a:spLocks noGrp="1"/>
          </p:cNvSpPr>
          <p:nvPr>
            <p:ph type="title"/>
          </p:nvPr>
        </p:nvSpPr>
        <p:spPr>
          <a:xfrm>
            <a:off x="438912" y="859536"/>
            <a:ext cx="4837176" cy="1243584"/>
          </a:xfrm>
        </p:spPr>
        <p:txBody>
          <a:bodyPr>
            <a:normAutofit/>
          </a:bodyPr>
          <a:lstStyle/>
          <a:p>
            <a:r>
              <a:rPr lang="en-US" sz="3400"/>
              <a:t>Pivot Table (Change Summary Calculation)</a:t>
            </a:r>
            <a:endParaRPr lang="en-IN" sz="3400"/>
          </a:p>
        </p:txBody>
      </p:sp>
      <p:sp>
        <p:nvSpPr>
          <p:cNvPr id="24" name="Rectangle 1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8">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F310E8E-E77D-4DA0-8797-E2A027243C0A}"/>
              </a:ext>
            </a:extLst>
          </p:cNvPr>
          <p:cNvSpPr>
            <a:spLocks noGrp="1"/>
          </p:cNvSpPr>
          <p:nvPr>
            <p:ph idx="1"/>
          </p:nvPr>
        </p:nvSpPr>
        <p:spPr>
          <a:xfrm>
            <a:off x="438912" y="2514600"/>
            <a:ext cx="4837176" cy="3666744"/>
          </a:xfrm>
        </p:spPr>
        <p:txBody>
          <a:bodyPr>
            <a:normAutofit/>
          </a:bodyPr>
          <a:lstStyle/>
          <a:p>
            <a:pPr marL="0" indent="0">
              <a:buNone/>
            </a:pPr>
            <a:r>
              <a:rPr lang="en-IN" sz="1800"/>
              <a:t>To change the type of calculation that you want to use, execute the following steps.</a:t>
            </a:r>
          </a:p>
          <a:p>
            <a:r>
              <a:rPr lang="en-IN" sz="1800"/>
              <a:t>Click any cell inside the Sum of Amount column.</a:t>
            </a:r>
          </a:p>
          <a:p>
            <a:r>
              <a:rPr lang="en-IN" sz="1800"/>
              <a:t>Right click and click on Value Field Settings.</a:t>
            </a:r>
          </a:p>
          <a:p>
            <a:r>
              <a:rPr lang="en-IN" sz="1800"/>
              <a:t>Choose the type of calculation you want to use. For example, click Count.</a:t>
            </a:r>
          </a:p>
          <a:p>
            <a:r>
              <a:rPr lang="en-IN" sz="1800"/>
              <a:t>Click OK.</a:t>
            </a:r>
          </a:p>
        </p:txBody>
      </p:sp>
      <p:pic>
        <p:nvPicPr>
          <p:cNvPr id="4" name="Picture 3">
            <a:extLst>
              <a:ext uri="{FF2B5EF4-FFF2-40B4-BE49-F238E27FC236}">
                <a16:creationId xmlns:a16="http://schemas.microsoft.com/office/drawing/2014/main" id="{3156E820-8409-40ED-AC24-A829D3203CAC}"/>
              </a:ext>
            </a:extLst>
          </p:cNvPr>
          <p:cNvPicPr>
            <a:picLocks noChangeAspect="1"/>
          </p:cNvPicPr>
          <p:nvPr/>
        </p:nvPicPr>
        <p:blipFill>
          <a:blip r:embed="rId2"/>
          <a:stretch>
            <a:fillRect/>
          </a:stretch>
        </p:blipFill>
        <p:spPr>
          <a:xfrm>
            <a:off x="7042523" y="583207"/>
            <a:ext cx="1551193" cy="2112264"/>
          </a:xfrm>
          <a:prstGeom prst="rect">
            <a:avLst/>
          </a:prstGeom>
        </p:spPr>
      </p:pic>
      <p:pic>
        <p:nvPicPr>
          <p:cNvPr id="6" name="Picture 5">
            <a:extLst>
              <a:ext uri="{FF2B5EF4-FFF2-40B4-BE49-F238E27FC236}">
                <a16:creationId xmlns:a16="http://schemas.microsoft.com/office/drawing/2014/main" id="{3345418D-1467-4281-8408-29695A906231}"/>
              </a:ext>
            </a:extLst>
          </p:cNvPr>
          <p:cNvPicPr>
            <a:picLocks noChangeAspect="1"/>
          </p:cNvPicPr>
          <p:nvPr/>
        </p:nvPicPr>
        <p:blipFill>
          <a:blip r:embed="rId3"/>
          <a:stretch>
            <a:fillRect/>
          </a:stretch>
        </p:blipFill>
        <p:spPr>
          <a:xfrm>
            <a:off x="9584507" y="583207"/>
            <a:ext cx="1913929" cy="2112264"/>
          </a:xfrm>
          <a:prstGeom prst="rect">
            <a:avLst/>
          </a:prstGeom>
        </p:spPr>
      </p:pic>
      <p:pic>
        <p:nvPicPr>
          <p:cNvPr id="5" name="Picture 4">
            <a:extLst>
              <a:ext uri="{FF2B5EF4-FFF2-40B4-BE49-F238E27FC236}">
                <a16:creationId xmlns:a16="http://schemas.microsoft.com/office/drawing/2014/main" id="{E2B76468-A453-4AB7-BE66-F9FA3366FEAA}"/>
              </a:ext>
            </a:extLst>
          </p:cNvPr>
          <p:cNvPicPr>
            <a:picLocks noChangeAspect="1"/>
          </p:cNvPicPr>
          <p:nvPr/>
        </p:nvPicPr>
        <p:blipFill>
          <a:blip r:embed="rId4"/>
          <a:stretch>
            <a:fillRect/>
          </a:stretch>
        </p:blipFill>
        <p:spPr>
          <a:xfrm>
            <a:off x="7283820" y="2897934"/>
            <a:ext cx="3791951" cy="3283410"/>
          </a:xfrm>
          <a:prstGeom prst="rect">
            <a:avLst/>
          </a:prstGeom>
        </p:spPr>
      </p:pic>
      <p:sp>
        <p:nvSpPr>
          <p:cNvPr id="7" name="Rectangle 6">
            <a:extLst>
              <a:ext uri="{FF2B5EF4-FFF2-40B4-BE49-F238E27FC236}">
                <a16:creationId xmlns:a16="http://schemas.microsoft.com/office/drawing/2014/main" id="{A7F0B077-660D-4B23-819F-9EE19DC9ED83}"/>
              </a:ext>
            </a:extLst>
          </p:cNvPr>
          <p:cNvSpPr/>
          <p:nvPr/>
        </p:nvSpPr>
        <p:spPr>
          <a:xfrm>
            <a:off x="6296212" y="6501653"/>
            <a:ext cx="590110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Result. 16 out of the 28 orders to France were 'Apple' orders.</a:t>
            </a:r>
          </a:p>
        </p:txBody>
      </p:sp>
    </p:spTree>
    <p:extLst>
      <p:ext uri="{BB962C8B-B14F-4D97-AF65-F5344CB8AC3E}">
        <p14:creationId xmlns:p14="http://schemas.microsoft.com/office/powerpoint/2010/main" val="384963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E49899-6E2F-4F69-B16E-6EF8C74ABFF9}"/>
              </a:ext>
            </a:extLst>
          </p:cNvPr>
          <p:cNvSpPr>
            <a:spLocks noGrp="1"/>
          </p:cNvSpPr>
          <p:nvPr>
            <p:ph type="title"/>
          </p:nvPr>
        </p:nvSpPr>
        <p:spPr>
          <a:xfrm>
            <a:off x="838198" y="547815"/>
            <a:ext cx="5167185" cy="1680519"/>
          </a:xfrm>
        </p:spPr>
        <p:txBody>
          <a:bodyPr>
            <a:normAutofit/>
          </a:bodyPr>
          <a:lstStyle/>
          <a:p>
            <a:r>
              <a:rPr lang="en-US" sz="4000"/>
              <a:t>Pivot Table (Two-dimensional Pivot Table)</a:t>
            </a:r>
            <a:endParaRPr lang="en-IN" sz="4000"/>
          </a:p>
        </p:txBody>
      </p:sp>
      <p:sp>
        <p:nvSpPr>
          <p:cNvPr id="3" name="Content Placeholder 2">
            <a:extLst>
              <a:ext uri="{FF2B5EF4-FFF2-40B4-BE49-F238E27FC236}">
                <a16:creationId xmlns:a16="http://schemas.microsoft.com/office/drawing/2014/main" id="{E415BA42-92E4-4C20-8C0B-FE834F14DFBC}"/>
              </a:ext>
            </a:extLst>
          </p:cNvPr>
          <p:cNvSpPr>
            <a:spLocks noGrp="1"/>
          </p:cNvSpPr>
          <p:nvPr>
            <p:ph idx="1"/>
          </p:nvPr>
        </p:nvSpPr>
        <p:spPr>
          <a:xfrm>
            <a:off x="6198394" y="253218"/>
            <a:ext cx="5829483" cy="3175781"/>
          </a:xfrm>
        </p:spPr>
        <p:txBody>
          <a:bodyPr anchor="ctr">
            <a:normAutofit/>
          </a:bodyPr>
          <a:lstStyle/>
          <a:p>
            <a:pPr marL="0" indent="0">
              <a:buNone/>
            </a:pPr>
            <a:r>
              <a:rPr lang="en-IN" sz="2000" dirty="0"/>
              <a:t>If you drag a field to the Rows area and Columns area, you can create a two-dimensional pivot table. First, insert a pivot table. Next, to get the total amount exported to each country, of each product, drag the following fields to the different areas.</a:t>
            </a:r>
          </a:p>
          <a:p>
            <a:r>
              <a:rPr lang="en-IN" sz="2000" dirty="0"/>
              <a:t>Country field to the Rows area.</a:t>
            </a:r>
          </a:p>
          <a:p>
            <a:r>
              <a:rPr lang="en-IN" sz="2000" dirty="0"/>
              <a:t>Product field to the Columns area.</a:t>
            </a:r>
          </a:p>
          <a:p>
            <a:r>
              <a:rPr lang="en-IN" sz="2000" dirty="0"/>
              <a:t>Amount field to the Values area.</a:t>
            </a:r>
          </a:p>
          <a:p>
            <a:r>
              <a:rPr lang="en-IN" sz="2000" dirty="0"/>
              <a:t>Category field to the Filters area.</a:t>
            </a:r>
          </a:p>
        </p:txBody>
      </p:sp>
      <p:pic>
        <p:nvPicPr>
          <p:cNvPr id="4" name="Picture 3">
            <a:extLst>
              <a:ext uri="{FF2B5EF4-FFF2-40B4-BE49-F238E27FC236}">
                <a16:creationId xmlns:a16="http://schemas.microsoft.com/office/drawing/2014/main" id="{C0BA207E-6C58-4B5F-BAD5-40A4EB091B20}"/>
              </a:ext>
            </a:extLst>
          </p:cNvPr>
          <p:cNvPicPr>
            <a:picLocks noChangeAspect="1"/>
          </p:cNvPicPr>
          <p:nvPr/>
        </p:nvPicPr>
        <p:blipFill>
          <a:blip r:embed="rId2"/>
          <a:stretch>
            <a:fillRect/>
          </a:stretch>
        </p:blipFill>
        <p:spPr>
          <a:xfrm>
            <a:off x="2368753" y="2421924"/>
            <a:ext cx="2106075" cy="3711146"/>
          </a:xfrm>
          <a:prstGeom prst="rect">
            <a:avLst/>
          </a:prstGeom>
        </p:spPr>
      </p:pic>
      <p:pic>
        <p:nvPicPr>
          <p:cNvPr id="5" name="Picture 4">
            <a:extLst>
              <a:ext uri="{FF2B5EF4-FFF2-40B4-BE49-F238E27FC236}">
                <a16:creationId xmlns:a16="http://schemas.microsoft.com/office/drawing/2014/main" id="{AECB9585-C8CF-489C-983A-0132C3AFA148}"/>
              </a:ext>
            </a:extLst>
          </p:cNvPr>
          <p:cNvPicPr>
            <a:picLocks noChangeAspect="1"/>
          </p:cNvPicPr>
          <p:nvPr/>
        </p:nvPicPr>
        <p:blipFill>
          <a:blip r:embed="rId3"/>
          <a:stretch>
            <a:fillRect/>
          </a:stretch>
        </p:blipFill>
        <p:spPr>
          <a:xfrm>
            <a:off x="6094475" y="3820755"/>
            <a:ext cx="5167185" cy="2312315"/>
          </a:xfrm>
          <a:prstGeom prst="rect">
            <a:avLst/>
          </a:prstGeom>
        </p:spPr>
      </p:pic>
    </p:spTree>
    <p:extLst>
      <p:ext uri="{BB962C8B-B14F-4D97-AF65-F5344CB8AC3E}">
        <p14:creationId xmlns:p14="http://schemas.microsoft.com/office/powerpoint/2010/main" val="169564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9AB947-785D-482B-A71B-C1C825A2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468A839C-B241-4F23-9A1D-CBCAFE6F5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AF68CAD5-0452-48EC-94D8-91ED8F5EB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EFC549-2E7D-41F8-9398-48361F688373}"/>
              </a:ext>
            </a:extLst>
          </p:cNvPr>
          <p:cNvSpPr>
            <a:spLocks noGrp="1"/>
          </p:cNvSpPr>
          <p:nvPr>
            <p:ph type="title"/>
          </p:nvPr>
        </p:nvSpPr>
        <p:spPr>
          <a:xfrm>
            <a:off x="438912" y="859536"/>
            <a:ext cx="4837176" cy="1170432"/>
          </a:xfrm>
        </p:spPr>
        <p:txBody>
          <a:bodyPr anchor="b">
            <a:normAutofit/>
          </a:bodyPr>
          <a:lstStyle/>
          <a:p>
            <a:r>
              <a:rPr lang="en-US" sz="3400"/>
              <a:t>Pivot table (Group Pivot Table Items)</a:t>
            </a:r>
            <a:endParaRPr lang="en-IN" sz="3400"/>
          </a:p>
        </p:txBody>
      </p:sp>
      <p:sp>
        <p:nvSpPr>
          <p:cNvPr id="17" name="Rectangle 16">
            <a:extLst>
              <a:ext uri="{FF2B5EF4-FFF2-40B4-BE49-F238E27FC236}">
                <a16:creationId xmlns:a16="http://schemas.microsoft.com/office/drawing/2014/main" id="{F89F292F-513F-4E95-9E51-6B736F17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3A52E0E-6908-496E-BB67-DDBF1EEC3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EDBC7A-AA87-4E55-A128-5EBCFF03347D}"/>
              </a:ext>
            </a:extLst>
          </p:cNvPr>
          <p:cNvSpPr>
            <a:spLocks noGrp="1"/>
          </p:cNvSpPr>
          <p:nvPr>
            <p:ph idx="1"/>
          </p:nvPr>
        </p:nvSpPr>
        <p:spPr>
          <a:xfrm>
            <a:off x="438912" y="2514600"/>
            <a:ext cx="4837176" cy="3666744"/>
          </a:xfrm>
        </p:spPr>
        <p:txBody>
          <a:bodyPr>
            <a:normAutofit/>
          </a:bodyPr>
          <a:lstStyle/>
          <a:p>
            <a:pPr marL="0" indent="0">
              <a:buNone/>
            </a:pPr>
            <a:r>
              <a:rPr lang="en-IN" sz="1800"/>
              <a:t>The Product field contains 7 items. Apple, Banana, Beans, Broccoli, Carrots, Mango and Orange.</a:t>
            </a:r>
          </a:p>
          <a:p>
            <a:pPr marL="0" indent="0">
              <a:buNone/>
            </a:pPr>
            <a:r>
              <a:rPr lang="en-IN" sz="1800"/>
              <a:t>To create two groups, execute the following steps.</a:t>
            </a:r>
          </a:p>
          <a:p>
            <a:r>
              <a:rPr lang="en-IN" sz="1800"/>
              <a:t>In the pivot table, select Apple and Banana.</a:t>
            </a:r>
          </a:p>
          <a:p>
            <a:r>
              <a:rPr lang="en-IN" sz="1800"/>
              <a:t>Right click and click on Group.</a:t>
            </a:r>
          </a:p>
          <a:p>
            <a:r>
              <a:rPr lang="en-IN" sz="1800"/>
              <a:t>In the pivot table, select Beans, Broccoli, Carrots, Mango and Orange.</a:t>
            </a:r>
          </a:p>
          <a:p>
            <a:r>
              <a:rPr lang="en-IN" sz="1800"/>
              <a:t>Right click and click on Group.</a:t>
            </a:r>
          </a:p>
        </p:txBody>
      </p:sp>
      <p:pic>
        <p:nvPicPr>
          <p:cNvPr id="5" name="Picture 4">
            <a:extLst>
              <a:ext uri="{FF2B5EF4-FFF2-40B4-BE49-F238E27FC236}">
                <a16:creationId xmlns:a16="http://schemas.microsoft.com/office/drawing/2014/main" id="{74CA4C5B-C35D-4B61-A43B-247F18740A41}"/>
              </a:ext>
            </a:extLst>
          </p:cNvPr>
          <p:cNvPicPr>
            <a:picLocks noChangeAspect="1"/>
          </p:cNvPicPr>
          <p:nvPr/>
        </p:nvPicPr>
        <p:blipFill>
          <a:blip r:embed="rId2"/>
          <a:stretch>
            <a:fillRect/>
          </a:stretch>
        </p:blipFill>
        <p:spPr>
          <a:xfrm>
            <a:off x="9735915" y="274320"/>
            <a:ext cx="1654297" cy="2340864"/>
          </a:xfrm>
          <a:prstGeom prst="rect">
            <a:avLst/>
          </a:prstGeom>
        </p:spPr>
      </p:pic>
      <p:pic>
        <p:nvPicPr>
          <p:cNvPr id="4" name="Picture 3">
            <a:extLst>
              <a:ext uri="{FF2B5EF4-FFF2-40B4-BE49-F238E27FC236}">
                <a16:creationId xmlns:a16="http://schemas.microsoft.com/office/drawing/2014/main" id="{7EEDA57A-8A58-429E-9870-3A313845683F}"/>
              </a:ext>
            </a:extLst>
          </p:cNvPr>
          <p:cNvPicPr>
            <a:picLocks noChangeAspect="1"/>
          </p:cNvPicPr>
          <p:nvPr/>
        </p:nvPicPr>
        <p:blipFill>
          <a:blip r:embed="rId3"/>
          <a:stretch>
            <a:fillRect/>
          </a:stretch>
        </p:blipFill>
        <p:spPr>
          <a:xfrm>
            <a:off x="6986387" y="274320"/>
            <a:ext cx="1859142" cy="2340864"/>
          </a:xfrm>
          <a:prstGeom prst="rect">
            <a:avLst/>
          </a:prstGeom>
        </p:spPr>
      </p:pic>
      <p:pic>
        <p:nvPicPr>
          <p:cNvPr id="6" name="Picture 5">
            <a:extLst>
              <a:ext uri="{FF2B5EF4-FFF2-40B4-BE49-F238E27FC236}">
                <a16:creationId xmlns:a16="http://schemas.microsoft.com/office/drawing/2014/main" id="{F2F3E800-D837-45DD-A6D7-6C5E1DF4CECD}"/>
              </a:ext>
            </a:extLst>
          </p:cNvPr>
          <p:cNvPicPr>
            <a:picLocks noChangeAspect="1"/>
          </p:cNvPicPr>
          <p:nvPr/>
        </p:nvPicPr>
        <p:blipFill>
          <a:blip r:embed="rId4"/>
          <a:stretch>
            <a:fillRect/>
          </a:stretch>
        </p:blipFill>
        <p:spPr>
          <a:xfrm>
            <a:off x="7915958" y="3125469"/>
            <a:ext cx="2524362" cy="3057143"/>
          </a:xfrm>
          <a:prstGeom prst="rect">
            <a:avLst/>
          </a:prstGeom>
        </p:spPr>
      </p:pic>
      <p:sp>
        <p:nvSpPr>
          <p:cNvPr id="7" name="Rectangle 6">
            <a:extLst>
              <a:ext uri="{FF2B5EF4-FFF2-40B4-BE49-F238E27FC236}">
                <a16:creationId xmlns:a16="http://schemas.microsoft.com/office/drawing/2014/main" id="{9950557C-A051-4C2D-AFEC-CD383121AF06}"/>
              </a:ext>
            </a:extLst>
          </p:cNvPr>
          <p:cNvSpPr/>
          <p:nvPr/>
        </p:nvSpPr>
        <p:spPr>
          <a:xfrm>
            <a:off x="5276088" y="6260514"/>
            <a:ext cx="7324042"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Conclusion: Apple and Banana (Group1) have a higher total than all the other products (Group2) together.</a:t>
            </a:r>
          </a:p>
        </p:txBody>
      </p:sp>
    </p:spTree>
    <p:extLst>
      <p:ext uri="{BB962C8B-B14F-4D97-AF65-F5344CB8AC3E}">
        <p14:creationId xmlns:p14="http://schemas.microsoft.com/office/powerpoint/2010/main" val="390560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9AB947-785D-482B-A71B-C1C825A20D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468A839C-B241-4F23-9A1D-CBCAFE6F5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AF68CAD5-0452-48EC-94D8-91ED8F5EB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829705-E767-4226-ACAF-DB314CBC6C43}"/>
              </a:ext>
            </a:extLst>
          </p:cNvPr>
          <p:cNvSpPr>
            <a:spLocks noGrp="1"/>
          </p:cNvSpPr>
          <p:nvPr>
            <p:ph type="title"/>
          </p:nvPr>
        </p:nvSpPr>
        <p:spPr>
          <a:xfrm>
            <a:off x="438912" y="859536"/>
            <a:ext cx="4837176" cy="1170432"/>
          </a:xfrm>
        </p:spPr>
        <p:txBody>
          <a:bodyPr anchor="b">
            <a:normAutofit/>
          </a:bodyPr>
          <a:lstStyle/>
          <a:p>
            <a:r>
              <a:rPr lang="en-US" sz="3400"/>
              <a:t>Pivot Table (Group Dates)</a:t>
            </a:r>
            <a:endParaRPr lang="en-IN" sz="3400"/>
          </a:p>
        </p:txBody>
      </p:sp>
      <p:sp>
        <p:nvSpPr>
          <p:cNvPr id="17" name="Rectangle 16">
            <a:extLst>
              <a:ext uri="{FF2B5EF4-FFF2-40B4-BE49-F238E27FC236}">
                <a16:creationId xmlns:a16="http://schemas.microsoft.com/office/drawing/2014/main" id="{F89F292F-513F-4E95-9E51-6B736F17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3A52E0E-6908-496E-BB67-DDBF1EEC3B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5A5F3A-563C-4C76-856D-A734EB8DAC07}"/>
              </a:ext>
            </a:extLst>
          </p:cNvPr>
          <p:cNvSpPr>
            <a:spLocks noGrp="1"/>
          </p:cNvSpPr>
          <p:nvPr>
            <p:ph idx="1"/>
          </p:nvPr>
        </p:nvSpPr>
        <p:spPr>
          <a:xfrm>
            <a:off x="438912" y="2514600"/>
            <a:ext cx="4837176" cy="3666744"/>
          </a:xfrm>
        </p:spPr>
        <p:txBody>
          <a:bodyPr>
            <a:normAutofit/>
          </a:bodyPr>
          <a:lstStyle/>
          <a:p>
            <a:pPr marL="0" indent="0">
              <a:buNone/>
            </a:pPr>
            <a:r>
              <a:rPr lang="en-IN" sz="1800" dirty="0"/>
              <a:t>To create the pivot table below, instead of the Product field, add the Date field to the Rows area. The Date field contains many items. 6-Jan, 7-Jan, 8-Jan, 10-Jan, 11-Jan, etc.</a:t>
            </a:r>
          </a:p>
          <a:p>
            <a:pPr marL="0" indent="0">
              <a:buNone/>
            </a:pPr>
            <a:r>
              <a:rPr lang="en-IN" sz="1800" dirty="0"/>
              <a:t>To group these dates by quarters, execute the following steps.</a:t>
            </a:r>
          </a:p>
          <a:p>
            <a:r>
              <a:rPr lang="en-IN" sz="1800" dirty="0"/>
              <a:t>Click any cell inside the column with dates.</a:t>
            </a:r>
          </a:p>
          <a:p>
            <a:r>
              <a:rPr lang="en-IN" sz="1800" dirty="0"/>
              <a:t>Right click and click on Group.</a:t>
            </a:r>
          </a:p>
          <a:p>
            <a:r>
              <a:rPr lang="en-IN" sz="1800" dirty="0"/>
              <a:t>Select Quarters and click OK.</a:t>
            </a:r>
          </a:p>
          <a:p>
            <a:endParaRPr lang="en-IN" sz="1800" dirty="0"/>
          </a:p>
        </p:txBody>
      </p:sp>
      <p:pic>
        <p:nvPicPr>
          <p:cNvPr id="4" name="Picture 3">
            <a:extLst>
              <a:ext uri="{FF2B5EF4-FFF2-40B4-BE49-F238E27FC236}">
                <a16:creationId xmlns:a16="http://schemas.microsoft.com/office/drawing/2014/main" id="{C90B7575-BF78-4181-AC95-194079E0717C}"/>
              </a:ext>
            </a:extLst>
          </p:cNvPr>
          <p:cNvPicPr>
            <a:picLocks noChangeAspect="1"/>
          </p:cNvPicPr>
          <p:nvPr/>
        </p:nvPicPr>
        <p:blipFill>
          <a:blip r:embed="rId2"/>
          <a:stretch>
            <a:fillRect/>
          </a:stretch>
        </p:blipFill>
        <p:spPr>
          <a:xfrm>
            <a:off x="6978725" y="585216"/>
            <a:ext cx="1685422" cy="2340864"/>
          </a:xfrm>
          <a:prstGeom prst="rect">
            <a:avLst/>
          </a:prstGeom>
        </p:spPr>
      </p:pic>
      <p:pic>
        <p:nvPicPr>
          <p:cNvPr id="5" name="Picture 4">
            <a:extLst>
              <a:ext uri="{FF2B5EF4-FFF2-40B4-BE49-F238E27FC236}">
                <a16:creationId xmlns:a16="http://schemas.microsoft.com/office/drawing/2014/main" id="{395A680A-E938-4D0B-A029-4E7ED4C458CC}"/>
              </a:ext>
            </a:extLst>
          </p:cNvPr>
          <p:cNvPicPr>
            <a:picLocks noChangeAspect="1"/>
          </p:cNvPicPr>
          <p:nvPr/>
        </p:nvPicPr>
        <p:blipFill>
          <a:blip r:embed="rId3"/>
          <a:stretch>
            <a:fillRect/>
          </a:stretch>
        </p:blipFill>
        <p:spPr>
          <a:xfrm>
            <a:off x="9631484" y="585216"/>
            <a:ext cx="1813345" cy="2340864"/>
          </a:xfrm>
          <a:prstGeom prst="rect">
            <a:avLst/>
          </a:prstGeom>
        </p:spPr>
      </p:pic>
      <p:pic>
        <p:nvPicPr>
          <p:cNvPr id="6" name="Picture 5">
            <a:extLst>
              <a:ext uri="{FF2B5EF4-FFF2-40B4-BE49-F238E27FC236}">
                <a16:creationId xmlns:a16="http://schemas.microsoft.com/office/drawing/2014/main" id="{FF358300-016B-4E2B-B046-65F5FCFA5D27}"/>
              </a:ext>
            </a:extLst>
          </p:cNvPr>
          <p:cNvPicPr>
            <a:picLocks noChangeAspect="1"/>
          </p:cNvPicPr>
          <p:nvPr/>
        </p:nvPicPr>
        <p:blipFill>
          <a:blip r:embed="rId4"/>
          <a:stretch>
            <a:fillRect/>
          </a:stretch>
        </p:blipFill>
        <p:spPr>
          <a:xfrm>
            <a:off x="7267425" y="3125469"/>
            <a:ext cx="3821428" cy="3057143"/>
          </a:xfrm>
          <a:prstGeom prst="rect">
            <a:avLst/>
          </a:prstGeom>
        </p:spPr>
      </p:pic>
      <p:sp>
        <p:nvSpPr>
          <p:cNvPr id="8" name="Rectangle 7">
            <a:extLst>
              <a:ext uri="{FF2B5EF4-FFF2-40B4-BE49-F238E27FC236}">
                <a16:creationId xmlns:a16="http://schemas.microsoft.com/office/drawing/2014/main" id="{C54BD68D-9E09-4674-8235-FB5394502B6C}"/>
              </a:ext>
            </a:extLst>
          </p:cNvPr>
          <p:cNvSpPr/>
          <p:nvPr/>
        </p:nvSpPr>
        <p:spPr>
          <a:xfrm>
            <a:off x="8164553" y="6476361"/>
            <a:ext cx="404277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Conclusion: Quarter 2 is the best quarter.</a:t>
            </a:r>
          </a:p>
        </p:txBody>
      </p:sp>
    </p:spTree>
    <p:extLst>
      <p:ext uri="{BB962C8B-B14F-4D97-AF65-F5344CB8AC3E}">
        <p14:creationId xmlns:p14="http://schemas.microsoft.com/office/powerpoint/2010/main" val="116532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D28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6702D6-4BF4-44C4-8D6D-6E872C4D280F}"/>
              </a:ext>
            </a:extLst>
          </p:cNvPr>
          <p:cNvSpPr>
            <a:spLocks noGrp="1"/>
          </p:cNvSpPr>
          <p:nvPr>
            <p:ph type="title"/>
          </p:nvPr>
        </p:nvSpPr>
        <p:spPr>
          <a:xfrm>
            <a:off x="524256" y="491260"/>
            <a:ext cx="6594189" cy="1625210"/>
          </a:xfrm>
        </p:spPr>
        <p:txBody>
          <a:bodyPr>
            <a:normAutofit/>
          </a:bodyPr>
          <a:lstStyle/>
          <a:p>
            <a:r>
              <a:rPr lang="en-US">
                <a:solidFill>
                  <a:srgbClr val="FFFFFF"/>
                </a:solidFill>
              </a:rPr>
              <a:t>Pivot Table (Multi-level Pivot Table | Multiple Row Fields)</a:t>
            </a:r>
            <a:endParaRPr lang="en-IN">
              <a:solidFill>
                <a:srgbClr val="FFFFFF"/>
              </a:solidFill>
            </a:endParaRPr>
          </a:p>
        </p:txBody>
      </p:sp>
      <p:sp>
        <p:nvSpPr>
          <p:cNvPr id="12" name="Rectangle 11">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BFF2E">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36797B8-CC59-4639-92ED-455C7C4389EF}"/>
              </a:ext>
            </a:extLst>
          </p:cNvPr>
          <p:cNvPicPr>
            <a:picLocks noChangeAspect="1"/>
          </p:cNvPicPr>
          <p:nvPr/>
        </p:nvPicPr>
        <p:blipFill>
          <a:blip r:embed="rId2"/>
          <a:stretch>
            <a:fillRect/>
          </a:stretch>
        </p:blipFill>
        <p:spPr>
          <a:xfrm>
            <a:off x="1126390" y="2667954"/>
            <a:ext cx="1863087" cy="3635293"/>
          </a:xfrm>
          <a:prstGeom prst="rect">
            <a:avLst/>
          </a:prstGeom>
        </p:spPr>
      </p:pic>
      <p:sp>
        <p:nvSpPr>
          <p:cNvPr id="14" name="Rectangle 13">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BFF2E">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25C569B5-A031-4D7A-AC2E-E4920EC5181D}"/>
              </a:ext>
            </a:extLst>
          </p:cNvPr>
          <p:cNvPicPr>
            <a:picLocks noChangeAspect="1"/>
          </p:cNvPicPr>
          <p:nvPr/>
        </p:nvPicPr>
        <p:blipFill>
          <a:blip r:embed="rId3"/>
          <a:stretch>
            <a:fillRect/>
          </a:stretch>
        </p:blipFill>
        <p:spPr>
          <a:xfrm>
            <a:off x="4459220" y="2667953"/>
            <a:ext cx="2426858" cy="3635294"/>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CD419C9-955C-495B-9409-D597EFCCED13}"/>
              </a:ext>
            </a:extLst>
          </p:cNvPr>
          <p:cNvSpPr>
            <a:spLocks noGrp="1"/>
          </p:cNvSpPr>
          <p:nvPr>
            <p:ph idx="1"/>
          </p:nvPr>
        </p:nvSpPr>
        <p:spPr>
          <a:xfrm>
            <a:off x="7956057" y="762983"/>
            <a:ext cx="3515128" cy="5330923"/>
          </a:xfrm>
        </p:spPr>
        <p:txBody>
          <a:bodyPr anchor="ctr">
            <a:normAutofit/>
          </a:bodyPr>
          <a:lstStyle/>
          <a:p>
            <a:pPr marL="0" indent="0">
              <a:buNone/>
            </a:pPr>
            <a:r>
              <a:rPr lang="en-IN" sz="2400">
                <a:solidFill>
                  <a:srgbClr val="FFFFFF"/>
                </a:solidFill>
              </a:rPr>
              <a:t>First, insert a pivot table. Next, drag the following fields to the different areas.</a:t>
            </a:r>
          </a:p>
          <a:p>
            <a:r>
              <a:rPr lang="en-IN" sz="2400">
                <a:solidFill>
                  <a:srgbClr val="FFFFFF"/>
                </a:solidFill>
              </a:rPr>
              <a:t>Category field and Country field to the Rows area.</a:t>
            </a:r>
          </a:p>
          <a:p>
            <a:r>
              <a:rPr lang="en-IN" sz="2400">
                <a:solidFill>
                  <a:srgbClr val="FFFFFF"/>
                </a:solidFill>
              </a:rPr>
              <a:t>Amount field to the Values area.</a:t>
            </a:r>
          </a:p>
          <a:p>
            <a:endParaRPr lang="en-IN" sz="2400">
              <a:solidFill>
                <a:srgbClr val="FFFFFF"/>
              </a:solidFill>
            </a:endParaRPr>
          </a:p>
        </p:txBody>
      </p:sp>
    </p:spTree>
    <p:extLst>
      <p:ext uri="{BB962C8B-B14F-4D97-AF65-F5344CB8AC3E}">
        <p14:creationId xmlns:p14="http://schemas.microsoft.com/office/powerpoint/2010/main" val="318753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4A12-700B-477F-894E-FAF4B04DA967}"/>
              </a:ext>
            </a:extLst>
          </p:cNvPr>
          <p:cNvSpPr>
            <a:spLocks noGrp="1"/>
          </p:cNvSpPr>
          <p:nvPr>
            <p:ph type="title"/>
          </p:nvPr>
        </p:nvSpPr>
        <p:spPr>
          <a:xfrm>
            <a:off x="8092841" y="298971"/>
            <a:ext cx="3336545" cy="905155"/>
          </a:xfrm>
        </p:spPr>
        <p:txBody>
          <a:bodyPr>
            <a:normAutofit fontScale="90000"/>
          </a:bodyPr>
          <a:lstStyle/>
          <a:p>
            <a:r>
              <a:rPr lang="en-US" sz="3600" dirty="0"/>
              <a:t>Pivot Table (Frequency Distribution)</a:t>
            </a:r>
            <a:endParaRPr lang="en-IN" sz="3600" dirty="0"/>
          </a:p>
        </p:txBody>
      </p:sp>
      <p:pic>
        <p:nvPicPr>
          <p:cNvPr id="4" name="Picture 3">
            <a:extLst>
              <a:ext uri="{FF2B5EF4-FFF2-40B4-BE49-F238E27FC236}">
                <a16:creationId xmlns:a16="http://schemas.microsoft.com/office/drawing/2014/main" id="{EB3294B1-5867-4122-B45A-05DE0F567D27}"/>
              </a:ext>
            </a:extLst>
          </p:cNvPr>
          <p:cNvPicPr>
            <a:picLocks noChangeAspect="1"/>
          </p:cNvPicPr>
          <p:nvPr/>
        </p:nvPicPr>
        <p:blipFill>
          <a:blip r:embed="rId2"/>
          <a:stretch>
            <a:fillRect/>
          </a:stretch>
        </p:blipFill>
        <p:spPr>
          <a:xfrm>
            <a:off x="1283966" y="375320"/>
            <a:ext cx="2155248" cy="3848658"/>
          </a:xfrm>
          <a:prstGeom prst="rect">
            <a:avLst/>
          </a:prstGeom>
        </p:spPr>
      </p:pic>
      <p:cxnSp>
        <p:nvCxnSpPr>
          <p:cNvPr id="13" name="Straight Connector 12">
            <a:extLst>
              <a:ext uri="{FF2B5EF4-FFF2-40B4-BE49-F238E27FC236}">
                <a16:creationId xmlns:a16="http://schemas.microsoft.com/office/drawing/2014/main" id="{822A5670-0F7B-4199-AEAB-33FBA9CEA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1"/>
            <a:ext cx="0" cy="4572000"/>
          </a:xfrm>
          <a:prstGeom prst="line">
            <a:avLst/>
          </a:prstGeom>
          <a:ln w="3810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3384404-223B-462B-8555-7FDFC5E19A7A}"/>
              </a:ext>
            </a:extLst>
          </p:cNvPr>
          <p:cNvPicPr>
            <a:picLocks noChangeAspect="1"/>
          </p:cNvPicPr>
          <p:nvPr/>
        </p:nvPicPr>
        <p:blipFill>
          <a:blip r:embed="rId3"/>
          <a:stretch>
            <a:fillRect/>
          </a:stretch>
        </p:blipFill>
        <p:spPr>
          <a:xfrm>
            <a:off x="5410629" y="375320"/>
            <a:ext cx="1619766" cy="1657612"/>
          </a:xfrm>
          <a:prstGeom prst="rect">
            <a:avLst/>
          </a:prstGeom>
        </p:spPr>
      </p:pic>
      <p:cxnSp>
        <p:nvCxnSpPr>
          <p:cNvPr id="15" name="Straight Connector 14">
            <a:extLst>
              <a:ext uri="{FF2B5EF4-FFF2-40B4-BE49-F238E27FC236}">
                <a16:creationId xmlns:a16="http://schemas.microsoft.com/office/drawing/2014/main" id="{8BB1744D-A7DF-4B65-B6E3-DCF12BB2D8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627" y="2228770"/>
            <a:ext cx="2877035"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B056A32-3C53-450E-A8C3-D92948A4AA86}"/>
              </a:ext>
            </a:extLst>
          </p:cNvPr>
          <p:cNvPicPr>
            <a:picLocks noChangeAspect="1"/>
          </p:cNvPicPr>
          <p:nvPr/>
        </p:nvPicPr>
        <p:blipFill>
          <a:blip r:embed="rId4"/>
          <a:stretch>
            <a:fillRect/>
          </a:stretch>
        </p:blipFill>
        <p:spPr>
          <a:xfrm>
            <a:off x="5637579" y="2424609"/>
            <a:ext cx="1158431" cy="1799367"/>
          </a:xfrm>
          <a:prstGeom prst="rect">
            <a:avLst/>
          </a:prstGeom>
        </p:spPr>
      </p:pic>
      <p:cxnSp>
        <p:nvCxnSpPr>
          <p:cNvPr id="17" name="Straight Connector 16">
            <a:extLst>
              <a:ext uri="{FF2B5EF4-FFF2-40B4-BE49-F238E27FC236}">
                <a16:creationId xmlns:a16="http://schemas.microsoft.com/office/drawing/2014/main" id="{882DD753-EA38-4E86-91FB-05041A44A2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67905"/>
            <a:ext cx="7530662"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D01A2F9-B0B7-4761-AF60-909215A87242}"/>
              </a:ext>
            </a:extLst>
          </p:cNvPr>
          <p:cNvPicPr>
            <a:picLocks noChangeAspect="1"/>
          </p:cNvPicPr>
          <p:nvPr/>
        </p:nvPicPr>
        <p:blipFill>
          <a:blip r:embed="rId5"/>
          <a:stretch>
            <a:fillRect/>
          </a:stretch>
        </p:blipFill>
        <p:spPr>
          <a:xfrm>
            <a:off x="975558" y="4911833"/>
            <a:ext cx="1075154" cy="1448019"/>
          </a:xfrm>
          <a:prstGeom prst="rect">
            <a:avLst/>
          </a:prstGeom>
        </p:spPr>
      </p:pic>
      <p:pic>
        <p:nvPicPr>
          <p:cNvPr id="6" name="Picture 5">
            <a:extLst>
              <a:ext uri="{FF2B5EF4-FFF2-40B4-BE49-F238E27FC236}">
                <a16:creationId xmlns:a16="http://schemas.microsoft.com/office/drawing/2014/main" id="{D7947D65-21BC-4EE5-9C4E-4E059540ED9E}"/>
              </a:ext>
            </a:extLst>
          </p:cNvPr>
          <p:cNvPicPr>
            <a:picLocks noChangeAspect="1"/>
          </p:cNvPicPr>
          <p:nvPr/>
        </p:nvPicPr>
        <p:blipFill>
          <a:blip r:embed="rId6"/>
          <a:stretch>
            <a:fillRect/>
          </a:stretch>
        </p:blipFill>
        <p:spPr>
          <a:xfrm>
            <a:off x="4506049" y="4911833"/>
            <a:ext cx="1677946" cy="1448024"/>
          </a:xfrm>
          <a:prstGeom prst="rect">
            <a:avLst/>
          </a:prstGeom>
        </p:spPr>
      </p:pic>
      <p:sp>
        <p:nvSpPr>
          <p:cNvPr id="3" name="Content Placeholder 2">
            <a:extLst>
              <a:ext uri="{FF2B5EF4-FFF2-40B4-BE49-F238E27FC236}">
                <a16:creationId xmlns:a16="http://schemas.microsoft.com/office/drawing/2014/main" id="{7C1E46F1-A470-4D23-87B6-311A2CBE7969}"/>
              </a:ext>
            </a:extLst>
          </p:cNvPr>
          <p:cNvSpPr>
            <a:spLocks noGrp="1"/>
          </p:cNvSpPr>
          <p:nvPr>
            <p:ph idx="1"/>
          </p:nvPr>
        </p:nvSpPr>
        <p:spPr>
          <a:xfrm>
            <a:off x="7538375" y="1519086"/>
            <a:ext cx="4437308" cy="5220920"/>
          </a:xfrm>
        </p:spPr>
        <p:txBody>
          <a:bodyPr>
            <a:normAutofit/>
          </a:bodyPr>
          <a:lstStyle/>
          <a:p>
            <a:pPr marL="0" indent="0">
              <a:buNone/>
            </a:pPr>
            <a:r>
              <a:rPr lang="en-IN" sz="2000" dirty="0"/>
              <a:t>First, insert a pivot table. Next, drag the following fields to the different areas.</a:t>
            </a:r>
          </a:p>
          <a:p>
            <a:pPr lvl="1"/>
            <a:r>
              <a:rPr lang="en-IN" sz="2000" dirty="0"/>
              <a:t>Amount field to the Rows area.</a:t>
            </a:r>
          </a:p>
          <a:p>
            <a:pPr lvl="1"/>
            <a:r>
              <a:rPr lang="en-IN" sz="2000" dirty="0"/>
              <a:t>Amount field (or any other field) to the Values area.</a:t>
            </a:r>
          </a:p>
          <a:p>
            <a:pPr lvl="1"/>
            <a:r>
              <a:rPr lang="en-IN" sz="2000" dirty="0"/>
              <a:t>Click any cell inside the Sum of Amount column.</a:t>
            </a:r>
          </a:p>
          <a:p>
            <a:pPr lvl="1"/>
            <a:r>
              <a:rPr lang="en-IN" sz="2000" dirty="0"/>
              <a:t>Right click and click on Value Field Settings.</a:t>
            </a:r>
          </a:p>
          <a:p>
            <a:pPr lvl="1"/>
            <a:r>
              <a:rPr lang="en-IN" sz="2000" dirty="0"/>
              <a:t>Choose Count and click OK.</a:t>
            </a:r>
          </a:p>
          <a:p>
            <a:pPr lvl="1"/>
            <a:r>
              <a:rPr lang="en-IN" sz="2000" dirty="0"/>
              <a:t>Next, click any cell inside the column with Row Labels.</a:t>
            </a:r>
          </a:p>
          <a:p>
            <a:pPr lvl="1"/>
            <a:r>
              <a:rPr lang="en-IN" sz="2000" dirty="0"/>
              <a:t>Right click and click on Group.</a:t>
            </a:r>
          </a:p>
          <a:p>
            <a:pPr lvl="1"/>
            <a:r>
              <a:rPr lang="en-IN" sz="2000" dirty="0"/>
              <a:t>Enter 1 for Starting at, 10000 for Ending at, and 1000 for By. Click OK.</a:t>
            </a:r>
          </a:p>
        </p:txBody>
      </p:sp>
      <p:cxnSp>
        <p:nvCxnSpPr>
          <p:cNvPr id="19" name="Straight Connector 18">
            <a:extLst>
              <a:ext uri="{FF2B5EF4-FFF2-40B4-BE49-F238E27FC236}">
                <a16:creationId xmlns:a16="http://schemas.microsoft.com/office/drawing/2014/main" id="{6DA63E78-7704-45EF-B5D3-EADDF5D826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1730262" y="5706812"/>
            <a:ext cx="2286000"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45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11">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13">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A0BC5E-090F-4173-B027-9F68292EF165}"/>
              </a:ext>
            </a:extLst>
          </p:cNvPr>
          <p:cNvSpPr>
            <a:spLocks noGrp="1"/>
          </p:cNvSpPr>
          <p:nvPr>
            <p:ph type="title"/>
          </p:nvPr>
        </p:nvSpPr>
        <p:spPr>
          <a:xfrm>
            <a:off x="438913" y="859536"/>
            <a:ext cx="4832802" cy="1170432"/>
          </a:xfrm>
        </p:spPr>
        <p:txBody>
          <a:bodyPr anchor="b">
            <a:normAutofit/>
          </a:bodyPr>
          <a:lstStyle/>
          <a:p>
            <a:r>
              <a:rPr lang="en-US" sz="3400" dirty="0"/>
              <a:t>Pivot Table (</a:t>
            </a:r>
            <a:r>
              <a:rPr lang="en-US" sz="3200" dirty="0"/>
              <a:t>Frequency Distribution</a:t>
            </a:r>
            <a:r>
              <a:rPr lang="en-US" sz="3400" dirty="0"/>
              <a:t>)</a:t>
            </a:r>
            <a:endParaRPr lang="en-IN" sz="3400" dirty="0"/>
          </a:p>
        </p:txBody>
      </p:sp>
      <p:sp>
        <p:nvSpPr>
          <p:cNvPr id="28" name="Rectangle 15">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4973AF-B9C8-441B-AD27-B317148EBEC3}"/>
              </a:ext>
            </a:extLst>
          </p:cNvPr>
          <p:cNvSpPr>
            <a:spLocks noGrp="1"/>
          </p:cNvSpPr>
          <p:nvPr>
            <p:ph idx="1"/>
          </p:nvPr>
        </p:nvSpPr>
        <p:spPr>
          <a:xfrm>
            <a:off x="438912" y="2512611"/>
            <a:ext cx="4832803" cy="3664351"/>
          </a:xfrm>
        </p:spPr>
        <p:txBody>
          <a:bodyPr>
            <a:normAutofit/>
          </a:bodyPr>
          <a:lstStyle/>
          <a:p>
            <a:pPr marL="0" indent="0">
              <a:buNone/>
            </a:pPr>
            <a:r>
              <a:rPr lang="en-IN" sz="1800"/>
              <a:t>To easily compare these numbers, create a pivot chart.</a:t>
            </a:r>
          </a:p>
          <a:p>
            <a:r>
              <a:rPr lang="en-IN" sz="1800"/>
              <a:t>Click any cell inside the pivot table.</a:t>
            </a:r>
          </a:p>
          <a:p>
            <a:r>
              <a:rPr lang="en-IN" sz="1800"/>
              <a:t>On the Analyze tab, in the Tools group, click PivotChart.</a:t>
            </a:r>
          </a:p>
          <a:p>
            <a:r>
              <a:rPr lang="en-IN" sz="1800"/>
              <a:t>The Insert Chart dialog box appears. Click OK.</a:t>
            </a:r>
          </a:p>
        </p:txBody>
      </p:sp>
      <p:pic>
        <p:nvPicPr>
          <p:cNvPr id="5" name="Picture 4">
            <a:extLst>
              <a:ext uri="{FF2B5EF4-FFF2-40B4-BE49-F238E27FC236}">
                <a16:creationId xmlns:a16="http://schemas.microsoft.com/office/drawing/2014/main" id="{46FFDA15-7EED-426E-9086-3747B627AD9B}"/>
              </a:ext>
            </a:extLst>
          </p:cNvPr>
          <p:cNvPicPr>
            <a:picLocks noChangeAspect="1"/>
          </p:cNvPicPr>
          <p:nvPr/>
        </p:nvPicPr>
        <p:blipFill>
          <a:blip r:embed="rId2"/>
          <a:stretch>
            <a:fillRect/>
          </a:stretch>
        </p:blipFill>
        <p:spPr>
          <a:xfrm>
            <a:off x="6894155" y="517600"/>
            <a:ext cx="4591129" cy="2743200"/>
          </a:xfrm>
          <a:prstGeom prst="rect">
            <a:avLst/>
          </a:prstGeom>
        </p:spPr>
      </p:pic>
      <p:pic>
        <p:nvPicPr>
          <p:cNvPr id="4" name="Picture 3">
            <a:extLst>
              <a:ext uri="{FF2B5EF4-FFF2-40B4-BE49-F238E27FC236}">
                <a16:creationId xmlns:a16="http://schemas.microsoft.com/office/drawing/2014/main" id="{59788B7B-FB78-449F-BF54-164D09BFCFAB}"/>
              </a:ext>
            </a:extLst>
          </p:cNvPr>
          <p:cNvPicPr>
            <a:picLocks noChangeAspect="1"/>
          </p:cNvPicPr>
          <p:nvPr/>
        </p:nvPicPr>
        <p:blipFill>
          <a:blip r:embed="rId3"/>
          <a:stretch>
            <a:fillRect/>
          </a:stretch>
        </p:blipFill>
        <p:spPr>
          <a:xfrm>
            <a:off x="6620256" y="4082662"/>
            <a:ext cx="5138928" cy="1435876"/>
          </a:xfrm>
          <a:prstGeom prst="rect">
            <a:avLst/>
          </a:prstGeom>
        </p:spPr>
      </p:pic>
    </p:spTree>
    <p:extLst>
      <p:ext uri="{BB962C8B-B14F-4D97-AF65-F5344CB8AC3E}">
        <p14:creationId xmlns:p14="http://schemas.microsoft.com/office/powerpoint/2010/main" val="2920108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E59224E97D554581162C33912238B8" ma:contentTypeVersion="13" ma:contentTypeDescription="Create a new document." ma:contentTypeScope="" ma:versionID="aee4a09c22f33375084dde1373c1586f">
  <xsd:schema xmlns:xsd="http://www.w3.org/2001/XMLSchema" xmlns:xs="http://www.w3.org/2001/XMLSchema" xmlns:p="http://schemas.microsoft.com/office/2006/metadata/properties" xmlns:ns3="5702ee6d-6657-4de9-bd98-df571f173ba7" xmlns:ns4="3a5772b3-095d-478b-91f5-53cb6786a097" targetNamespace="http://schemas.microsoft.com/office/2006/metadata/properties" ma:root="true" ma:fieldsID="c8bb6fdeff231b6806805d54d5bd0649" ns3:_="" ns4:_="">
    <xsd:import namespace="5702ee6d-6657-4de9-bd98-df571f173ba7"/>
    <xsd:import namespace="3a5772b3-095d-478b-91f5-53cb6786a09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02ee6d-6657-4de9-bd98-df571f173b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5772b3-095d-478b-91f5-53cb6786a09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6AC682-BC52-4EAE-A0FE-1E34421D86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02ee6d-6657-4de9-bd98-df571f173ba7"/>
    <ds:schemaRef ds:uri="3a5772b3-095d-478b-91f5-53cb6786a0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D7582F-F7E9-46E4-A808-0651BD4940B7}">
  <ds:schemaRefs>
    <ds:schemaRef ds:uri="http://schemas.microsoft.com/sharepoint/v3/contenttype/forms"/>
  </ds:schemaRefs>
</ds:datastoreItem>
</file>

<file path=customXml/itemProps3.xml><?xml version="1.0" encoding="utf-8"?>
<ds:datastoreItem xmlns:ds="http://schemas.openxmlformats.org/officeDocument/2006/customXml" ds:itemID="{46CE0EBD-A88D-4A64-97AD-CF4565EA7DC4}">
  <ds:schemaRefs>
    <ds:schemaRef ds:uri="http://schemas.microsoft.com/office/2006/documentManagement/types"/>
    <ds:schemaRef ds:uri="http://www.w3.org/XML/1998/namespace"/>
    <ds:schemaRef ds:uri="http://purl.org/dc/terms/"/>
    <ds:schemaRef ds:uri="http://schemas.microsoft.com/office/infopath/2007/PartnerControls"/>
    <ds:schemaRef ds:uri="3a5772b3-095d-478b-91f5-53cb6786a097"/>
    <ds:schemaRef ds:uri="http://purl.org/dc/dcmitype/"/>
    <ds:schemaRef ds:uri="http://purl.org/dc/elements/1.1/"/>
    <ds:schemaRef ds:uri="http://schemas.openxmlformats.org/package/2006/metadata/core-properties"/>
    <ds:schemaRef ds:uri="5702ee6d-6657-4de9-bd98-df571f173ba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0</TotalTime>
  <Words>940</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Pivot Tables</vt:lpstr>
      <vt:lpstr>Pivot Tables (Insert a Pivot Table)</vt:lpstr>
      <vt:lpstr>Pivot Table (Change Summary Calculation)</vt:lpstr>
      <vt:lpstr>Pivot Table (Two-dimensional Pivot Table)</vt:lpstr>
      <vt:lpstr>Pivot table (Group Pivot Table Items)</vt:lpstr>
      <vt:lpstr>Pivot Table (Group Dates)</vt:lpstr>
      <vt:lpstr>Pivot Table (Multi-level Pivot Table | Multiple Row Fields)</vt:lpstr>
      <vt:lpstr>Pivot Table (Frequency Distribution)</vt:lpstr>
      <vt:lpstr>Pivot Table (Frequency Distribution)</vt:lpstr>
      <vt:lpstr>Pivot Table (Pivot Chart | Insert Pivot Chart)</vt:lpstr>
      <vt:lpstr>Pivot Table (Pivot Chart | Filter Pivot Chart)</vt:lpstr>
      <vt:lpstr>Pivot Table (Slicers)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Pivot Tables</dc:title>
  <dc:creator>Sanjeela Sagar</dc:creator>
  <cp:lastModifiedBy>Sanjeela Sagar</cp:lastModifiedBy>
  <cp:revision>1</cp:revision>
  <dcterms:created xsi:type="dcterms:W3CDTF">2021-02-18T09:23:16Z</dcterms:created>
  <dcterms:modified xsi:type="dcterms:W3CDTF">2021-02-18T09:24:17Z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0x0101009CE59224E97D554581162C33912238B8</vt:lpwstr>
  </property>
</Properties>
</file>