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6" r:id="rId8"/>
    <p:sldId id="262" r:id="rId9"/>
    <p:sldId id="264" r:id="rId10"/>
    <p:sldId id="263" r:id="rId11"/>
    <p:sldId id="265"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397"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D8BD707-D9CF-40AE-B4C6-C98DA3205C09}" type="datetimeFigureOut">
              <a:rPr lang="en-US" smtClean="0"/>
              <a:pPr/>
              <a:t>5/13/2016</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5/13/2016</a:t>
            </a:fld>
            <a:endParaRPr lang="en-US"/>
          </a:p>
        </p:txBody>
      </p:sp>
      <p:sp>
        <p:nvSpPr>
          <p:cNvPr id="15" name="Slide Number Placeholder 14"/>
          <p:cNvSpPr>
            <a:spLocks noGrp="1"/>
          </p:cNvSpPr>
          <p:nvPr>
            <p:ph type="sldNum" sz="quarter" idx="15"/>
          </p:nvPr>
        </p:nvSpPr>
        <p:spPr/>
        <p:txBody>
          <a:bodyPr/>
          <a:lstStyle>
            <a:lvl1pPr algn="ctr">
              <a:defRPr/>
            </a:lvl1pPr>
          </a:lstStyle>
          <a:p>
            <a:fld id="{B6F15528-21DE-4FAA-801E-634DDDAF4B2B}"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5/13/2016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5/13/2016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5/13/2016</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5/13/2016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D8BD707-D9CF-40AE-B4C6-C98DA3205C09}" type="datetimeFigureOut">
              <a:rPr lang="en-US" smtClean="0"/>
              <a:pPr/>
              <a:t>5/13/2016</a:t>
            </a:fld>
            <a:endParaRPr lang="en-US"/>
          </a:p>
        </p:txBody>
      </p:sp>
      <p:sp>
        <p:nvSpPr>
          <p:cNvPr id="9" name="Slide Number Placeholder 8"/>
          <p:cNvSpPr>
            <a:spLocks noGrp="1"/>
          </p:cNvSpPr>
          <p:nvPr>
            <p:ph type="sldNum" sz="quarter" idx="15"/>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5/13/2016</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pPr/>
              <a:t>5/13/2016</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6F15528-21DE-4FAA-801E-634DDDAF4B2B}"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151221-drugs-stock.jpg"/>
          <p:cNvPicPr>
            <a:picLocks noChangeAspect="1"/>
          </p:cNvPicPr>
          <p:nvPr/>
        </p:nvPicPr>
        <p:blipFill>
          <a:blip r:embed="rId2" cstate="print"/>
          <a:stretch>
            <a:fillRect/>
          </a:stretch>
        </p:blipFill>
        <p:spPr>
          <a:xfrm>
            <a:off x="533400" y="3733800"/>
            <a:ext cx="4724400" cy="2794349"/>
          </a:xfrm>
          <a:prstGeom prst="rect">
            <a:avLst/>
          </a:prstGeom>
        </p:spPr>
      </p:pic>
      <p:sp>
        <p:nvSpPr>
          <p:cNvPr id="3" name="Subtitle 2"/>
          <p:cNvSpPr>
            <a:spLocks noGrp="1"/>
          </p:cNvSpPr>
          <p:nvPr>
            <p:ph type="subTitle" idx="1"/>
          </p:nvPr>
        </p:nvSpPr>
        <p:spPr>
          <a:xfrm>
            <a:off x="5257800" y="4648200"/>
            <a:ext cx="3736848" cy="914400"/>
          </a:xfrm>
        </p:spPr>
        <p:style>
          <a:lnRef idx="2">
            <a:schemeClr val="dk1"/>
          </a:lnRef>
          <a:fillRef idx="1">
            <a:schemeClr val="lt1"/>
          </a:fillRef>
          <a:effectRef idx="0">
            <a:schemeClr val="dk1"/>
          </a:effectRef>
          <a:fontRef idx="minor">
            <a:schemeClr val="dk1"/>
          </a:fontRef>
        </p:style>
        <p:txBody>
          <a:bodyPr/>
          <a:lstStyle/>
          <a:p>
            <a:pPr algn="l"/>
            <a:r>
              <a:rPr lang="en-US" sz="1800" dirty="0" smtClean="0">
                <a:solidFill>
                  <a:schemeClr val="bg1"/>
                </a:solidFill>
              </a:rPr>
              <a:t>Name : Ashutosh </a:t>
            </a:r>
            <a:r>
              <a:rPr lang="en-US" sz="1800" dirty="0" err="1" smtClean="0">
                <a:solidFill>
                  <a:schemeClr val="bg1"/>
                </a:solidFill>
              </a:rPr>
              <a:t>Gopal</a:t>
            </a:r>
            <a:r>
              <a:rPr lang="en-US" sz="1800" dirty="0" smtClean="0">
                <a:solidFill>
                  <a:schemeClr val="bg1"/>
                </a:solidFill>
              </a:rPr>
              <a:t> Sureka</a:t>
            </a:r>
          </a:p>
          <a:p>
            <a:pPr algn="l"/>
            <a:r>
              <a:rPr lang="en-US" sz="1800" dirty="0" err="1" smtClean="0">
                <a:solidFill>
                  <a:schemeClr val="bg1"/>
                </a:solidFill>
              </a:rPr>
              <a:t>NetID</a:t>
            </a:r>
            <a:r>
              <a:rPr lang="en-US" sz="1800" dirty="0" smtClean="0">
                <a:solidFill>
                  <a:schemeClr val="bg1"/>
                </a:solidFill>
              </a:rPr>
              <a:t>: asure4</a:t>
            </a:r>
            <a:endParaRPr lang="en-US" sz="1800" dirty="0">
              <a:solidFill>
                <a:schemeClr val="bg1"/>
              </a:solidFill>
            </a:endParaRPr>
          </a:p>
        </p:txBody>
      </p:sp>
      <p:pic>
        <p:nvPicPr>
          <p:cNvPr id="7" name="Picture 6" descr="drug-1.jpeg"/>
          <p:cNvPicPr>
            <a:picLocks noChangeAspect="1"/>
          </p:cNvPicPr>
          <p:nvPr/>
        </p:nvPicPr>
        <p:blipFill>
          <a:blip r:embed="rId3" cstate="print"/>
          <a:stretch>
            <a:fillRect/>
          </a:stretch>
        </p:blipFill>
        <p:spPr>
          <a:xfrm>
            <a:off x="3901806" y="3733800"/>
            <a:ext cx="1377109" cy="1143000"/>
          </a:xfrm>
          <a:prstGeom prst="rect">
            <a:avLst/>
          </a:prstGeom>
        </p:spPr>
      </p:pic>
      <p:sp>
        <p:nvSpPr>
          <p:cNvPr id="2" name="Title 1"/>
          <p:cNvSpPr>
            <a:spLocks noGrp="1"/>
          </p:cNvSpPr>
          <p:nvPr>
            <p:ph type="ctrTitle"/>
          </p:nvPr>
        </p:nvSpPr>
        <p:spPr>
          <a:xfrm>
            <a:off x="533400" y="914400"/>
            <a:ext cx="8305800" cy="1981200"/>
          </a:xfrm>
        </p:spPr>
        <p:txBody>
          <a:bodyPr>
            <a:normAutofit fontScale="90000"/>
          </a:bodyPr>
          <a:lstStyle/>
          <a:p>
            <a:r>
              <a:rPr lang="en-US" dirty="0" smtClean="0"/>
              <a:t>PREDICTION ON EFFECTIVENESS OF DRUG TREATMENT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A </a:t>
            </a:r>
            <a:r>
              <a:rPr lang="en-US" dirty="0"/>
              <a:t>drug treatment program administrator could identify </a:t>
            </a:r>
            <a:endParaRPr lang="en-US" dirty="0" smtClean="0"/>
          </a:p>
          <a:p>
            <a:pPr>
              <a:buNone/>
            </a:pPr>
            <a:r>
              <a:rPr lang="en-US" dirty="0" smtClean="0"/>
              <a:t>the </a:t>
            </a:r>
            <a:r>
              <a:rPr lang="en-US" dirty="0"/>
              <a:t>different probabilities of completion of a variety of </a:t>
            </a:r>
            <a:endParaRPr lang="en-US" dirty="0" smtClean="0"/>
          </a:p>
          <a:p>
            <a:pPr>
              <a:buNone/>
            </a:pPr>
            <a:r>
              <a:rPr lang="en-US" dirty="0" smtClean="0"/>
              <a:t>treatment </a:t>
            </a:r>
            <a:r>
              <a:rPr lang="en-US" dirty="0"/>
              <a:t>programs for a given individual and, in turn, </a:t>
            </a:r>
            <a:endParaRPr lang="en-US" dirty="0" smtClean="0"/>
          </a:p>
          <a:p>
            <a:pPr>
              <a:buNone/>
            </a:pPr>
            <a:r>
              <a:rPr lang="en-US" dirty="0" smtClean="0"/>
              <a:t>make </a:t>
            </a:r>
            <a:r>
              <a:rPr lang="en-US" dirty="0"/>
              <a:t>an informed decision that could lead to more </a:t>
            </a:r>
            <a:endParaRPr lang="en-US" dirty="0" smtClean="0"/>
          </a:p>
          <a:p>
            <a:pPr>
              <a:buNone/>
            </a:pPr>
            <a:r>
              <a:rPr lang="en-US" dirty="0" smtClean="0"/>
              <a:t>efficient </a:t>
            </a:r>
            <a:r>
              <a:rPr lang="en-US" dirty="0"/>
              <a:t>use of resources</a:t>
            </a:r>
            <a:r>
              <a:rPr lang="en-US" dirty="0" smtClean="0"/>
              <a:t>.</a:t>
            </a:r>
            <a:br>
              <a:rPr lang="en-US" dirty="0" smtClean="0"/>
            </a:br>
            <a:endParaRPr lang="en-US" dirty="0"/>
          </a:p>
        </p:txBody>
      </p:sp>
      <p:sp>
        <p:nvSpPr>
          <p:cNvPr id="2" name="Title 1"/>
          <p:cNvSpPr>
            <a:spLocks noGrp="1"/>
          </p:cNvSpPr>
          <p:nvPr>
            <p:ph type="title"/>
          </p:nvPr>
        </p:nvSpPr>
        <p:spPr/>
        <p:txBody>
          <a:bodyPr/>
          <a:lstStyle/>
          <a:p>
            <a:pPr algn="ctr"/>
            <a:r>
              <a:rPr lang="en-US" dirty="0" smtClean="0"/>
              <a:t>PROPOSED HYPOTHESIS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b="1" u="sng" dirty="0"/>
              <a:t>Data </a:t>
            </a:r>
            <a:r>
              <a:rPr lang="en-US" b="1" u="sng" dirty="0" smtClean="0"/>
              <a:t>Cleaning</a:t>
            </a:r>
            <a:endParaRPr lang="en-US" u="sng" dirty="0"/>
          </a:p>
          <a:p>
            <a:r>
              <a:rPr lang="en-US" dirty="0" smtClean="0"/>
              <a:t>Elimination </a:t>
            </a:r>
            <a:r>
              <a:rPr lang="en-US" dirty="0"/>
              <a:t>of not applicable features</a:t>
            </a:r>
          </a:p>
          <a:p>
            <a:r>
              <a:rPr lang="en-US" dirty="0"/>
              <a:t>Dealing with missing values</a:t>
            </a:r>
          </a:p>
          <a:p>
            <a:pPr lvl="1"/>
            <a:r>
              <a:rPr lang="en-US" dirty="0"/>
              <a:t>Dropping specific participant records</a:t>
            </a:r>
          </a:p>
          <a:p>
            <a:pPr lvl="1"/>
            <a:r>
              <a:rPr lang="en-US" dirty="0"/>
              <a:t>'Most Frequent' value imputation</a:t>
            </a:r>
          </a:p>
          <a:p>
            <a:pPr lvl="1"/>
            <a:r>
              <a:rPr lang="en-US" dirty="0"/>
              <a:t>Imputation of missing values using random forests</a:t>
            </a:r>
          </a:p>
          <a:p>
            <a:pPr>
              <a:buNone/>
            </a:pPr>
            <a:r>
              <a:rPr lang="en-US" b="1" u="sng" dirty="0" smtClean="0"/>
              <a:t>Prediction</a:t>
            </a:r>
            <a:endParaRPr lang="en-US" u="sng" dirty="0"/>
          </a:p>
          <a:p>
            <a:r>
              <a:rPr lang="en-US" dirty="0"/>
              <a:t>Random forest </a:t>
            </a:r>
            <a:r>
              <a:rPr lang="en-US" dirty="0" smtClean="0"/>
              <a:t>classifier</a:t>
            </a:r>
            <a:endParaRPr lang="en-US" dirty="0"/>
          </a:p>
          <a:p>
            <a:pPr>
              <a:buNone/>
            </a:pPr>
            <a:r>
              <a:rPr lang="en-US" b="1" u="sng" dirty="0" smtClean="0"/>
              <a:t>Results</a:t>
            </a:r>
            <a:endParaRPr lang="en-US" u="sng" dirty="0"/>
          </a:p>
          <a:p>
            <a:r>
              <a:rPr lang="en-US" dirty="0"/>
              <a:t>Fit </a:t>
            </a:r>
            <a:r>
              <a:rPr lang="en-US" dirty="0" err="1"/>
              <a:t>unregularized</a:t>
            </a:r>
            <a:r>
              <a:rPr lang="en-US" dirty="0"/>
              <a:t> logistic regression </a:t>
            </a:r>
            <a:r>
              <a:rPr lang="en-US" dirty="0" smtClean="0"/>
              <a:t>model to the proposed base model</a:t>
            </a:r>
            <a:endParaRPr lang="en-US" dirty="0"/>
          </a:p>
          <a:p>
            <a:r>
              <a:rPr lang="en-US" dirty="0"/>
              <a:t>Make final </a:t>
            </a:r>
            <a:r>
              <a:rPr lang="en-US" dirty="0" smtClean="0"/>
              <a:t>predictions and evaluate </a:t>
            </a:r>
            <a:r>
              <a:rPr lang="en-US" dirty="0"/>
              <a:t>results</a:t>
            </a:r>
          </a:p>
          <a:p>
            <a:endParaRPr lang="en-US" dirty="0"/>
          </a:p>
        </p:txBody>
      </p:sp>
      <p:sp>
        <p:nvSpPr>
          <p:cNvPr id="2" name="Title 1"/>
          <p:cNvSpPr>
            <a:spLocks noGrp="1"/>
          </p:cNvSpPr>
          <p:nvPr>
            <p:ph type="title"/>
          </p:nvPr>
        </p:nvSpPr>
        <p:spPr/>
        <p:txBody>
          <a:bodyPr/>
          <a:lstStyle/>
          <a:p>
            <a:pPr algn="ctr"/>
            <a:r>
              <a:rPr lang="en-US" dirty="0" smtClean="0"/>
              <a:t>ANALYSIS METHODOLOGY</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a:t>A crucial assumption made that could have affected </a:t>
            </a:r>
            <a:endParaRPr lang="en-US" dirty="0" smtClean="0"/>
          </a:p>
          <a:p>
            <a:pPr>
              <a:buNone/>
            </a:pPr>
            <a:r>
              <a:rPr lang="en-US" dirty="0" smtClean="0"/>
              <a:t>model </a:t>
            </a:r>
            <a:r>
              <a:rPr lang="en-US" dirty="0"/>
              <a:t>performance was to group transferred </a:t>
            </a:r>
            <a:endParaRPr lang="en-US" dirty="0" smtClean="0"/>
          </a:p>
          <a:p>
            <a:pPr>
              <a:buNone/>
            </a:pPr>
            <a:r>
              <a:rPr lang="en-US" dirty="0" smtClean="0"/>
              <a:t>participants </a:t>
            </a:r>
            <a:r>
              <a:rPr lang="en-US" dirty="0"/>
              <a:t>together with participants who completed </a:t>
            </a:r>
            <a:endParaRPr lang="en-US" dirty="0" smtClean="0"/>
          </a:p>
          <a:p>
            <a:pPr>
              <a:buNone/>
            </a:pPr>
            <a:r>
              <a:rPr lang="en-US" dirty="0" smtClean="0"/>
              <a:t>treatment</a:t>
            </a:r>
            <a:r>
              <a:rPr lang="en-US" dirty="0"/>
              <a:t>. Although they are both 'positive' conclusions </a:t>
            </a:r>
            <a:endParaRPr lang="en-US" dirty="0" smtClean="0"/>
          </a:p>
          <a:p>
            <a:pPr>
              <a:buNone/>
            </a:pPr>
            <a:r>
              <a:rPr lang="en-US" dirty="0" smtClean="0"/>
              <a:t>to </a:t>
            </a:r>
            <a:r>
              <a:rPr lang="en-US" dirty="0"/>
              <a:t>treatment, they are quite different results. Model </a:t>
            </a:r>
            <a:endParaRPr lang="en-US" dirty="0" smtClean="0"/>
          </a:p>
          <a:p>
            <a:pPr>
              <a:buNone/>
            </a:pPr>
            <a:r>
              <a:rPr lang="en-US" dirty="0" smtClean="0"/>
              <a:t>performance </a:t>
            </a:r>
            <a:r>
              <a:rPr lang="en-US" dirty="0"/>
              <a:t>could be improved through further </a:t>
            </a:r>
            <a:endParaRPr lang="en-US" dirty="0" smtClean="0"/>
          </a:p>
          <a:p>
            <a:pPr>
              <a:buNone/>
            </a:pPr>
            <a:r>
              <a:rPr lang="en-US" dirty="0" smtClean="0"/>
              <a:t>investigation </a:t>
            </a:r>
            <a:r>
              <a:rPr lang="en-US" dirty="0"/>
              <a:t>of the causes for transferring participants </a:t>
            </a:r>
            <a:endParaRPr lang="en-US" dirty="0" smtClean="0"/>
          </a:p>
          <a:p>
            <a:pPr>
              <a:buNone/>
            </a:pPr>
            <a:r>
              <a:rPr lang="en-US" dirty="0" smtClean="0"/>
              <a:t>and </a:t>
            </a:r>
            <a:r>
              <a:rPr lang="en-US" dirty="0"/>
              <a:t>possibly implementing a ternary response variable </a:t>
            </a:r>
            <a:endParaRPr lang="en-US" dirty="0" smtClean="0"/>
          </a:p>
          <a:p>
            <a:pPr>
              <a:buNone/>
            </a:pPr>
            <a:r>
              <a:rPr lang="en-US" dirty="0" smtClean="0"/>
              <a:t>(</a:t>
            </a:r>
            <a:r>
              <a:rPr lang="en-US" i="1" dirty="0"/>
              <a:t>completed, transferred, not completed</a:t>
            </a:r>
            <a:r>
              <a:rPr lang="en-US" dirty="0"/>
              <a:t>).</a:t>
            </a:r>
          </a:p>
        </p:txBody>
      </p:sp>
      <p:sp>
        <p:nvSpPr>
          <p:cNvPr id="2" name="Title 1"/>
          <p:cNvSpPr>
            <a:spLocks noGrp="1"/>
          </p:cNvSpPr>
          <p:nvPr>
            <p:ph type="title"/>
          </p:nvPr>
        </p:nvSpPr>
        <p:spPr/>
        <p:txBody>
          <a:bodyPr/>
          <a:lstStyle/>
          <a:p>
            <a:pPr algn="ctr"/>
            <a:r>
              <a:rPr lang="en-US" dirty="0" smtClean="0"/>
              <a:t>CONCLUSION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72000"/>
          </a:xfrm>
        </p:spPr>
        <p:txBody>
          <a:bodyPr>
            <a:normAutofit fontScale="85000" lnSpcReduction="10000"/>
          </a:bodyPr>
          <a:lstStyle/>
          <a:p>
            <a:pPr>
              <a:buNone/>
            </a:pPr>
            <a:r>
              <a:rPr lang="en-US" dirty="0"/>
              <a:t>Although there was a significant improvement upon the </a:t>
            </a:r>
            <a:endParaRPr lang="en-US" dirty="0" smtClean="0"/>
          </a:p>
          <a:p>
            <a:pPr>
              <a:buNone/>
            </a:pPr>
            <a:r>
              <a:rPr lang="en-US" dirty="0" smtClean="0"/>
              <a:t>baseline </a:t>
            </a:r>
            <a:r>
              <a:rPr lang="en-US" dirty="0"/>
              <a:t>models, the overall model still struggles with the </a:t>
            </a:r>
            <a:endParaRPr lang="en-US" dirty="0" smtClean="0"/>
          </a:p>
          <a:p>
            <a:pPr>
              <a:buNone/>
            </a:pPr>
            <a:r>
              <a:rPr lang="en-US" dirty="0" smtClean="0"/>
              <a:t>outcome </a:t>
            </a:r>
            <a:r>
              <a:rPr lang="en-US" dirty="0"/>
              <a:t>prediction for some individuals. There are many </a:t>
            </a:r>
            <a:endParaRPr lang="en-US" dirty="0" smtClean="0"/>
          </a:p>
          <a:p>
            <a:pPr>
              <a:buNone/>
            </a:pPr>
            <a:r>
              <a:rPr lang="en-US" dirty="0" smtClean="0"/>
              <a:t>other </a:t>
            </a:r>
            <a:r>
              <a:rPr lang="en-US" dirty="0"/>
              <a:t>factors that can contribute to treatment completion. </a:t>
            </a:r>
            <a:endParaRPr lang="en-US" dirty="0" smtClean="0"/>
          </a:p>
          <a:p>
            <a:pPr>
              <a:buNone/>
            </a:pPr>
            <a:r>
              <a:rPr lang="en-US" dirty="0" smtClean="0"/>
              <a:t>Including </a:t>
            </a:r>
            <a:r>
              <a:rPr lang="en-US" dirty="0"/>
              <a:t>data relating to family ties (contact with parents, </a:t>
            </a:r>
            <a:endParaRPr lang="en-US" dirty="0" smtClean="0"/>
          </a:p>
          <a:p>
            <a:pPr>
              <a:buNone/>
            </a:pPr>
            <a:r>
              <a:rPr lang="en-US" dirty="0" smtClean="0"/>
              <a:t>having </a:t>
            </a:r>
            <a:r>
              <a:rPr lang="en-US" dirty="0"/>
              <a:t>brothers and sisters) could help improve the model. </a:t>
            </a:r>
            <a:endParaRPr lang="en-US" dirty="0" smtClean="0"/>
          </a:p>
          <a:p>
            <a:pPr>
              <a:buNone/>
            </a:pPr>
            <a:r>
              <a:rPr lang="en-US" dirty="0" smtClean="0"/>
              <a:t>As </a:t>
            </a:r>
            <a:r>
              <a:rPr lang="en-US" dirty="0"/>
              <a:t>to protect the anonymity of the treatment providers, the </a:t>
            </a:r>
            <a:endParaRPr lang="en-US" dirty="0" smtClean="0"/>
          </a:p>
          <a:p>
            <a:pPr>
              <a:buNone/>
            </a:pPr>
            <a:r>
              <a:rPr lang="en-US" dirty="0" smtClean="0"/>
              <a:t>dataset </a:t>
            </a:r>
            <a:r>
              <a:rPr lang="en-US" dirty="0"/>
              <a:t>provided limited information about details from the </a:t>
            </a:r>
            <a:endParaRPr lang="en-US" dirty="0" smtClean="0"/>
          </a:p>
          <a:p>
            <a:pPr>
              <a:buNone/>
            </a:pPr>
            <a:r>
              <a:rPr lang="en-US" dirty="0" smtClean="0"/>
              <a:t>treatment </a:t>
            </a:r>
            <a:r>
              <a:rPr lang="en-US" dirty="0"/>
              <a:t>program. Data relating to treatment program </a:t>
            </a:r>
            <a:endParaRPr lang="en-US" dirty="0" smtClean="0"/>
          </a:p>
          <a:p>
            <a:pPr>
              <a:buNone/>
            </a:pPr>
            <a:r>
              <a:rPr lang="en-US" dirty="0" smtClean="0"/>
              <a:t>affiliation </a:t>
            </a:r>
            <a:r>
              <a:rPr lang="en-US" dirty="0"/>
              <a:t>(private, public, faith based) as well as program details </a:t>
            </a:r>
            <a:endParaRPr lang="en-US" dirty="0" smtClean="0"/>
          </a:p>
          <a:p>
            <a:pPr>
              <a:buNone/>
            </a:pPr>
            <a:r>
              <a:rPr lang="en-US" dirty="0" smtClean="0"/>
              <a:t>such </a:t>
            </a:r>
            <a:r>
              <a:rPr lang="en-US" dirty="0"/>
              <a:t>as amount of time in contact with health professionals and </a:t>
            </a:r>
            <a:endParaRPr lang="en-US" dirty="0" smtClean="0"/>
          </a:p>
          <a:p>
            <a:pPr>
              <a:buNone/>
            </a:pPr>
            <a:r>
              <a:rPr lang="en-US" dirty="0" smtClean="0"/>
              <a:t>psychiatric </a:t>
            </a:r>
            <a:r>
              <a:rPr lang="en-US" dirty="0"/>
              <a:t>care could also increase the accuracy of the model.</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you.jpg"/>
          <p:cNvPicPr>
            <a:picLocks noGrp="1" noChangeAspect="1"/>
          </p:cNvPicPr>
          <p:nvPr>
            <p:ph idx="1"/>
          </p:nvPr>
        </p:nvPicPr>
        <p:blipFill>
          <a:blip r:embed="rId2" cstate="print"/>
          <a:stretch>
            <a:fillRect/>
          </a:stretch>
        </p:blipFill>
        <p:spPr>
          <a:xfrm>
            <a:off x="1828800" y="1143000"/>
            <a:ext cx="5905500" cy="3969808"/>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smtClean="0"/>
              <a:t>How to treat drug users is a controversial and timely issue currently in the United States. In the last 15 or so years, an increasing amount of convicted drug users have been given the option (or have been required) to complete a drug treatment program instead of serving time in prison. Completing treatment instead of spending time in jail have many psychological, financial, health and social benefits.</a:t>
            </a:r>
            <a:endParaRPr lang="en-US" dirty="0"/>
          </a:p>
        </p:txBody>
      </p:sp>
      <p:sp>
        <p:nvSpPr>
          <p:cNvPr id="3" name="Title 2"/>
          <p:cNvSpPr>
            <a:spLocks noGrp="1"/>
          </p:cNvSpPr>
          <p:nvPr>
            <p:ph type="title"/>
          </p:nvPr>
        </p:nvSpPr>
        <p:spPr/>
        <p:txBody>
          <a:bodyPr/>
          <a:lstStyle/>
          <a:p>
            <a:pPr algn="ctr"/>
            <a:r>
              <a:rPr lang="en-US" b="1" i="1" u="sng" dirty="0" smtClean="0"/>
              <a:t>INTRODUCTION</a:t>
            </a:r>
            <a:endParaRPr lang="en-US" b="1" i="1" u="sng"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609600"/>
            <a:ext cx="8229600" cy="4572000"/>
          </a:xfrm>
        </p:spPr>
        <p:txBody>
          <a:bodyPr>
            <a:normAutofit lnSpcReduction="10000"/>
          </a:bodyPr>
          <a:lstStyle/>
          <a:p>
            <a:pPr algn="just">
              <a:buNone/>
            </a:pPr>
            <a:r>
              <a:rPr lang="en-US" dirty="0" smtClean="0"/>
              <a:t>Many questions surround the current state of drug </a:t>
            </a:r>
          </a:p>
          <a:p>
            <a:pPr algn="just">
              <a:buNone/>
            </a:pPr>
            <a:r>
              <a:rPr lang="en-US" dirty="0" smtClean="0"/>
              <a:t>treatment:</a:t>
            </a:r>
          </a:p>
          <a:p>
            <a:pPr algn="just"/>
            <a:r>
              <a:rPr lang="en-US" b="1" dirty="0" smtClean="0"/>
              <a:t>Are these programs helping drug users return to productive lives?</a:t>
            </a:r>
            <a:endParaRPr lang="en-US" dirty="0" smtClean="0"/>
          </a:p>
          <a:p>
            <a:pPr algn="just"/>
            <a:r>
              <a:rPr lang="en-US" b="1" dirty="0" smtClean="0"/>
              <a:t>Who is likely to succeed and complete these programs and who isn't?</a:t>
            </a:r>
            <a:endParaRPr lang="en-US" dirty="0" smtClean="0"/>
          </a:p>
          <a:p>
            <a:pPr algn="just"/>
            <a:r>
              <a:rPr lang="en-US" b="1" dirty="0" smtClean="0"/>
              <a:t>What type of treatment is right for a specific individual and will they adhere to program guidelines?</a:t>
            </a:r>
            <a:endParaRPr lang="en-US" dirty="0" smtClean="0"/>
          </a:p>
          <a:p>
            <a:pPr algn="just"/>
            <a:r>
              <a:rPr lang="en-US" b="1" dirty="0" smtClean="0"/>
              <a:t>Are there certain demographic groups for whom drug treatment is not working?</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buNone/>
            </a:pPr>
            <a:r>
              <a:rPr lang="en-US" dirty="0"/>
              <a:t>Having data driven insights to help answer these </a:t>
            </a:r>
            <a:endParaRPr lang="en-US" dirty="0" smtClean="0"/>
          </a:p>
          <a:p>
            <a:pPr algn="just">
              <a:buNone/>
            </a:pPr>
            <a:r>
              <a:rPr lang="en-US" dirty="0" smtClean="0"/>
              <a:t>questions </a:t>
            </a:r>
            <a:r>
              <a:rPr lang="en-US" dirty="0"/>
              <a:t>can have many practical benefits:</a:t>
            </a:r>
          </a:p>
          <a:p>
            <a:pPr algn="just"/>
            <a:r>
              <a:rPr lang="en-US" dirty="0"/>
              <a:t>More efficient use of public and private financial resources</a:t>
            </a:r>
          </a:p>
          <a:p>
            <a:pPr algn="just"/>
            <a:r>
              <a:rPr lang="en-US" dirty="0"/>
              <a:t>Individually tailored treatment programs to increase probability of successful treatment</a:t>
            </a:r>
          </a:p>
          <a:p>
            <a:pPr algn="just"/>
            <a:r>
              <a:rPr lang="en-US" dirty="0"/>
              <a:t>Identification of high risk individuals</a:t>
            </a:r>
          </a:p>
          <a:p>
            <a:pPr algn="just"/>
            <a:r>
              <a:rPr lang="en-US" dirty="0"/>
              <a:t>Identification of high performing state drug treatment programs</a:t>
            </a:r>
          </a:p>
          <a:p>
            <a:pPr algn="just"/>
            <a:r>
              <a:rPr lang="en-US" dirty="0"/>
              <a:t>Besides the possible practical benefits of the analysis of the dataset, the size and scope of dataset present many interesting computational challenges.</a:t>
            </a:r>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None/>
            </a:pPr>
            <a:r>
              <a:rPr lang="en-US" dirty="0"/>
              <a:t>The data includes demographic, geographic, </a:t>
            </a:r>
            <a:r>
              <a:rPr lang="en-US" dirty="0" smtClean="0"/>
              <a:t>education</a:t>
            </a:r>
          </a:p>
          <a:p>
            <a:pPr algn="just">
              <a:buNone/>
            </a:pPr>
            <a:r>
              <a:rPr lang="en-US" dirty="0" smtClean="0"/>
              <a:t>and </a:t>
            </a:r>
            <a:r>
              <a:rPr lang="en-US" dirty="0"/>
              <a:t>employment, drug use history, and treatment </a:t>
            </a:r>
            <a:endParaRPr lang="en-US" dirty="0" smtClean="0"/>
          </a:p>
          <a:p>
            <a:pPr algn="just">
              <a:buNone/>
            </a:pPr>
            <a:r>
              <a:rPr lang="en-US" dirty="0" smtClean="0"/>
              <a:t>program </a:t>
            </a:r>
            <a:r>
              <a:rPr lang="en-US" dirty="0"/>
              <a:t>outcome information for approximately 9.8 </a:t>
            </a:r>
            <a:endParaRPr lang="en-US" dirty="0" smtClean="0"/>
          </a:p>
          <a:p>
            <a:pPr algn="just">
              <a:buNone/>
            </a:pPr>
            <a:r>
              <a:rPr lang="en-US" dirty="0" smtClean="0"/>
              <a:t>million </a:t>
            </a:r>
            <a:r>
              <a:rPr lang="en-US" dirty="0"/>
              <a:t>treatment episodes between the years 2006 and </a:t>
            </a:r>
            <a:endParaRPr lang="en-US" dirty="0" smtClean="0"/>
          </a:p>
          <a:p>
            <a:pPr algn="just">
              <a:buNone/>
            </a:pPr>
            <a:r>
              <a:rPr lang="en-US" dirty="0" smtClean="0"/>
              <a:t>2011</a:t>
            </a:r>
            <a:r>
              <a:rPr lang="en-US" dirty="0"/>
              <a:t>. The data does not contain information relating to </a:t>
            </a:r>
            <a:endParaRPr lang="en-US" dirty="0" smtClean="0"/>
          </a:p>
          <a:p>
            <a:pPr algn="just">
              <a:buNone/>
            </a:pPr>
            <a:r>
              <a:rPr lang="en-US" dirty="0" smtClean="0"/>
              <a:t>drug </a:t>
            </a:r>
            <a:r>
              <a:rPr lang="en-US" dirty="0"/>
              <a:t>use relapse after the termination of the treatment </a:t>
            </a:r>
            <a:endParaRPr lang="en-US" dirty="0" smtClean="0"/>
          </a:p>
          <a:p>
            <a:pPr algn="just">
              <a:buNone/>
            </a:pPr>
            <a:r>
              <a:rPr lang="en-US" dirty="0" smtClean="0"/>
              <a:t>episode</a:t>
            </a:r>
            <a:r>
              <a:rPr lang="en-US" dirty="0"/>
              <a:t>.</a:t>
            </a:r>
          </a:p>
        </p:txBody>
      </p:sp>
      <p:sp>
        <p:nvSpPr>
          <p:cNvPr id="2" name="Title 1"/>
          <p:cNvSpPr>
            <a:spLocks noGrp="1"/>
          </p:cNvSpPr>
          <p:nvPr>
            <p:ph type="title"/>
          </p:nvPr>
        </p:nvSpPr>
        <p:spPr/>
        <p:txBody>
          <a:bodyPr/>
          <a:lstStyle/>
          <a:p>
            <a:pPr algn="ctr"/>
            <a:r>
              <a:rPr lang="en-US" b="1" i="1" u="sng" dirty="0" smtClean="0"/>
              <a:t>DATA SOURCE</a:t>
            </a:r>
            <a:endParaRPr lang="en-US" b="1" i="1" u="sn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US" dirty="0"/>
              <a:t>The data is made public by the Substance Abuse &amp; </a:t>
            </a:r>
            <a:endParaRPr lang="en-US" dirty="0" smtClean="0"/>
          </a:p>
          <a:p>
            <a:pPr algn="just">
              <a:buNone/>
            </a:pPr>
            <a:r>
              <a:rPr lang="en-US" dirty="0" smtClean="0"/>
              <a:t>Mental </a:t>
            </a:r>
            <a:r>
              <a:rPr lang="en-US" dirty="0"/>
              <a:t>Health Services Administration (SAMHSA) and </a:t>
            </a:r>
            <a:endParaRPr lang="en-US" dirty="0" smtClean="0"/>
          </a:p>
          <a:p>
            <a:pPr algn="just">
              <a:buNone/>
            </a:pPr>
            <a:r>
              <a:rPr lang="en-US" dirty="0" smtClean="0"/>
              <a:t>the </a:t>
            </a:r>
            <a:r>
              <a:rPr lang="en-US" dirty="0"/>
              <a:t>data is hosted by the Inter-university Consortium for </a:t>
            </a:r>
            <a:endParaRPr lang="en-US" dirty="0" smtClean="0"/>
          </a:p>
          <a:p>
            <a:pPr algn="just">
              <a:buNone/>
            </a:pPr>
            <a:r>
              <a:rPr lang="en-US" dirty="0" smtClean="0"/>
              <a:t>Political </a:t>
            </a:r>
            <a:r>
              <a:rPr lang="en-US" dirty="0"/>
              <a:t>and Social Research (</a:t>
            </a:r>
            <a:r>
              <a:rPr lang="en-US" dirty="0" smtClean="0"/>
              <a:t>ICPSR). The </a:t>
            </a:r>
            <a:r>
              <a:rPr lang="en-US" dirty="0"/>
              <a:t>data consists </a:t>
            </a:r>
            <a:endParaRPr lang="en-US" dirty="0" smtClean="0"/>
          </a:p>
          <a:p>
            <a:pPr algn="just">
              <a:buNone/>
            </a:pPr>
            <a:r>
              <a:rPr lang="en-US" dirty="0" smtClean="0"/>
              <a:t>of </a:t>
            </a:r>
            <a:r>
              <a:rPr lang="en-US" dirty="0"/>
              <a:t>65 features, most of which are entirely categorical. </a:t>
            </a:r>
            <a:endParaRPr lang="en-US" dirty="0" smtClean="0"/>
          </a:p>
          <a:p>
            <a:pPr algn="just">
              <a:buNone/>
            </a:pPr>
            <a:r>
              <a:rPr lang="en-US" dirty="0" smtClean="0"/>
              <a:t>The </a:t>
            </a:r>
            <a:r>
              <a:rPr lang="en-US" dirty="0"/>
              <a:t>specifics relating to the data are described in greater </a:t>
            </a:r>
            <a:endParaRPr lang="en-US" dirty="0" smtClean="0"/>
          </a:p>
          <a:p>
            <a:pPr algn="just">
              <a:buNone/>
            </a:pPr>
            <a:r>
              <a:rPr lang="en-US" dirty="0" smtClean="0"/>
              <a:t>detail </a:t>
            </a:r>
            <a:r>
              <a:rPr lang="en-US" dirty="0"/>
              <a:t>in the section on exploratory data analysis.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The data can be downloaded from the below link :</a:t>
            </a:r>
          </a:p>
          <a:p>
            <a:pPr>
              <a:buNone/>
            </a:pPr>
            <a:endParaRPr lang="en-US" dirty="0" smtClean="0"/>
          </a:p>
          <a:p>
            <a:pPr>
              <a:buNone/>
            </a:pPr>
            <a:endParaRPr lang="en-US" dirty="0" smtClean="0"/>
          </a:p>
          <a:p>
            <a:pPr>
              <a:buNone/>
            </a:pPr>
            <a:r>
              <a:rPr lang="en-US" dirty="0" smtClean="0"/>
              <a:t>http</a:t>
            </a:r>
            <a:r>
              <a:rPr lang="en-US" dirty="0" smtClean="0"/>
              <a:t>://www.icpsr.umich.edu/icpsrweb/ICPSR/studies/30122</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US" u="sng" dirty="0" smtClean="0"/>
              <a:t>PRACTICAL :</a:t>
            </a:r>
            <a:endParaRPr lang="en-US" u="sng" dirty="0" smtClean="0"/>
          </a:p>
          <a:p>
            <a:pPr algn="just"/>
            <a:r>
              <a:rPr lang="en-US" dirty="0" smtClean="0"/>
              <a:t>Predict </a:t>
            </a:r>
            <a:r>
              <a:rPr lang="en-US" dirty="0"/>
              <a:t>whether new drug treatment episode will conclude positively</a:t>
            </a:r>
          </a:p>
          <a:p>
            <a:pPr algn="just"/>
            <a:r>
              <a:rPr lang="en-US" dirty="0"/>
              <a:t>Predict the probability of positive conclusion of a new treatment episode</a:t>
            </a:r>
          </a:p>
          <a:p>
            <a:pPr algn="just"/>
            <a:r>
              <a:rPr lang="en-US" dirty="0"/>
              <a:t>Understand the drivers of successful drug treatment</a:t>
            </a:r>
          </a:p>
          <a:p>
            <a:pPr algn="just"/>
            <a:r>
              <a:rPr lang="en-US" dirty="0"/>
              <a:t>Identify profiles of drug users particularly vulnerable to non-completion of treatment</a:t>
            </a:r>
          </a:p>
          <a:p>
            <a:pPr algn="just"/>
            <a:r>
              <a:rPr lang="en-US" dirty="0"/>
              <a:t>Distinguish between state treatment program adherence rates</a:t>
            </a:r>
          </a:p>
          <a:p>
            <a:pPr algn="just"/>
            <a:endParaRPr lang="en-US" dirty="0"/>
          </a:p>
        </p:txBody>
      </p:sp>
      <p:sp>
        <p:nvSpPr>
          <p:cNvPr id="2" name="Title 1"/>
          <p:cNvSpPr>
            <a:spLocks noGrp="1"/>
          </p:cNvSpPr>
          <p:nvPr>
            <p:ph type="title"/>
          </p:nvPr>
        </p:nvSpPr>
        <p:spPr/>
        <p:txBody>
          <a:bodyPr/>
          <a:lstStyle/>
          <a:p>
            <a:pPr algn="ctr"/>
            <a:r>
              <a:rPr lang="en-US" b="1" i="1" u="sng" dirty="0" smtClean="0"/>
              <a:t>PROJECT OBJECTIVES</a:t>
            </a:r>
            <a:endParaRPr lang="en-US" b="1" i="1" u="sn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72000"/>
          </a:xfrm>
        </p:spPr>
        <p:txBody>
          <a:bodyPr>
            <a:normAutofit lnSpcReduction="10000"/>
          </a:bodyPr>
          <a:lstStyle/>
          <a:p>
            <a:pPr>
              <a:buNone/>
            </a:pPr>
            <a:endParaRPr lang="en-US" u="sng" dirty="0"/>
          </a:p>
          <a:p>
            <a:pPr>
              <a:buNone/>
            </a:pPr>
            <a:r>
              <a:rPr lang="en-US" u="sng" dirty="0" smtClean="0"/>
              <a:t>COMPUTATIONAL </a:t>
            </a:r>
            <a:r>
              <a:rPr lang="en-US" dirty="0" smtClean="0"/>
              <a:t>:</a:t>
            </a:r>
          </a:p>
          <a:p>
            <a:r>
              <a:rPr lang="en-US" dirty="0" smtClean="0"/>
              <a:t>Determine </a:t>
            </a:r>
            <a:r>
              <a:rPr lang="en-US" dirty="0"/>
              <a:t>which machine learning algorithm(s) are most suited to this dataset and objective</a:t>
            </a:r>
          </a:p>
          <a:p>
            <a:r>
              <a:rPr lang="en-US" dirty="0"/>
              <a:t>Determine the best evaluation method for model predictions</a:t>
            </a:r>
          </a:p>
          <a:p>
            <a:r>
              <a:rPr lang="en-US" dirty="0"/>
              <a:t>Formulate baseline predictions to compare to model predictions</a:t>
            </a:r>
          </a:p>
          <a:p>
            <a:r>
              <a:rPr lang="en-US" dirty="0"/>
              <a:t>Explore variable </a:t>
            </a:r>
            <a:r>
              <a:rPr lang="en-US" dirty="0" err="1"/>
              <a:t>importances</a:t>
            </a:r>
            <a:r>
              <a:rPr lang="en-US" dirty="0"/>
              <a:t> and incorporate findings into model(s)</a:t>
            </a:r>
          </a:p>
          <a:p>
            <a:r>
              <a:rPr lang="en-US" dirty="0"/>
              <a:t>Identify limitations of final model and analysis</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92</TotalTime>
  <Words>739</Words>
  <Application>Microsoft Office PowerPoint</Application>
  <PresentationFormat>On-screen Show (4:3)</PresentationFormat>
  <Paragraphs>91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Paper</vt:lpstr>
      <vt:lpstr>PREDICTION ON EFFECTIVENESS OF DRUG TREATMENT</vt:lpstr>
      <vt:lpstr>INTRODUCTION</vt:lpstr>
      <vt:lpstr>Slide 3</vt:lpstr>
      <vt:lpstr>Slide 4</vt:lpstr>
      <vt:lpstr>DATA SOURCE</vt:lpstr>
      <vt:lpstr>Slide 6</vt:lpstr>
      <vt:lpstr>Slide 7</vt:lpstr>
      <vt:lpstr>PROJECT OBJECTIVES</vt:lpstr>
      <vt:lpstr>Slide 9</vt:lpstr>
      <vt:lpstr>PROPOSED HYPOTHESIS</vt:lpstr>
      <vt:lpstr>ANALYSIS METHODOLOGY</vt:lpstr>
      <vt:lpstr>CONCLUSION</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ON EFFECTIVENESS OF DRUG TREATMENT</dc:title>
  <dc:creator>Ashutosh Sureka</dc:creator>
  <cp:lastModifiedBy>Ashutosh Sureka</cp:lastModifiedBy>
  <cp:revision>17</cp:revision>
  <dcterms:created xsi:type="dcterms:W3CDTF">2006-08-16T00:00:00Z</dcterms:created>
  <dcterms:modified xsi:type="dcterms:W3CDTF">2016-05-14T01:33:56Z</dcterms:modified>
</cp:coreProperties>
</file>