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0" r:id="rId2"/>
    <p:sldId id="279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3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maira Farheen" initials="HF" lastIdx="7" clrIdx="0">
    <p:extLst>
      <p:ext uri="{19B8F6BF-5375-455C-9EA6-DF929625EA0E}">
        <p15:presenceInfo xmlns:p15="http://schemas.microsoft.com/office/powerpoint/2012/main" userId="S-1-5-21-266749940-1637964444-929701000-2048688" providerId="AD"/>
      </p:ext>
    </p:extLst>
  </p:cmAuthor>
  <p:cmAuthor id="2" name="Nisha Menon" initials="NM" lastIdx="1" clrIdx="1">
    <p:extLst>
      <p:ext uri="{19B8F6BF-5375-455C-9EA6-DF929625EA0E}">
        <p15:presenceInfo xmlns:p15="http://schemas.microsoft.com/office/powerpoint/2012/main" userId="S-1-5-21-266749940-1637964444-929701000-105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14A"/>
    <a:srgbClr val="FBF5FA"/>
    <a:srgbClr val="35224D"/>
    <a:srgbClr val="FDE1F7"/>
    <a:srgbClr val="FAD9C2"/>
    <a:srgbClr val="FAC2EE"/>
    <a:srgbClr val="FAC2C2"/>
    <a:srgbClr val="FFBDBD"/>
    <a:srgbClr val="FFD8BD"/>
    <a:srgbClr val="E97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81569" autoAdjust="0"/>
  </p:normalViewPr>
  <p:slideViewPr>
    <p:cSldViewPr snapToGrid="0">
      <p:cViewPr varScale="1">
        <p:scale>
          <a:sx n="60" d="100"/>
          <a:sy n="60" d="100"/>
        </p:scale>
        <p:origin x="1314" y="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30A3C-1D44-47B2-9E27-B38BDB9FCE76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02096-7F38-47A4-BA39-4FB0B1A5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5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4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9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75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0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56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2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02096-7F38-47A4-BA39-4FB0B1A59E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3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4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376000"/>
            <a:ext cx="12192000" cy="4481999"/>
          </a:xfrm>
          <a:prstGeom prst="rect">
            <a:avLst/>
          </a:prstGeom>
          <a:gradFill>
            <a:gsLst>
              <a:gs pos="100000">
                <a:srgbClr val="2C2049"/>
              </a:gs>
              <a:gs pos="0">
                <a:srgbClr val="733368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376000"/>
          </a:xfrm>
          <a:prstGeom prst="rect">
            <a:avLst/>
          </a:prstGeom>
          <a:solidFill>
            <a:srgbClr val="FBF5FA"/>
          </a:solidFill>
          <a:ln>
            <a:noFill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04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514902"/>
            <a:ext cx="12192000" cy="5343098"/>
          </a:xfrm>
          <a:prstGeom prst="rect">
            <a:avLst/>
          </a:prstGeom>
          <a:gradFill>
            <a:gsLst>
              <a:gs pos="100000">
                <a:srgbClr val="2C2049"/>
              </a:gs>
              <a:gs pos="0">
                <a:srgbClr val="733368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514901"/>
          </a:xfrm>
          <a:prstGeom prst="rect">
            <a:avLst/>
          </a:prstGeom>
          <a:solidFill>
            <a:srgbClr val="FBF5FA"/>
          </a:solidFill>
          <a:ln>
            <a:noFill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73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ravel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98800" y="1514902"/>
            <a:ext cx="8593200" cy="5343098"/>
          </a:xfrm>
          <a:prstGeom prst="rect">
            <a:avLst/>
          </a:prstGeom>
          <a:gradFill>
            <a:gsLst>
              <a:gs pos="100000">
                <a:srgbClr val="2C2049"/>
              </a:gs>
              <a:gs pos="0">
                <a:srgbClr val="733368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598800" y="0"/>
            <a:ext cx="8593200" cy="1514901"/>
          </a:xfrm>
          <a:prstGeom prst="rect">
            <a:avLst/>
          </a:prstGeom>
          <a:solidFill>
            <a:srgbClr val="FBF5FA"/>
          </a:solidFill>
          <a:ln>
            <a:noFill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8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2C2049"/>
              </a:gs>
              <a:gs pos="0">
                <a:srgbClr val="733368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41000"/>
            <a:ext cx="12192000" cy="2376000"/>
          </a:xfrm>
          <a:prstGeom prst="rect">
            <a:avLst/>
          </a:prstGeom>
          <a:solidFill>
            <a:srgbClr val="FBF5FA"/>
          </a:solidFill>
          <a:ln>
            <a:noFill/>
          </a:ln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2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7A58-7F54-4A6A-8869-7FEAC1B28894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CEEF-36FB-4A65-B1D9-C47A2D8F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47441"/>
            <a:ext cx="12192000" cy="23648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4800" dirty="0" smtClean="0">
                <a:solidFill>
                  <a:srgbClr val="2E214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Detection – Canny Algorithm</a:t>
            </a:r>
            <a:endParaRPr lang="en-US" sz="4800" dirty="0">
              <a:solidFill>
                <a:srgbClr val="2E214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1913" y="357131"/>
            <a:ext cx="8428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- Canny Edge Detector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3755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Smoothing</a:t>
            </a:r>
            <a:endParaRPr lang="en-US" sz="1933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of removing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noise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prevent false edge detection necessary to filter not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noise</a:t>
            </a:r>
          </a:p>
          <a:p>
            <a:pPr marL="971550" lvl="2" indent="-51435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2"/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2"/>
            <a:endParaRPr lang="en-US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2"/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2"/>
            <a:endParaRPr lang="en-US" sz="20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2"/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Gaussian filter applied to convolve with the image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74" y="3170986"/>
            <a:ext cx="6164721" cy="16068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85" y="5271275"/>
            <a:ext cx="4262311" cy="1554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269" y="5342821"/>
            <a:ext cx="2178731" cy="14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1913" y="357131"/>
            <a:ext cx="8428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- Canny Edge Detector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2072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514350" indent="-514350">
              <a:buFont typeface="+mj-lt"/>
              <a:buAutoNum type="arabicPeriod" startAt="2"/>
            </a:pPr>
            <a:r>
              <a:rPr lang="en-US" sz="2800" smtClean="0"/>
              <a:t>Find </a:t>
            </a:r>
            <a:r>
              <a:rPr lang="en-US" sz="2800" dirty="0" smtClean="0"/>
              <a:t>intensity gradients</a:t>
            </a: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of finding intensity gradient of the image</a:t>
            </a: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detector operator is used which returns 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value for the first derivative in the horizontal direction (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Gx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and the vertical direction (</a:t>
            </a:r>
            <a:r>
              <a:rPr lang="en-US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Gy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514350" lvl="1" indent="-514350">
              <a:buFont typeface="+mj-lt"/>
              <a:buAutoNum type="arabicPeriod" startAt="2"/>
            </a:pPr>
            <a:endParaRPr lang="en-US" sz="1066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00" y="3579738"/>
            <a:ext cx="2316830" cy="831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329" y="4597568"/>
            <a:ext cx="1684090" cy="1755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040" y="4597568"/>
            <a:ext cx="1699308" cy="17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996" y="357131"/>
            <a:ext cx="3482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Next?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54" y="2476751"/>
            <a:ext cx="33623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1913" y="357131"/>
            <a:ext cx="8428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- Canny Edge Detector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12828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Non Maxima Suppression</a:t>
            </a: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of edge thinning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897" y="2999972"/>
            <a:ext cx="3790950" cy="344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622" y="2999972"/>
            <a:ext cx="3362325" cy="34766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542386" y="4604083"/>
            <a:ext cx="1006601" cy="262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996" y="357131"/>
            <a:ext cx="3482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Next?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968" y="2332372"/>
            <a:ext cx="3334097" cy="34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1913" y="357131"/>
            <a:ext cx="8428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- Canny Edge Detector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1600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Hysteresis </a:t>
            </a:r>
            <a:r>
              <a:rPr lang="en-US" sz="2800" dirty="0" err="1" smtClean="0"/>
              <a:t>Thresholding</a:t>
            </a:r>
            <a:endParaRPr lang="en-US" sz="2800" dirty="0"/>
          </a:p>
          <a:p>
            <a:pPr marL="971550" lvl="2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of determining potential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edges</a:t>
            </a:r>
          </a:p>
          <a:p>
            <a:pPr marL="971550" lvl="2" indent="-51435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low and high threshold values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42386" y="4844713"/>
            <a:ext cx="1006601" cy="262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379" y="3237094"/>
            <a:ext cx="3334097" cy="345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897" y="3234145"/>
            <a:ext cx="3585572" cy="34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8263" y="357131"/>
            <a:ext cx="4695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943" y="3524078"/>
            <a:ext cx="7938153" cy="2948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145" y="1567614"/>
            <a:ext cx="9333748" cy="183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8263" y="357131"/>
            <a:ext cx="4695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16" y="1663789"/>
            <a:ext cx="9997410" cy="1255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884" y="3116084"/>
            <a:ext cx="8662273" cy="32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8263" y="357131"/>
            <a:ext cx="4695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72" y="1628531"/>
            <a:ext cx="9571698" cy="1711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72" y="3537185"/>
            <a:ext cx="11287297" cy="29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0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47441"/>
            <a:ext cx="12192000" cy="2364899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en-US" sz="4800" dirty="0" smtClean="0">
                <a:solidFill>
                  <a:srgbClr val="2E214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en-US" sz="4800" dirty="0">
              <a:solidFill>
                <a:srgbClr val="2E214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3067" y="357131"/>
            <a:ext cx="51058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an Edge?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1847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/>
              <a:t>Discontinuity in intensity</a:t>
            </a:r>
          </a:p>
          <a:p>
            <a:r>
              <a:rPr lang="en-US" sz="2800" dirty="0"/>
              <a:t>Significant change of intensity in an image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74" y="3805638"/>
            <a:ext cx="1645112" cy="158380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64030" y="5597129"/>
            <a:ext cx="169364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Original Image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76760" y="5597128"/>
            <a:ext cx="169364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Original Image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99038" y="5597128"/>
            <a:ext cx="16363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Edge Image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769583" y="5597128"/>
            <a:ext cx="16363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Edge Image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611" y="3785937"/>
            <a:ext cx="1647825" cy="1622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61" y="3804748"/>
            <a:ext cx="2038350" cy="16036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0236" y="3804748"/>
            <a:ext cx="2019300" cy="16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5599" y="357131"/>
            <a:ext cx="44208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Edges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5294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 smtClean="0"/>
              <a:t>Step </a:t>
            </a:r>
            <a:r>
              <a:rPr lang="en-US" sz="2800" dirty="0"/>
              <a:t>Edge						Intensity abruptly </a:t>
            </a:r>
            <a:r>
              <a:rPr lang="en-US" sz="2800" dirty="0" smtClean="0"/>
              <a:t>changes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Ramp Edge					</a:t>
            </a:r>
            <a:r>
              <a:rPr lang="en-US" sz="2800" dirty="0" smtClean="0"/>
              <a:t>Intensity </a:t>
            </a:r>
            <a:r>
              <a:rPr lang="en-US" sz="2800" dirty="0"/>
              <a:t>change is </a:t>
            </a:r>
            <a:r>
              <a:rPr lang="en-US" sz="2800" dirty="0" smtClean="0"/>
              <a:t>not 											instantaneous</a:t>
            </a:r>
            <a:r>
              <a:rPr lang="en-US" sz="2800" dirty="0"/>
              <a:t>, occurs over a 								</a:t>
            </a:r>
            <a:r>
              <a:rPr lang="en-US" sz="2800" dirty="0" smtClean="0"/>
              <a:t>	finite </a:t>
            </a:r>
            <a:r>
              <a:rPr lang="en-US" sz="2800" dirty="0"/>
              <a:t>distance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48" y="1740746"/>
            <a:ext cx="2310612" cy="16120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148" y="4322880"/>
            <a:ext cx="2311865" cy="17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0339" y="357131"/>
            <a:ext cx="705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Edges – Contd.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5294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 smtClean="0"/>
              <a:t>Ridge </a:t>
            </a:r>
            <a:r>
              <a:rPr lang="en-US" sz="2800" dirty="0"/>
              <a:t>Edge					</a:t>
            </a:r>
            <a:r>
              <a:rPr lang="en-US" sz="2800" dirty="0" smtClean="0"/>
              <a:t>Intensity abruptly changes</a:t>
            </a:r>
            <a:r>
              <a:rPr lang="en-US" sz="2800" dirty="0"/>
              <a:t>, </a:t>
            </a:r>
            <a:r>
              <a:rPr lang="en-US" sz="2800" dirty="0" smtClean="0"/>
              <a:t>									but </a:t>
            </a:r>
            <a:r>
              <a:rPr lang="en-US" sz="2800" dirty="0"/>
              <a:t>returns </a:t>
            </a:r>
            <a:r>
              <a:rPr lang="en-US" sz="2800" dirty="0" smtClean="0"/>
              <a:t>back to original 									value</a:t>
            </a:r>
            <a:endParaRPr lang="en-US" sz="2800" dirty="0"/>
          </a:p>
          <a:p>
            <a:r>
              <a:rPr lang="en-US" sz="2800" dirty="0" smtClean="0"/>
              <a:t>Roof Edge	</a:t>
            </a:r>
            <a:r>
              <a:rPr lang="en-US" sz="2800" dirty="0"/>
              <a:t>					</a:t>
            </a:r>
            <a:r>
              <a:rPr lang="en-US" sz="2800" dirty="0" smtClean="0"/>
              <a:t>Intensity </a:t>
            </a:r>
            <a:r>
              <a:rPr lang="en-US" sz="2800" dirty="0"/>
              <a:t>change is </a:t>
            </a:r>
            <a:r>
              <a:rPr lang="en-US" sz="2800" dirty="0" smtClean="0"/>
              <a:t>not 											instantaneous</a:t>
            </a:r>
            <a:r>
              <a:rPr lang="en-US" sz="2800" dirty="0"/>
              <a:t>, occurs </a:t>
            </a:r>
            <a:r>
              <a:rPr lang="en-US" sz="2800" dirty="0" smtClean="0"/>
              <a:t>											over a	finite </a:t>
            </a:r>
            <a:r>
              <a:rPr lang="en-US" sz="2800" dirty="0"/>
              <a:t>distance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48" y="1753570"/>
            <a:ext cx="2288666" cy="181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348" y="4449055"/>
            <a:ext cx="2293567" cy="15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859" y="357131"/>
            <a:ext cx="44823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Detection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1847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/>
              <a:t>Edge detection is an image processing technique for finding the boundaries of objects within images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53" y="3604962"/>
            <a:ext cx="3378560" cy="1986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35" y="3584384"/>
            <a:ext cx="3378560" cy="20230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1935" y="5954756"/>
            <a:ext cx="189408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Original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8599" y="5958147"/>
            <a:ext cx="146263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Edge Image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61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3399" y="357131"/>
            <a:ext cx="64652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of Edge Detection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4432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/>
              <a:t>Extract important features</a:t>
            </a:r>
          </a:p>
          <a:p>
            <a:r>
              <a:rPr lang="en-US" sz="2800" dirty="0"/>
              <a:t>Divide image into areas corresponding to different </a:t>
            </a:r>
            <a:r>
              <a:rPr lang="en-US" sz="2800" dirty="0" smtClean="0"/>
              <a:t>objects</a:t>
            </a:r>
          </a:p>
          <a:p>
            <a:r>
              <a:rPr lang="en-US" sz="2800" dirty="0"/>
              <a:t>Extracted features used by higher level computer vision algorithms</a:t>
            </a:r>
          </a:p>
        </p:txBody>
      </p:sp>
    </p:spTree>
    <p:extLst>
      <p:ext uri="{BB962C8B-B14F-4D97-AF65-F5344CB8AC3E}">
        <p14:creationId xmlns:p14="http://schemas.microsoft.com/office/powerpoint/2010/main" val="40812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7983" y="357131"/>
            <a:ext cx="66960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of Edge </a:t>
            </a:r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42478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/>
              <a:t>Low error </a:t>
            </a:r>
            <a:r>
              <a:rPr lang="en-US" sz="2800" dirty="0" smtClean="0"/>
              <a:t>rate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Accurately detect as many edge as possible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Probability of detecting real edge points should me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maximized</a:t>
            </a:r>
            <a:endParaRPr lang="en-US" sz="1933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/>
              <a:t>Well localization of detected edge </a:t>
            </a:r>
            <a:r>
              <a:rPr lang="en-US" sz="2800" dirty="0" smtClean="0"/>
              <a:t>points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should accurately localize on the center of the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</a:t>
            </a:r>
            <a:endParaRPr lang="en-US" sz="1933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/>
              <a:t>Single edge point </a:t>
            </a:r>
            <a:r>
              <a:rPr lang="en-US" sz="2800" dirty="0" smtClean="0"/>
              <a:t>response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real edge should not result in more than one detected edge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noise should not create false 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edges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4433" y="357131"/>
            <a:ext cx="45031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Edge Detectors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3570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/>
              <a:t>Robert’s Cross </a:t>
            </a:r>
            <a:r>
              <a:rPr lang="en-US" sz="2800" dirty="0" smtClean="0"/>
              <a:t>Operator</a:t>
            </a:r>
          </a:p>
          <a:p>
            <a:r>
              <a:rPr lang="en-US" sz="2800" dirty="0"/>
              <a:t>Sobel Operator</a:t>
            </a:r>
          </a:p>
          <a:p>
            <a:r>
              <a:rPr lang="en-US" sz="2800" dirty="0"/>
              <a:t>Prewitt Operator</a:t>
            </a:r>
          </a:p>
          <a:p>
            <a:r>
              <a:rPr lang="en-US" sz="2800" dirty="0" smtClean="0"/>
              <a:t>Canny Edge Operator</a:t>
            </a:r>
          </a:p>
        </p:txBody>
      </p:sp>
    </p:spTree>
    <p:extLst>
      <p:ext uri="{BB962C8B-B14F-4D97-AF65-F5344CB8AC3E}">
        <p14:creationId xmlns:p14="http://schemas.microsoft.com/office/powerpoint/2010/main" val="37819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7304" y="357131"/>
            <a:ext cx="95774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 – Canny Edge Detector</a:t>
            </a:r>
            <a:endParaRPr lang="en-US" sz="4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672" y="1524645"/>
            <a:ext cx="10781686" cy="5294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1200" tIns="61200" rIns="61200" bIns="61200" numCol="1" spcCol="38100" rtlCol="0" anchor="t">
            <a:spAutoFit/>
          </a:bodyPr>
          <a:lstStyle>
            <a:defPPr>
              <a:defRPr lang="en-US"/>
            </a:defPPr>
            <a:lvl1pPr marL="457200" indent="-457200" defTabSz="609585" hangingPunct="0">
              <a:lnSpc>
                <a:spcPct val="200000"/>
              </a:lnSpc>
              <a:buFont typeface="Arial" panose="020B0604020202020204" pitchFamily="34" charset="0"/>
              <a:buChar char="•"/>
              <a:defRPr sz="2667" ker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800" dirty="0"/>
              <a:t>Developed by John F. Canny in </a:t>
            </a:r>
            <a:r>
              <a:rPr lang="en-US" sz="2800" dirty="0" smtClean="0"/>
              <a:t>1986</a:t>
            </a:r>
          </a:p>
          <a:p>
            <a:r>
              <a:rPr lang="en-US" sz="2800" dirty="0"/>
              <a:t>Less Sensitive to noise</a:t>
            </a:r>
          </a:p>
          <a:p>
            <a:r>
              <a:rPr lang="en-US" sz="2800" dirty="0"/>
              <a:t>Offers good localization of edges</a:t>
            </a:r>
          </a:p>
          <a:p>
            <a:r>
              <a:rPr lang="en-US" sz="2800" dirty="0"/>
              <a:t>Utilizes gradient of the edge to generate thin, one-pixel wide edges</a:t>
            </a:r>
          </a:p>
          <a:p>
            <a:r>
              <a:rPr lang="en-US" sz="2800" dirty="0"/>
              <a:t>Also know as optimal </a:t>
            </a:r>
            <a:r>
              <a:rPr lang="en-US" sz="2800" dirty="0" smtClean="0"/>
              <a:t>detector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75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329</Words>
  <Application>Microsoft Office PowerPoint</Application>
  <PresentationFormat>Widescreen</PresentationFormat>
  <Paragraphs>90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Humaira Farheen</dc:creator>
  <cp:lastModifiedBy>Vishal Dhar</cp:lastModifiedBy>
  <cp:revision>897</cp:revision>
  <dcterms:created xsi:type="dcterms:W3CDTF">2018-03-29T04:11:20Z</dcterms:created>
  <dcterms:modified xsi:type="dcterms:W3CDTF">2018-05-28T20:06:53Z</dcterms:modified>
</cp:coreProperties>
</file>