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7" r:id="rId3"/>
    <p:sldId id="265" r:id="rId4"/>
    <p:sldId id="266" r:id="rId5"/>
    <p:sldId id="258"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p:restoredTop sz="94674"/>
  </p:normalViewPr>
  <p:slideViewPr>
    <p:cSldViewPr snapToGrid="0" snapToObjects="1">
      <p:cViewPr varScale="1">
        <p:scale>
          <a:sx n="124" d="100"/>
          <a:sy n="124" d="100"/>
        </p:scale>
        <p:origin x="5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4DC7-68A3-E94D-9475-7344BF5016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47DD9-34F8-3A46-BB6B-1E56A6B41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05144E-922E-8D46-8AB9-173CBBF7422E}"/>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5" name="Footer Placeholder 4">
            <a:extLst>
              <a:ext uri="{FF2B5EF4-FFF2-40B4-BE49-F238E27FC236}">
                <a16:creationId xmlns:a16="http://schemas.microsoft.com/office/drawing/2014/main" id="{986CF57C-9CAA-D542-BA6A-79738F71E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35DE-840E-9C4F-A1EF-B525B20EF637}"/>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410788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4927-2A9A-CF48-8500-73D4E6ACF9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B1921-344B-0C4A-A8C1-D853FE853F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157F2-ED7A-0F40-8516-B0C1FB2CA6A4}"/>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5" name="Footer Placeholder 4">
            <a:extLst>
              <a:ext uri="{FF2B5EF4-FFF2-40B4-BE49-F238E27FC236}">
                <a16:creationId xmlns:a16="http://schemas.microsoft.com/office/drawing/2014/main" id="{EBE1614B-A71F-4047-AD3C-57C462DA4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4D65A-82CF-B041-9380-EC4E22AD1BF3}"/>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18339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4F822-F944-804B-883F-BD5ADBEF5E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D92655-0C88-664E-A8E4-57820E834C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E1FFF-3226-1049-BA59-BFEFD0D01D11}"/>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5" name="Footer Placeholder 4">
            <a:extLst>
              <a:ext uri="{FF2B5EF4-FFF2-40B4-BE49-F238E27FC236}">
                <a16:creationId xmlns:a16="http://schemas.microsoft.com/office/drawing/2014/main" id="{9DDB4B80-73E2-5D42-8B9D-A35EEA3C0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CABF2-BC3D-974F-A46C-E4B20F65FDBF}"/>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392892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706-66F5-0644-A7F1-C933611C0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4C5F7-2D4A-624A-80F0-A69DBC5319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D91D2-0A01-394E-9609-197319D81DF7}"/>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5" name="Footer Placeholder 4">
            <a:extLst>
              <a:ext uri="{FF2B5EF4-FFF2-40B4-BE49-F238E27FC236}">
                <a16:creationId xmlns:a16="http://schemas.microsoft.com/office/drawing/2014/main" id="{90228DEB-6A35-9F4A-BD87-F33477595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E0C34-8F64-D541-9AB8-9B0F37D4430E}"/>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37573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2929-11B3-144D-99D1-3EAF6951C0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DA9ABE-9778-2245-BE25-C9FAB0FE1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574038-233E-504E-917A-2C778F8BB527}"/>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5" name="Footer Placeholder 4">
            <a:extLst>
              <a:ext uri="{FF2B5EF4-FFF2-40B4-BE49-F238E27FC236}">
                <a16:creationId xmlns:a16="http://schemas.microsoft.com/office/drawing/2014/main" id="{2519CEF1-2809-D349-B827-365221457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B488C-1E6B-2743-AF19-587F521E2873}"/>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39132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5E73-DF53-814E-A40B-C1BF369E7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43DC0-4D5C-4A40-81BF-D41135E48E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2B1E2-A75A-C24F-A84D-6C8B59A351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96D1D-213A-D144-A76F-B7A70A1B1C7A}"/>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6" name="Footer Placeholder 5">
            <a:extLst>
              <a:ext uri="{FF2B5EF4-FFF2-40B4-BE49-F238E27FC236}">
                <a16:creationId xmlns:a16="http://schemas.microsoft.com/office/drawing/2014/main" id="{310AAC8B-E1EB-A641-BF67-1F4135AC3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8BD4C4-D777-1643-AB34-9E15949EB12D}"/>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422003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A648-0BC1-1848-A2D3-F38FE0C4AE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8D9E76-E744-3440-B6A3-4B01A145B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B78118-8287-6243-8A64-BFCB58F435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D0194D-8478-6A49-B9EF-701D2521B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F95E0A-0F00-3A42-A95C-1E1A70AD9C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5F27F-C499-0444-B6F4-72CD197AA45E}"/>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8" name="Footer Placeholder 7">
            <a:extLst>
              <a:ext uri="{FF2B5EF4-FFF2-40B4-BE49-F238E27FC236}">
                <a16:creationId xmlns:a16="http://schemas.microsoft.com/office/drawing/2014/main" id="{B31089CA-F12A-9D41-B053-5434B8E228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62FBA5-8FF2-B449-95E2-AE5251D50DC1}"/>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136222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56F4-956E-874D-8799-CE0BF8383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B9A44D-6180-F74E-ADFE-DC3FBD8EA311}"/>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4" name="Footer Placeholder 3">
            <a:extLst>
              <a:ext uri="{FF2B5EF4-FFF2-40B4-BE49-F238E27FC236}">
                <a16:creationId xmlns:a16="http://schemas.microsoft.com/office/drawing/2014/main" id="{1AA59404-C35A-5F45-8C84-E1E67C219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73D217-433C-2A47-9E74-CB8153E505FE}"/>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407637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92CAC-1C09-304F-B5A9-1A079BF1CA3D}"/>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3" name="Footer Placeholder 2">
            <a:extLst>
              <a:ext uri="{FF2B5EF4-FFF2-40B4-BE49-F238E27FC236}">
                <a16:creationId xmlns:a16="http://schemas.microsoft.com/office/drawing/2014/main" id="{4C41E5B0-52A5-1740-B591-D4E1F531E3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88417D-04FA-E949-AA47-C4CD6770D3A4}"/>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240644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8A9A-14AB-A24F-88FF-C137AEBF9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202E0-73B7-8F41-B76C-48F6B6BA2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987F05-9F38-B141-9E29-F67865753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18E0AB-0051-974C-A304-BA3F0C8B486A}"/>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6" name="Footer Placeholder 5">
            <a:extLst>
              <a:ext uri="{FF2B5EF4-FFF2-40B4-BE49-F238E27FC236}">
                <a16:creationId xmlns:a16="http://schemas.microsoft.com/office/drawing/2014/main" id="{80489467-6B2E-2944-90F3-93C5D086A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BD66E-B75E-A242-BF66-7048DA444110}"/>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295790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54C1-E13A-0847-BD1A-7DBDC0798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08C68-5373-5446-95FB-6C3A08DF9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7904AA-258B-BD49-863E-CD82E3A95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8B5F7F-E158-164D-B2B1-041EDF577103}"/>
              </a:ext>
            </a:extLst>
          </p:cNvPr>
          <p:cNvSpPr>
            <a:spLocks noGrp="1"/>
          </p:cNvSpPr>
          <p:nvPr>
            <p:ph type="dt" sz="half" idx="10"/>
          </p:nvPr>
        </p:nvSpPr>
        <p:spPr/>
        <p:txBody>
          <a:bodyPr/>
          <a:lstStyle/>
          <a:p>
            <a:fld id="{F8DD55DD-ECDA-994C-B540-C8C6D87BF1E7}" type="datetimeFigureOut">
              <a:rPr lang="en-US" smtClean="0"/>
              <a:t>7/29/19</a:t>
            </a:fld>
            <a:endParaRPr lang="en-US"/>
          </a:p>
        </p:txBody>
      </p:sp>
      <p:sp>
        <p:nvSpPr>
          <p:cNvPr id="6" name="Footer Placeholder 5">
            <a:extLst>
              <a:ext uri="{FF2B5EF4-FFF2-40B4-BE49-F238E27FC236}">
                <a16:creationId xmlns:a16="http://schemas.microsoft.com/office/drawing/2014/main" id="{7D4CE6E4-22FE-B74B-9A00-2CD1152CC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76E1F-1447-844F-ADC6-B2075ADE706E}"/>
              </a:ext>
            </a:extLst>
          </p:cNvPr>
          <p:cNvSpPr>
            <a:spLocks noGrp="1"/>
          </p:cNvSpPr>
          <p:nvPr>
            <p:ph type="sldNum" sz="quarter" idx="12"/>
          </p:nvPr>
        </p:nvSpPr>
        <p:spPr/>
        <p:txBody>
          <a:bodyPr/>
          <a:lstStyle/>
          <a:p>
            <a:fld id="{1BD21D6D-5DDB-F042-9559-9D338EA206B7}" type="slidenum">
              <a:rPr lang="en-US" smtClean="0"/>
              <a:t>‹#›</a:t>
            </a:fld>
            <a:endParaRPr lang="en-US"/>
          </a:p>
        </p:txBody>
      </p:sp>
    </p:spTree>
    <p:extLst>
      <p:ext uri="{BB962C8B-B14F-4D97-AF65-F5344CB8AC3E}">
        <p14:creationId xmlns:p14="http://schemas.microsoft.com/office/powerpoint/2010/main" val="311209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7277D-49FF-F544-BF06-45F5C790B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255130-7A0D-0D44-972F-AF0F9104A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90EF0-AB1C-424F-8ADC-BC9E2D742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D55DD-ECDA-994C-B540-C8C6D87BF1E7}" type="datetimeFigureOut">
              <a:rPr lang="en-US" smtClean="0"/>
              <a:t>7/29/19</a:t>
            </a:fld>
            <a:endParaRPr lang="en-US"/>
          </a:p>
        </p:txBody>
      </p:sp>
      <p:sp>
        <p:nvSpPr>
          <p:cNvPr id="5" name="Footer Placeholder 4">
            <a:extLst>
              <a:ext uri="{FF2B5EF4-FFF2-40B4-BE49-F238E27FC236}">
                <a16:creationId xmlns:a16="http://schemas.microsoft.com/office/drawing/2014/main" id="{86E09098-9F90-544D-A9CE-35D686288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FEFE4A-0A65-5140-B554-FD2F686F1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21D6D-5DDB-F042-9559-9D338EA206B7}" type="slidenum">
              <a:rPr lang="en-US" smtClean="0"/>
              <a:t>‹#›</a:t>
            </a:fld>
            <a:endParaRPr lang="en-US"/>
          </a:p>
        </p:txBody>
      </p:sp>
    </p:spTree>
    <p:extLst>
      <p:ext uri="{BB962C8B-B14F-4D97-AF65-F5344CB8AC3E}">
        <p14:creationId xmlns:p14="http://schemas.microsoft.com/office/powerpoint/2010/main" val="363353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surionlabs/open-task-schedu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705F-B542-5E4A-B5B0-B91149308B73}"/>
              </a:ext>
            </a:extLst>
          </p:cNvPr>
          <p:cNvSpPr>
            <a:spLocks noGrp="1"/>
          </p:cNvSpPr>
          <p:nvPr>
            <p:ph type="title"/>
          </p:nvPr>
        </p:nvSpPr>
        <p:spPr/>
        <p:txBody>
          <a:bodyPr/>
          <a:lstStyle/>
          <a:p>
            <a:r>
              <a:rPr lang="en-US" dirty="0"/>
              <a:t>Task Scheduler  - Introduction</a:t>
            </a:r>
          </a:p>
        </p:txBody>
      </p:sp>
      <p:sp>
        <p:nvSpPr>
          <p:cNvPr id="3" name="Content Placeholder 2">
            <a:extLst>
              <a:ext uri="{FF2B5EF4-FFF2-40B4-BE49-F238E27FC236}">
                <a16:creationId xmlns:a16="http://schemas.microsoft.com/office/drawing/2014/main" id="{3C71FFC6-D94B-1546-9A21-E0DBE7A814B8}"/>
              </a:ext>
            </a:extLst>
          </p:cNvPr>
          <p:cNvSpPr>
            <a:spLocks noGrp="1"/>
          </p:cNvSpPr>
          <p:nvPr>
            <p:ph idx="1"/>
          </p:nvPr>
        </p:nvSpPr>
        <p:spPr>
          <a:xfrm>
            <a:off x="838200" y="1373563"/>
            <a:ext cx="10792146" cy="4893673"/>
          </a:xfrm>
        </p:spPr>
        <p:txBody>
          <a:bodyPr>
            <a:normAutofit fontScale="25000" lnSpcReduction="20000"/>
          </a:bodyPr>
          <a:lstStyle/>
          <a:p>
            <a:pPr marL="457200" lvl="1" indent="0">
              <a:buNone/>
            </a:pPr>
            <a:endParaRPr lang="en-US" sz="5100" dirty="0"/>
          </a:p>
          <a:p>
            <a:pPr marL="457200" lvl="1" indent="0">
              <a:buNone/>
            </a:pPr>
            <a:r>
              <a:rPr lang="en-US" sz="11200" b="1" dirty="0"/>
              <a:t>Background: </a:t>
            </a:r>
          </a:p>
          <a:p>
            <a:pPr lvl="1"/>
            <a:r>
              <a:rPr lang="en-US" sz="11200" dirty="0"/>
              <a:t>AVA (Advanced Virtual Assistant – AI Bot) keeps track the latest status of phone claims that have been filed online with Asurion. AVA send SMS notifications to customers with the latest status  e.g. “Shipping Status”, “Hold Resolution Status”…</a:t>
            </a:r>
          </a:p>
          <a:p>
            <a:pPr lvl="1"/>
            <a:endParaRPr lang="en-US" sz="11200" b="1" dirty="0"/>
          </a:p>
          <a:p>
            <a:pPr marL="457200" lvl="1" indent="0">
              <a:buNone/>
            </a:pPr>
            <a:r>
              <a:rPr lang="en-US" sz="11200" b="1" dirty="0"/>
              <a:t>Why/Use Case – keep customer happy… </a:t>
            </a:r>
            <a:r>
              <a:rPr lang="en-US" sz="9600" dirty="0"/>
              <a:t>  </a:t>
            </a:r>
          </a:p>
          <a:p>
            <a:pPr lvl="1"/>
            <a:r>
              <a:rPr lang="en-US" sz="9600" dirty="0"/>
              <a:t>We need to “Schedule Tasks" in order to keep track &amp; check claim status at different time &amp; frequencies, so we can ‘Proactively’ send notifications to customers.</a:t>
            </a:r>
            <a:endParaRPr lang="en-US" sz="11200" dirty="0"/>
          </a:p>
          <a:p>
            <a:pPr lvl="1"/>
            <a:endParaRPr lang="en-US" dirty="0"/>
          </a:p>
          <a:p>
            <a:pPr marL="457200" lvl="1" indent="0">
              <a:buNone/>
            </a:pPr>
            <a:r>
              <a:rPr lang="en-US" dirty="0"/>
              <a:t> </a:t>
            </a:r>
          </a:p>
          <a:p>
            <a:endParaRPr lang="en-US" dirty="0"/>
          </a:p>
        </p:txBody>
      </p:sp>
    </p:spTree>
    <p:extLst>
      <p:ext uri="{BB962C8B-B14F-4D97-AF65-F5344CB8AC3E}">
        <p14:creationId xmlns:p14="http://schemas.microsoft.com/office/powerpoint/2010/main" val="86683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BABA-EA52-F54E-ACFD-7BBC35AC5F1B}"/>
              </a:ext>
            </a:extLst>
          </p:cNvPr>
          <p:cNvSpPr>
            <a:spLocks noGrp="1"/>
          </p:cNvSpPr>
          <p:nvPr>
            <p:ph type="title"/>
          </p:nvPr>
        </p:nvSpPr>
        <p:spPr>
          <a:xfrm>
            <a:off x="920394" y="370299"/>
            <a:ext cx="10042132" cy="934520"/>
          </a:xfrm>
        </p:spPr>
        <p:txBody>
          <a:bodyPr/>
          <a:lstStyle/>
          <a:p>
            <a:r>
              <a:rPr lang="en-US" dirty="0"/>
              <a:t>Task Scheduler – Why we build our own</a:t>
            </a:r>
          </a:p>
        </p:txBody>
      </p:sp>
      <p:sp>
        <p:nvSpPr>
          <p:cNvPr id="3" name="Content Placeholder 2">
            <a:extLst>
              <a:ext uri="{FF2B5EF4-FFF2-40B4-BE49-F238E27FC236}">
                <a16:creationId xmlns:a16="http://schemas.microsoft.com/office/drawing/2014/main" id="{8D8ED883-31AB-1F48-9942-6CBF253C614C}"/>
              </a:ext>
            </a:extLst>
          </p:cNvPr>
          <p:cNvSpPr>
            <a:spLocks noGrp="1"/>
          </p:cNvSpPr>
          <p:nvPr>
            <p:ph idx="1"/>
          </p:nvPr>
        </p:nvSpPr>
        <p:spPr>
          <a:xfrm>
            <a:off x="238875" y="1304818"/>
            <a:ext cx="11833260" cy="5363109"/>
          </a:xfrm>
        </p:spPr>
        <p:txBody>
          <a:bodyPr>
            <a:normAutofit/>
          </a:bodyPr>
          <a:lstStyle/>
          <a:p>
            <a:r>
              <a:rPr lang="en-US" sz="2000" dirty="0"/>
              <a:t>AWS Services vs. Ava Task Scheduler</a:t>
            </a:r>
          </a:p>
        </p:txBody>
      </p:sp>
      <p:graphicFrame>
        <p:nvGraphicFramePr>
          <p:cNvPr id="5" name="Table 4">
            <a:extLst>
              <a:ext uri="{FF2B5EF4-FFF2-40B4-BE49-F238E27FC236}">
                <a16:creationId xmlns:a16="http://schemas.microsoft.com/office/drawing/2014/main" id="{6F7F398A-55D4-BC4F-B6F2-C30F186DF980}"/>
              </a:ext>
            </a:extLst>
          </p:cNvPr>
          <p:cNvGraphicFramePr>
            <a:graphicFrameLocks noGrp="1"/>
          </p:cNvGraphicFramePr>
          <p:nvPr>
            <p:extLst>
              <p:ext uri="{D42A27DB-BD31-4B8C-83A1-F6EECF244321}">
                <p14:modId xmlns:p14="http://schemas.microsoft.com/office/powerpoint/2010/main" val="2941307255"/>
              </p:ext>
            </p:extLst>
          </p:nvPr>
        </p:nvGraphicFramePr>
        <p:xfrm>
          <a:off x="349322" y="1767155"/>
          <a:ext cx="11603802" cy="4954200"/>
        </p:xfrm>
        <a:graphic>
          <a:graphicData uri="http://schemas.openxmlformats.org/drawingml/2006/table">
            <a:tbl>
              <a:tblPr firstRow="1" bandRow="1">
                <a:tableStyleId>{5C22544A-7EE6-4342-B048-85BDC9FD1C3A}</a:tableStyleId>
              </a:tblPr>
              <a:tblGrid>
                <a:gridCol w="1195312">
                  <a:extLst>
                    <a:ext uri="{9D8B030D-6E8A-4147-A177-3AD203B41FA5}">
                      <a16:colId xmlns:a16="http://schemas.microsoft.com/office/drawing/2014/main" val="3741768516"/>
                    </a:ext>
                  </a:extLst>
                </a:gridCol>
                <a:gridCol w="1195312">
                  <a:extLst>
                    <a:ext uri="{9D8B030D-6E8A-4147-A177-3AD203B41FA5}">
                      <a16:colId xmlns:a16="http://schemas.microsoft.com/office/drawing/2014/main" val="3535591634"/>
                    </a:ext>
                  </a:extLst>
                </a:gridCol>
                <a:gridCol w="1195312">
                  <a:extLst>
                    <a:ext uri="{9D8B030D-6E8A-4147-A177-3AD203B41FA5}">
                      <a16:colId xmlns:a16="http://schemas.microsoft.com/office/drawing/2014/main" val="3907459594"/>
                    </a:ext>
                  </a:extLst>
                </a:gridCol>
                <a:gridCol w="1428388">
                  <a:extLst>
                    <a:ext uri="{9D8B030D-6E8A-4147-A177-3AD203B41FA5}">
                      <a16:colId xmlns:a16="http://schemas.microsoft.com/office/drawing/2014/main" val="468560639"/>
                    </a:ext>
                  </a:extLst>
                </a:gridCol>
                <a:gridCol w="1225262">
                  <a:extLst>
                    <a:ext uri="{9D8B030D-6E8A-4147-A177-3AD203B41FA5}">
                      <a16:colId xmlns:a16="http://schemas.microsoft.com/office/drawing/2014/main" val="280039723"/>
                    </a:ext>
                  </a:extLst>
                </a:gridCol>
                <a:gridCol w="932287">
                  <a:extLst>
                    <a:ext uri="{9D8B030D-6E8A-4147-A177-3AD203B41FA5}">
                      <a16:colId xmlns:a16="http://schemas.microsoft.com/office/drawing/2014/main" val="612322681"/>
                    </a:ext>
                  </a:extLst>
                </a:gridCol>
                <a:gridCol w="1195312">
                  <a:extLst>
                    <a:ext uri="{9D8B030D-6E8A-4147-A177-3AD203B41FA5}">
                      <a16:colId xmlns:a16="http://schemas.microsoft.com/office/drawing/2014/main" val="2137070698"/>
                    </a:ext>
                  </a:extLst>
                </a:gridCol>
                <a:gridCol w="1364474">
                  <a:extLst>
                    <a:ext uri="{9D8B030D-6E8A-4147-A177-3AD203B41FA5}">
                      <a16:colId xmlns:a16="http://schemas.microsoft.com/office/drawing/2014/main" val="2036322628"/>
                    </a:ext>
                  </a:extLst>
                </a:gridCol>
                <a:gridCol w="1872143">
                  <a:extLst>
                    <a:ext uri="{9D8B030D-6E8A-4147-A177-3AD203B41FA5}">
                      <a16:colId xmlns:a16="http://schemas.microsoft.com/office/drawing/2014/main" val="1990077921"/>
                    </a:ext>
                  </a:extLst>
                </a:gridCol>
              </a:tblGrid>
              <a:tr h="860973">
                <a:tc>
                  <a:txBody>
                    <a:bodyPr/>
                    <a:lstStyle/>
                    <a:p>
                      <a:endParaRPr lang="en-US" dirty="0"/>
                    </a:p>
                  </a:txBody>
                  <a:tcPr/>
                </a:tc>
                <a:tc>
                  <a:txBody>
                    <a:bodyPr/>
                    <a:lstStyle/>
                    <a:p>
                      <a:r>
                        <a:rPr lang="en-US" dirty="0"/>
                        <a:t>Solution</a:t>
                      </a:r>
                    </a:p>
                  </a:txBody>
                  <a:tcPr/>
                </a:tc>
                <a:tc>
                  <a:txBody>
                    <a:bodyPr/>
                    <a:lstStyle/>
                    <a:p>
                      <a:r>
                        <a:rPr lang="en-US" dirty="0"/>
                        <a:t>Metadata</a:t>
                      </a:r>
                    </a:p>
                  </a:txBody>
                  <a:tcPr/>
                </a:tc>
                <a:tc>
                  <a:txBody>
                    <a:bodyPr/>
                    <a:lstStyle/>
                    <a:p>
                      <a:r>
                        <a:rPr lang="en-US" dirty="0"/>
                        <a:t>Minimum Delay </a:t>
                      </a:r>
                    </a:p>
                  </a:txBody>
                  <a:tcPr/>
                </a:tc>
                <a:tc>
                  <a:txBody>
                    <a:bodyPr/>
                    <a:lstStyle/>
                    <a:p>
                      <a:r>
                        <a:rPr lang="en-US" dirty="0"/>
                        <a:t>Maximum Delay</a:t>
                      </a:r>
                    </a:p>
                  </a:txBody>
                  <a:tcPr/>
                </a:tc>
                <a:tc>
                  <a:txBody>
                    <a:bodyPr/>
                    <a:lstStyle/>
                    <a:p>
                      <a:r>
                        <a:rPr lang="en-US" dirty="0"/>
                        <a:t>Cancel Task</a:t>
                      </a:r>
                    </a:p>
                  </a:txBody>
                  <a:tcPr/>
                </a:tc>
                <a:tc>
                  <a:txBody>
                    <a:bodyPr/>
                    <a:lstStyle/>
                    <a:p>
                      <a:r>
                        <a:rPr lang="en-US" dirty="0"/>
                        <a:t>Repeat Task</a:t>
                      </a:r>
                    </a:p>
                    <a:p>
                      <a:endParaRPr lang="en-US" dirty="0"/>
                    </a:p>
                  </a:txBody>
                  <a:tcPr/>
                </a:tc>
                <a:tc>
                  <a:txBody>
                    <a:bodyPr/>
                    <a:lstStyle/>
                    <a:p>
                      <a:r>
                        <a:rPr lang="en-US" dirty="0"/>
                        <a:t>Dispatching Channel</a:t>
                      </a:r>
                    </a:p>
                  </a:txBody>
                  <a:tcPr/>
                </a:tc>
                <a:tc>
                  <a:txBody>
                    <a:bodyPr/>
                    <a:lstStyle/>
                    <a:p>
                      <a:r>
                        <a:rPr lang="en-US" sz="1200" dirty="0"/>
                        <a:t>Deployment/Running Environment</a:t>
                      </a:r>
                    </a:p>
                  </a:txBody>
                  <a:tcPr/>
                </a:tc>
                <a:extLst>
                  <a:ext uri="{0D108BD9-81ED-4DB2-BD59-A6C34878D82A}">
                    <a16:rowId xmlns:a16="http://schemas.microsoft.com/office/drawing/2014/main" val="4217034217"/>
                  </a:ext>
                </a:extLst>
              </a:tr>
              <a:tr h="1119265">
                <a:tc>
                  <a:txBody>
                    <a:bodyPr/>
                    <a:lstStyle/>
                    <a:p>
                      <a:r>
                        <a:rPr lang="en-US" dirty="0"/>
                        <a:t>SQS</a:t>
                      </a:r>
                    </a:p>
                  </a:txBody>
                  <a:tcPr/>
                </a:tc>
                <a:tc>
                  <a:txBody>
                    <a:bodyPr/>
                    <a:lstStyle/>
                    <a:p>
                      <a:r>
                        <a:rPr lang="en-US" dirty="0"/>
                        <a:t>Delay Queue </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 delay - dispatch Immediately</a:t>
                      </a:r>
                    </a:p>
                  </a:txBody>
                  <a:tcPr/>
                </a:tc>
                <a:tc>
                  <a:txBody>
                    <a:bodyPr/>
                    <a:lstStyle/>
                    <a:p>
                      <a:r>
                        <a:rPr lang="en-US" dirty="0">
                          <a:solidFill>
                            <a:srgbClr val="FF0000"/>
                          </a:solidFill>
                        </a:rPr>
                        <a:t>15 minutes</a:t>
                      </a:r>
                    </a:p>
                  </a:txBody>
                  <a:tcPr/>
                </a:tc>
                <a:tc>
                  <a:txBody>
                    <a:bodyPr/>
                    <a:lstStyle/>
                    <a:p>
                      <a:r>
                        <a:rPr lang="en-US" dirty="0"/>
                        <a:t>Yes</a:t>
                      </a:r>
                    </a:p>
                  </a:txBody>
                  <a:tcPr/>
                </a:tc>
                <a:tc>
                  <a:txBody>
                    <a:bodyPr/>
                    <a:lstStyle/>
                    <a:p>
                      <a:r>
                        <a:rPr lang="en-US" dirty="0"/>
                        <a:t>No</a:t>
                      </a:r>
                    </a:p>
                  </a:txBody>
                  <a:tcPr/>
                </a:tc>
                <a:tc>
                  <a:txBody>
                    <a:bodyPr/>
                    <a:lstStyle/>
                    <a:p>
                      <a:r>
                        <a:rPr lang="en-US" dirty="0"/>
                        <a:t>SQS</a:t>
                      </a:r>
                    </a:p>
                  </a:txBody>
                  <a:tcPr/>
                </a:tc>
                <a:tc>
                  <a:txBody>
                    <a:bodyPr/>
                    <a:lstStyle/>
                    <a:p>
                      <a:r>
                        <a:rPr lang="en-US" dirty="0"/>
                        <a:t>AWS </a:t>
                      </a:r>
                    </a:p>
                  </a:txBody>
                  <a:tcPr/>
                </a:tc>
                <a:extLst>
                  <a:ext uri="{0D108BD9-81ED-4DB2-BD59-A6C34878D82A}">
                    <a16:rowId xmlns:a16="http://schemas.microsoft.com/office/drawing/2014/main" val="1391603352"/>
                  </a:ext>
                </a:extLst>
              </a:tr>
              <a:tr h="1542979">
                <a:tc>
                  <a:txBody>
                    <a:bodyPr/>
                    <a:lstStyle/>
                    <a:p>
                      <a:r>
                        <a:rPr lang="en-US" sz="1600" dirty="0"/>
                        <a:t>Cloud Watch </a:t>
                      </a:r>
                      <a:r>
                        <a:rPr lang="en-US" sz="1600" dirty="0" err="1"/>
                        <a:t>Cron</a:t>
                      </a:r>
                      <a:r>
                        <a:rPr lang="en-US" sz="1600" dirty="0"/>
                        <a:t>-Like Scheduling</a:t>
                      </a:r>
                    </a:p>
                  </a:txBody>
                  <a:tcPr/>
                </a:tc>
                <a:tc>
                  <a:txBody>
                    <a:bodyPr/>
                    <a:lstStyle/>
                    <a:p>
                      <a:r>
                        <a:rPr lang="en-US" sz="1400" dirty="0"/>
                        <a:t>Time based; </a:t>
                      </a:r>
                      <a:r>
                        <a:rPr lang="en-US" sz="1400" dirty="0" err="1"/>
                        <a:t>cron</a:t>
                      </a:r>
                      <a:r>
                        <a:rPr lang="en-US" sz="1400" dirty="0"/>
                        <a:t> expression to specify when a task should be triggered</a:t>
                      </a:r>
                    </a:p>
                  </a:txBody>
                  <a:tcPr/>
                </a:tc>
                <a:tc>
                  <a:txBody>
                    <a:bodyPr/>
                    <a:lstStyle/>
                    <a:p>
                      <a:r>
                        <a:rPr lang="en-US" sz="1400" dirty="0">
                          <a:solidFill>
                            <a:srgbClr val="FF0000"/>
                          </a:solidFill>
                        </a:rPr>
                        <a:t>No task metadata</a:t>
                      </a:r>
                    </a:p>
                  </a:txBody>
                  <a:tcPr/>
                </a:tc>
                <a:tc>
                  <a:txBody>
                    <a:bodyPr/>
                    <a:lstStyle/>
                    <a:p>
                      <a:r>
                        <a:rPr lang="en-US" dirty="0">
                          <a:solidFill>
                            <a:srgbClr val="FF0000"/>
                          </a:solidFill>
                        </a:rPr>
                        <a:t>1 minute</a:t>
                      </a:r>
                    </a:p>
                  </a:txBody>
                  <a:tcPr/>
                </a:tc>
                <a:tc>
                  <a:txBody>
                    <a:bodyPr/>
                    <a:lstStyle/>
                    <a:p>
                      <a:r>
                        <a:rPr lang="en-US" dirty="0"/>
                        <a:t>No Maximum</a:t>
                      </a:r>
                    </a:p>
                  </a:txBody>
                  <a:tcPr/>
                </a:tc>
                <a:tc>
                  <a:txBody>
                    <a:bodyPr/>
                    <a:lstStyle/>
                    <a:p>
                      <a:r>
                        <a:rPr lang="en-US" dirty="0"/>
                        <a:t>Yes</a:t>
                      </a:r>
                    </a:p>
                  </a:txBody>
                  <a:tcPr/>
                </a:tc>
                <a:tc>
                  <a:txBody>
                    <a:bodyPr/>
                    <a:lstStyle/>
                    <a:p>
                      <a:r>
                        <a:rPr lang="en-US" dirty="0"/>
                        <a:t>Yes</a:t>
                      </a:r>
                    </a:p>
                  </a:txBody>
                  <a:tcPr/>
                </a:tc>
                <a:tc>
                  <a:txBody>
                    <a:bodyPr/>
                    <a:lstStyle/>
                    <a:p>
                      <a:r>
                        <a:rPr lang="en-US" dirty="0"/>
                        <a:t>SQS</a:t>
                      </a:r>
                    </a:p>
                  </a:txBody>
                  <a:tcPr/>
                </a:tc>
                <a:tc>
                  <a:txBody>
                    <a:bodyPr/>
                    <a:lstStyle/>
                    <a:p>
                      <a:r>
                        <a:rPr lang="en-US" dirty="0"/>
                        <a:t>AWS</a:t>
                      </a:r>
                    </a:p>
                  </a:txBody>
                  <a:tcPr/>
                </a:tc>
                <a:extLst>
                  <a:ext uri="{0D108BD9-81ED-4DB2-BD59-A6C34878D82A}">
                    <a16:rowId xmlns:a16="http://schemas.microsoft.com/office/drawing/2014/main" val="3245634353"/>
                  </a:ext>
                </a:extLst>
              </a:tr>
              <a:tr h="1377556">
                <a:tc>
                  <a:txBody>
                    <a:bodyPr/>
                    <a:lstStyle/>
                    <a:p>
                      <a:r>
                        <a:rPr lang="en-US" dirty="0"/>
                        <a:t>Ava Task Scheduler</a:t>
                      </a:r>
                    </a:p>
                  </a:txBody>
                  <a:tcPr/>
                </a:tc>
                <a:tc>
                  <a:txBody>
                    <a:bodyPr/>
                    <a:lstStyle/>
                    <a:p>
                      <a:r>
                        <a:rPr lang="en-US" dirty="0"/>
                        <a:t>Delay Queue</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 delay - dispatch Immediately</a:t>
                      </a:r>
                    </a:p>
                    <a:p>
                      <a:endParaRPr lang="en-US" dirty="0"/>
                    </a:p>
                  </a:txBody>
                  <a:tcPr/>
                </a:tc>
                <a:tc>
                  <a:txBody>
                    <a:bodyPr/>
                    <a:lstStyle/>
                    <a:p>
                      <a:r>
                        <a:rPr lang="en-US" dirty="0"/>
                        <a:t>No Maximum</a:t>
                      </a:r>
                    </a:p>
                  </a:txBody>
                  <a:tcPr/>
                </a:tc>
                <a:tc>
                  <a:txBody>
                    <a:bodyPr/>
                    <a:lstStyle/>
                    <a:p>
                      <a:r>
                        <a:rPr lang="en-US" dirty="0"/>
                        <a:t>Yes</a:t>
                      </a:r>
                    </a:p>
                  </a:txBody>
                  <a:tcPr/>
                </a:tc>
                <a:tc>
                  <a:txBody>
                    <a:bodyPr/>
                    <a:lstStyle/>
                    <a:p>
                      <a:r>
                        <a:rPr lang="en-US" dirty="0"/>
                        <a:t>Yes</a:t>
                      </a:r>
                    </a:p>
                  </a:txBody>
                  <a:tcPr/>
                </a:tc>
                <a:tc>
                  <a:txBody>
                    <a:bodyPr/>
                    <a:lstStyle/>
                    <a:p>
                      <a:r>
                        <a:rPr lang="en-US" dirty="0"/>
                        <a:t>SQS, Kafka, any other message queue</a:t>
                      </a:r>
                    </a:p>
                  </a:txBody>
                  <a:tcPr/>
                </a:tc>
                <a:tc>
                  <a:txBody>
                    <a:bodyPr/>
                    <a:lstStyle/>
                    <a:p>
                      <a:r>
                        <a:rPr lang="en-US" dirty="0"/>
                        <a:t>AWS or standalone</a:t>
                      </a:r>
                    </a:p>
                  </a:txBody>
                  <a:tcPr/>
                </a:tc>
                <a:extLst>
                  <a:ext uri="{0D108BD9-81ED-4DB2-BD59-A6C34878D82A}">
                    <a16:rowId xmlns:a16="http://schemas.microsoft.com/office/drawing/2014/main" val="379994984"/>
                  </a:ext>
                </a:extLst>
              </a:tr>
            </a:tbl>
          </a:graphicData>
        </a:graphic>
      </p:graphicFrame>
    </p:spTree>
    <p:extLst>
      <p:ext uri="{BB962C8B-B14F-4D97-AF65-F5344CB8AC3E}">
        <p14:creationId xmlns:p14="http://schemas.microsoft.com/office/powerpoint/2010/main" val="43887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52FF-8328-CA48-8122-7356F46240CE}"/>
              </a:ext>
            </a:extLst>
          </p:cNvPr>
          <p:cNvSpPr>
            <a:spLocks noGrp="1"/>
          </p:cNvSpPr>
          <p:nvPr>
            <p:ph type="title"/>
          </p:nvPr>
        </p:nvSpPr>
        <p:spPr/>
        <p:txBody>
          <a:bodyPr/>
          <a:lstStyle/>
          <a:p>
            <a:r>
              <a:rPr lang="en-US" dirty="0"/>
              <a:t>Task Scheduler – Architecture</a:t>
            </a:r>
          </a:p>
        </p:txBody>
      </p:sp>
      <p:pic>
        <p:nvPicPr>
          <p:cNvPr id="5" name="Content Placeholder 4">
            <a:extLst>
              <a:ext uri="{FF2B5EF4-FFF2-40B4-BE49-F238E27FC236}">
                <a16:creationId xmlns:a16="http://schemas.microsoft.com/office/drawing/2014/main" id="{C94B1C82-697A-D047-86A9-C2FF26BF1DA9}"/>
              </a:ext>
            </a:extLst>
          </p:cNvPr>
          <p:cNvPicPr>
            <a:picLocks noGrp="1" noChangeAspect="1"/>
          </p:cNvPicPr>
          <p:nvPr>
            <p:ph idx="1"/>
          </p:nvPr>
        </p:nvPicPr>
        <p:blipFill>
          <a:blip r:embed="rId2"/>
          <a:stretch>
            <a:fillRect/>
          </a:stretch>
        </p:blipFill>
        <p:spPr>
          <a:xfrm>
            <a:off x="5957559" y="2374105"/>
            <a:ext cx="5396241" cy="3116263"/>
          </a:xfrm>
        </p:spPr>
      </p:pic>
      <p:sp>
        <p:nvSpPr>
          <p:cNvPr id="7" name="Rectangle 6">
            <a:extLst>
              <a:ext uri="{FF2B5EF4-FFF2-40B4-BE49-F238E27FC236}">
                <a16:creationId xmlns:a16="http://schemas.microsoft.com/office/drawing/2014/main" id="{8F5C865F-5017-484F-808A-964B03C531B8}"/>
              </a:ext>
            </a:extLst>
          </p:cNvPr>
          <p:cNvSpPr/>
          <p:nvPr/>
        </p:nvSpPr>
        <p:spPr>
          <a:xfrm>
            <a:off x="-138441" y="1502688"/>
            <a:ext cx="6096000" cy="5078313"/>
          </a:xfrm>
          <a:prstGeom prst="rect">
            <a:avLst/>
          </a:prstGeom>
        </p:spPr>
        <p:txBody>
          <a:bodyPr>
            <a:spAutoFit/>
          </a:bodyPr>
          <a:lstStyle/>
          <a:p>
            <a:pPr marL="1200150" lvl="2" indent="-285750">
              <a:buFont typeface="Arial" panose="020B0604020202020204" pitchFamily="34" charset="0"/>
              <a:buChar char="•"/>
            </a:pPr>
            <a:r>
              <a:rPr lang="en-US" dirty="0"/>
              <a:t>Manipulate time based queues in </a:t>
            </a:r>
            <a:r>
              <a:rPr lang="en-US" dirty="0" err="1"/>
              <a:t>Redis</a:t>
            </a:r>
            <a:endParaRPr lang="en-US" dirty="0"/>
          </a:p>
          <a:p>
            <a:pPr marL="1200150" lvl="2" indent="-285750">
              <a:buFont typeface="Arial" panose="020B0604020202020204" pitchFamily="34" charset="0"/>
              <a:buChar char="•"/>
            </a:pPr>
            <a:r>
              <a:rPr lang="en-US" dirty="0"/>
              <a:t>Each task has a timestamp associated and is only polled out after that time</a:t>
            </a:r>
          </a:p>
          <a:p>
            <a:pPr lvl="3"/>
            <a:endParaRPr lang="en-US" dirty="0"/>
          </a:p>
          <a:p>
            <a:pPr marL="1200150" lvl="2" indent="-285750">
              <a:buFont typeface="Arial" panose="020B0604020202020204" pitchFamily="34" charset="0"/>
              <a:buChar char="•"/>
            </a:pPr>
            <a:r>
              <a:rPr lang="en-US" b="1" dirty="0"/>
              <a:t>Netflix Dyno-Queue: </a:t>
            </a:r>
            <a:r>
              <a:rPr lang="en-US" dirty="0"/>
              <a:t>Provides simple ‘push’ and ‘poll’ API to add task &amp; poll out the task from </a:t>
            </a:r>
            <a:r>
              <a:rPr lang="en-US" dirty="0" err="1"/>
              <a:t>Redis</a:t>
            </a:r>
            <a:r>
              <a:rPr lang="en-US" dirty="0"/>
              <a:t>.</a:t>
            </a:r>
          </a:p>
          <a:p>
            <a:pPr marL="1200150" lvl="2" indent="-285750">
              <a:buFont typeface="Arial" panose="020B0604020202020204" pitchFamily="34" charset="0"/>
              <a:buChar char="•"/>
            </a:pPr>
            <a:r>
              <a:rPr lang="en-US" b="1" dirty="0" err="1"/>
              <a:t>Redis</a:t>
            </a:r>
            <a:r>
              <a:rPr lang="en-US" b="1" dirty="0"/>
              <a:t>: S</a:t>
            </a:r>
            <a:r>
              <a:rPr lang="en-US" dirty="0"/>
              <a:t>orted set is used to maintain the scheduled tasks. When a task is expired, the task is removed from the queue. </a:t>
            </a:r>
            <a:r>
              <a:rPr lang="en-US" dirty="0" err="1"/>
              <a:t>Redis</a:t>
            </a:r>
            <a:r>
              <a:rPr lang="en-US" dirty="0"/>
              <a:t> ensures there’s only 1 thread/request can delete the task. There’s no extra locking needed while polling and dispatching tasks</a:t>
            </a:r>
          </a:p>
          <a:p>
            <a:pPr lvl="2"/>
            <a:endParaRPr lang="en-US" dirty="0"/>
          </a:p>
          <a:p>
            <a:pPr marL="1200150" lvl="2" indent="-285750">
              <a:buFont typeface="Arial" panose="020B0604020202020204" pitchFamily="34" charset="0"/>
              <a:buChar char="•"/>
            </a:pPr>
            <a:r>
              <a:rPr lang="en-US" b="1" dirty="0" err="1"/>
              <a:t>Poller</a:t>
            </a:r>
            <a:r>
              <a:rPr lang="en-US" b="1" dirty="0"/>
              <a:t> Thread to Poll and Dispatch task</a:t>
            </a:r>
            <a:endParaRPr lang="en-US" dirty="0"/>
          </a:p>
          <a:p>
            <a:pPr marL="1657350" lvl="3" indent="-285750">
              <a:buFont typeface="Arial" panose="020B0604020202020204" pitchFamily="34" charset="0"/>
              <a:buChar char="•"/>
            </a:pPr>
            <a:r>
              <a:rPr lang="en-US" dirty="0"/>
              <a:t>Maintains a consistent connection to </a:t>
            </a:r>
            <a:r>
              <a:rPr lang="en-US" dirty="0" err="1"/>
              <a:t>Redis</a:t>
            </a:r>
            <a:r>
              <a:rPr lang="en-US" dirty="0"/>
              <a:t> and continually checks expired tasks and dispatch them immediately  </a:t>
            </a:r>
          </a:p>
        </p:txBody>
      </p:sp>
    </p:spTree>
    <p:extLst>
      <p:ext uri="{BB962C8B-B14F-4D97-AF65-F5344CB8AC3E}">
        <p14:creationId xmlns:p14="http://schemas.microsoft.com/office/powerpoint/2010/main" val="613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FC8A-9FF4-8A40-8445-A13BC3972F75}"/>
              </a:ext>
            </a:extLst>
          </p:cNvPr>
          <p:cNvSpPr>
            <a:spLocks noGrp="1"/>
          </p:cNvSpPr>
          <p:nvPr>
            <p:ph type="title"/>
          </p:nvPr>
        </p:nvSpPr>
        <p:spPr/>
        <p:txBody>
          <a:bodyPr/>
          <a:lstStyle/>
          <a:p>
            <a:r>
              <a:rPr lang="en-US" dirty="0"/>
              <a:t>Task Scheduler –Components</a:t>
            </a:r>
          </a:p>
        </p:txBody>
      </p:sp>
      <p:sp>
        <p:nvSpPr>
          <p:cNvPr id="8" name="Content Placeholder 7">
            <a:extLst>
              <a:ext uri="{FF2B5EF4-FFF2-40B4-BE49-F238E27FC236}">
                <a16:creationId xmlns:a16="http://schemas.microsoft.com/office/drawing/2014/main" id="{1F3F380C-DF85-7646-8C41-4FBC975FD7DC}"/>
              </a:ext>
            </a:extLst>
          </p:cNvPr>
          <p:cNvSpPr>
            <a:spLocks noGrp="1"/>
          </p:cNvSpPr>
          <p:nvPr>
            <p:ph idx="1"/>
          </p:nvPr>
        </p:nvSpPr>
        <p:spPr/>
        <p:txBody>
          <a:bodyPr>
            <a:normAutofit fontScale="92500" lnSpcReduction="10000"/>
          </a:bodyPr>
          <a:lstStyle/>
          <a:p>
            <a:r>
              <a:rPr lang="en-US" sz="2000" dirty="0"/>
              <a:t>Schedule Task Service</a:t>
            </a:r>
          </a:p>
          <a:p>
            <a:pPr lvl="1"/>
            <a:r>
              <a:rPr lang="en-US" sz="1400" dirty="0"/>
              <a:t>Provides REST API to schedule task</a:t>
            </a:r>
          </a:p>
          <a:p>
            <a:pPr lvl="1"/>
            <a:r>
              <a:rPr lang="en-US" sz="1600" dirty="0"/>
              <a:t>Calls Dyno Queue ‘push()’ method  add task to Radis</a:t>
            </a:r>
            <a:r>
              <a:rPr lang="en-US" sz="2000" dirty="0"/>
              <a:t> </a:t>
            </a:r>
          </a:p>
          <a:p>
            <a:r>
              <a:rPr lang="en-US" sz="1600" dirty="0"/>
              <a:t>Task </a:t>
            </a:r>
            <a:r>
              <a:rPr lang="en-US" sz="1600" dirty="0" err="1"/>
              <a:t>Poller</a:t>
            </a:r>
            <a:endParaRPr lang="en-US" sz="1600" dirty="0"/>
          </a:p>
          <a:p>
            <a:pPr lvl="1"/>
            <a:r>
              <a:rPr lang="en-US" sz="1200" dirty="0" err="1"/>
              <a:t>Poller</a:t>
            </a:r>
            <a:r>
              <a:rPr lang="en-US" sz="1200" dirty="0"/>
              <a:t> thread calls Dynamo Queue ‘Poll()’ method with current</a:t>
            </a:r>
          </a:p>
          <a:p>
            <a:pPr marL="457200" lvl="1" indent="0">
              <a:buNone/>
            </a:pPr>
            <a:r>
              <a:rPr lang="en-US" sz="1200" dirty="0"/>
              <a:t>       timestamp to retrieve tasks with timestamp smaller than current time.</a:t>
            </a:r>
          </a:p>
          <a:p>
            <a:pPr lvl="1"/>
            <a:r>
              <a:rPr lang="en-US" sz="1200" dirty="0"/>
              <a:t>The retrieved tasks are given to Task Dispatcher </a:t>
            </a:r>
          </a:p>
          <a:p>
            <a:r>
              <a:rPr lang="en-US" sz="1600" dirty="0"/>
              <a:t>Task Dispatcher </a:t>
            </a:r>
          </a:p>
          <a:p>
            <a:pPr lvl="1"/>
            <a:r>
              <a:rPr lang="en-US" sz="1200" dirty="0"/>
              <a:t>Dispatch tasks to message queue e.g. SQS, Kinesis, Apache Kafka</a:t>
            </a:r>
          </a:p>
          <a:p>
            <a:r>
              <a:rPr lang="en-US" sz="1600" dirty="0"/>
              <a:t>Config</a:t>
            </a:r>
          </a:p>
          <a:p>
            <a:pPr lvl="1"/>
            <a:r>
              <a:rPr lang="en-US" sz="1200" dirty="0"/>
              <a:t>Provides and Manages Task configuration in JSON</a:t>
            </a:r>
          </a:p>
          <a:p>
            <a:r>
              <a:rPr lang="en-US" sz="1600" dirty="0"/>
              <a:t>JMX Monitor</a:t>
            </a:r>
          </a:p>
          <a:p>
            <a:pPr lvl="1"/>
            <a:r>
              <a:rPr lang="en-US" sz="1200" dirty="0"/>
              <a:t> Provides scheduling metrics  &amp; system metrics  </a:t>
            </a:r>
          </a:p>
          <a:p>
            <a:pPr lvl="1"/>
            <a:endParaRPr lang="en-US" sz="1200" dirty="0"/>
          </a:p>
          <a:p>
            <a:pPr marL="457200" lvl="1" indent="0">
              <a:buNone/>
            </a:pPr>
            <a:r>
              <a:rPr lang="en-US" sz="1200" dirty="0"/>
              <a:t> </a:t>
            </a:r>
          </a:p>
          <a:p>
            <a:pPr lvl="1"/>
            <a:endParaRPr lang="en-US" sz="1200" dirty="0"/>
          </a:p>
          <a:p>
            <a:pPr marL="457200" lvl="1" indent="0">
              <a:buNone/>
            </a:pPr>
            <a:r>
              <a:rPr lang="en-US" sz="1200" dirty="0"/>
              <a:t> </a:t>
            </a:r>
          </a:p>
        </p:txBody>
      </p:sp>
      <p:pic>
        <p:nvPicPr>
          <p:cNvPr id="12" name="Picture 11">
            <a:extLst>
              <a:ext uri="{FF2B5EF4-FFF2-40B4-BE49-F238E27FC236}">
                <a16:creationId xmlns:a16="http://schemas.microsoft.com/office/drawing/2014/main" id="{0DE978B3-8C0C-1D4C-AADF-06E780423968}"/>
              </a:ext>
            </a:extLst>
          </p:cNvPr>
          <p:cNvPicPr>
            <a:picLocks noChangeAspect="1"/>
          </p:cNvPicPr>
          <p:nvPr/>
        </p:nvPicPr>
        <p:blipFill>
          <a:blip r:embed="rId2"/>
          <a:stretch>
            <a:fillRect/>
          </a:stretch>
        </p:blipFill>
        <p:spPr>
          <a:xfrm>
            <a:off x="5774332" y="1690688"/>
            <a:ext cx="5956658" cy="3211830"/>
          </a:xfrm>
          <a:prstGeom prst="rect">
            <a:avLst/>
          </a:prstGeom>
        </p:spPr>
      </p:pic>
    </p:spTree>
    <p:extLst>
      <p:ext uri="{BB962C8B-B14F-4D97-AF65-F5344CB8AC3E}">
        <p14:creationId xmlns:p14="http://schemas.microsoft.com/office/powerpoint/2010/main" val="267170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C0F3-E76A-7A45-9AED-7D682253BD19}"/>
              </a:ext>
            </a:extLst>
          </p:cNvPr>
          <p:cNvSpPr>
            <a:spLocks noGrp="1"/>
          </p:cNvSpPr>
          <p:nvPr>
            <p:ph type="title"/>
          </p:nvPr>
        </p:nvSpPr>
        <p:spPr/>
        <p:txBody>
          <a:bodyPr>
            <a:normAutofit/>
          </a:bodyPr>
          <a:lstStyle/>
          <a:p>
            <a:r>
              <a:rPr lang="en-US" dirty="0"/>
              <a:t>Task Scheduler – Value Added/Features</a:t>
            </a:r>
          </a:p>
        </p:txBody>
      </p:sp>
      <p:sp>
        <p:nvSpPr>
          <p:cNvPr id="3" name="Content Placeholder 2">
            <a:extLst>
              <a:ext uri="{FF2B5EF4-FFF2-40B4-BE49-F238E27FC236}">
                <a16:creationId xmlns:a16="http://schemas.microsoft.com/office/drawing/2014/main" id="{5910D3EC-AC21-A544-B53C-86A28B21E906}"/>
              </a:ext>
            </a:extLst>
          </p:cNvPr>
          <p:cNvSpPr>
            <a:spLocks noGrp="1"/>
          </p:cNvSpPr>
          <p:nvPr>
            <p:ph idx="1"/>
          </p:nvPr>
        </p:nvSpPr>
        <p:spPr>
          <a:xfrm>
            <a:off x="838200" y="1445482"/>
            <a:ext cx="10515600" cy="4351338"/>
          </a:xfrm>
        </p:spPr>
        <p:txBody>
          <a:bodyPr>
            <a:normAutofit fontScale="92500"/>
          </a:bodyPr>
          <a:lstStyle/>
          <a:p>
            <a:r>
              <a:rPr lang="en-US" b="1" dirty="0"/>
              <a:t>Multiple Task Types “Multi-Tenant”:</a:t>
            </a:r>
          </a:p>
          <a:p>
            <a:pPr lvl="1"/>
            <a:r>
              <a:rPr lang="en-US" dirty="0"/>
              <a:t>Support Multiple Task Types</a:t>
            </a:r>
          </a:p>
          <a:p>
            <a:pPr lvl="1"/>
            <a:r>
              <a:rPr lang="en-US" dirty="0"/>
              <a:t>Each Type of Task own its Polling thread &amp; </a:t>
            </a:r>
            <a:r>
              <a:rPr lang="en-US" dirty="0" err="1"/>
              <a:t>Redis</a:t>
            </a:r>
            <a:r>
              <a:rPr lang="en-US" dirty="0"/>
              <a:t> Task Queue; Each type of task is isolated and invisible to other</a:t>
            </a:r>
            <a:endParaRPr lang="en-US" b="1" dirty="0"/>
          </a:p>
          <a:p>
            <a:pPr lvl="1"/>
            <a:r>
              <a:rPr lang="en-US" dirty="0"/>
              <a:t>JSON to configure different task type(s)</a:t>
            </a:r>
          </a:p>
          <a:p>
            <a:r>
              <a:rPr lang="en-US" b="1" dirty="0"/>
              <a:t>Flexible Scheduling: </a:t>
            </a:r>
          </a:p>
          <a:p>
            <a:pPr lvl="1"/>
            <a:r>
              <a:rPr lang="en-US" dirty="0"/>
              <a:t>Task could be scheduled in second, minute, hour, or day</a:t>
            </a:r>
          </a:p>
          <a:p>
            <a:pPr lvl="1"/>
            <a:r>
              <a:rPr lang="en-US" dirty="0"/>
              <a:t>Able to dispatch tasks immediately (nearly real-time)</a:t>
            </a:r>
            <a:endParaRPr lang="en-US" b="1" dirty="0"/>
          </a:p>
          <a:p>
            <a:r>
              <a:rPr lang="en-US" b="1" dirty="0"/>
              <a:t>Flexible Dispatching:</a:t>
            </a:r>
            <a:r>
              <a:rPr lang="en-US" dirty="0"/>
              <a:t> </a:t>
            </a:r>
            <a:r>
              <a:rPr lang="en-US" sz="2400" dirty="0"/>
              <a:t>Task could be dispatched to different channel e.g. SQS, Kinesis, or over HTTP such as WebSocket to push tasks</a:t>
            </a:r>
          </a:p>
          <a:p>
            <a:r>
              <a:rPr lang="en-US" b="1" dirty="0"/>
              <a:t>JMX Management: </a:t>
            </a:r>
            <a:r>
              <a:rPr lang="en-US" dirty="0"/>
              <a:t>provides JMX </a:t>
            </a:r>
            <a:r>
              <a:rPr lang="en-US" dirty="0" err="1"/>
              <a:t>MBeans</a:t>
            </a:r>
            <a:r>
              <a:rPr lang="en-US" dirty="0"/>
              <a:t> collecting scheduling metrics</a:t>
            </a:r>
            <a:endParaRPr lang="en-US" b="1" dirty="0"/>
          </a:p>
          <a:p>
            <a:endParaRPr lang="en-US" sz="2400" dirty="0"/>
          </a:p>
          <a:p>
            <a:endParaRPr lang="en-US" dirty="0"/>
          </a:p>
        </p:txBody>
      </p:sp>
    </p:spTree>
    <p:extLst>
      <p:ext uri="{BB962C8B-B14F-4D97-AF65-F5344CB8AC3E}">
        <p14:creationId xmlns:p14="http://schemas.microsoft.com/office/powerpoint/2010/main" val="233789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D468-1E5A-EC45-B8B8-F5EFDE1EDE3C}"/>
              </a:ext>
            </a:extLst>
          </p:cNvPr>
          <p:cNvSpPr>
            <a:spLocks noGrp="1"/>
          </p:cNvSpPr>
          <p:nvPr>
            <p:ph type="title"/>
          </p:nvPr>
        </p:nvSpPr>
        <p:spPr/>
        <p:txBody>
          <a:bodyPr/>
          <a:lstStyle/>
          <a:p>
            <a:r>
              <a:rPr lang="en-US" dirty="0"/>
              <a:t>Task Scheduler – Success &amp; Opensource</a:t>
            </a:r>
          </a:p>
        </p:txBody>
      </p:sp>
      <p:sp>
        <p:nvSpPr>
          <p:cNvPr id="3" name="Content Placeholder 2">
            <a:extLst>
              <a:ext uri="{FF2B5EF4-FFF2-40B4-BE49-F238E27FC236}">
                <a16:creationId xmlns:a16="http://schemas.microsoft.com/office/drawing/2014/main" id="{F6278979-3F08-AD45-AD3C-DAAF7364B06B}"/>
              </a:ext>
            </a:extLst>
          </p:cNvPr>
          <p:cNvSpPr>
            <a:spLocks noGrp="1"/>
          </p:cNvSpPr>
          <p:nvPr>
            <p:ph idx="1"/>
          </p:nvPr>
        </p:nvSpPr>
        <p:spPr/>
        <p:txBody>
          <a:bodyPr/>
          <a:lstStyle/>
          <a:p>
            <a:r>
              <a:rPr lang="en-US" sz="2400" dirty="0"/>
              <a:t>Had been released &amp; running in PROD longer than 6+ months</a:t>
            </a:r>
          </a:p>
          <a:p>
            <a:r>
              <a:rPr lang="en-US" sz="2400" dirty="0"/>
              <a:t>Over 1.7+ million of tasks had been Scheduled and Dispatched in </a:t>
            </a:r>
          </a:p>
          <a:p>
            <a:pPr marL="0" indent="0">
              <a:buNone/>
            </a:pPr>
            <a:r>
              <a:rPr lang="en-US" sz="2400" dirty="0"/>
              <a:t>    5/2019 (average 0.5 TPS, max 1 TPS). </a:t>
            </a:r>
          </a:p>
          <a:p>
            <a:pPr marL="0" indent="0">
              <a:buNone/>
            </a:pPr>
            <a:endParaRPr lang="en-US" sz="2400" dirty="0"/>
          </a:p>
          <a:p>
            <a:pPr marL="0" indent="0">
              <a:buNone/>
            </a:pPr>
            <a:endParaRPr lang="en-US" sz="2400" dirty="0"/>
          </a:p>
          <a:p>
            <a:r>
              <a:rPr lang="en-US" sz="2400" dirty="0"/>
              <a:t>Opensource Task Scheduler:</a:t>
            </a:r>
          </a:p>
          <a:p>
            <a:pPr lvl="1"/>
            <a:r>
              <a:rPr lang="en-US" dirty="0"/>
              <a:t>Download from </a:t>
            </a:r>
            <a:r>
              <a:rPr lang="en-US" sz="1600" dirty="0">
                <a:hlinkClick r:id="rId2"/>
              </a:rPr>
              <a:t>https://github.com/asurionlabs</a:t>
            </a:r>
            <a:r>
              <a:rPr lang="en-US" sz="1600">
                <a:hlinkClick r:id="rId2"/>
              </a:rPr>
              <a:t>/open-task-scheduler</a:t>
            </a:r>
            <a:endParaRPr lang="en-US" sz="1600"/>
          </a:p>
        </p:txBody>
      </p:sp>
      <p:pic>
        <p:nvPicPr>
          <p:cNvPr id="5" name="Picture 4">
            <a:extLst>
              <a:ext uri="{FF2B5EF4-FFF2-40B4-BE49-F238E27FC236}">
                <a16:creationId xmlns:a16="http://schemas.microsoft.com/office/drawing/2014/main" id="{3916C7BF-DF32-2242-AD46-15652AFBF8A3}"/>
              </a:ext>
            </a:extLst>
          </p:cNvPr>
          <p:cNvPicPr>
            <a:picLocks noChangeAspect="1"/>
          </p:cNvPicPr>
          <p:nvPr/>
        </p:nvPicPr>
        <p:blipFill>
          <a:blip r:embed="rId3"/>
          <a:stretch>
            <a:fillRect/>
          </a:stretch>
        </p:blipFill>
        <p:spPr>
          <a:xfrm>
            <a:off x="8135708" y="2788943"/>
            <a:ext cx="2879045" cy="1665433"/>
          </a:xfrm>
          <a:prstGeom prst="rect">
            <a:avLst/>
          </a:prstGeom>
        </p:spPr>
      </p:pic>
    </p:spTree>
    <p:extLst>
      <p:ext uri="{BB962C8B-B14F-4D97-AF65-F5344CB8AC3E}">
        <p14:creationId xmlns:p14="http://schemas.microsoft.com/office/powerpoint/2010/main" val="91230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12194</TotalTime>
  <Words>575</Words>
  <Application>Microsoft Macintosh PowerPoint</Application>
  <PresentationFormat>Widescreen</PresentationFormat>
  <Paragraphs>91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Task Scheduler  - Introduction</vt:lpstr>
      <vt:lpstr>Task Scheduler – Why we build our own</vt:lpstr>
      <vt:lpstr>Task Scheduler – Architecture</vt:lpstr>
      <vt:lpstr>Task Scheduler –Components</vt:lpstr>
      <vt:lpstr>Task Scheduler – Value Added/Features</vt:lpstr>
      <vt:lpstr>Task Scheduler – Success &amp; Opensource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Components</dc:title>
  <dc:creator>Cheng, Scott</dc:creator>
  <cp:lastModifiedBy>Cheng, Scott</cp:lastModifiedBy>
  <cp:revision>199</cp:revision>
  <dcterms:created xsi:type="dcterms:W3CDTF">2019-02-15T07:23:20Z</dcterms:created>
  <dcterms:modified xsi:type="dcterms:W3CDTF">2019-07-29T17:52:00Z</dcterms:modified>
</cp:coreProperties>
</file>