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uryam/ISB-Tutorials/tree/SA2-Tutotrial2" TargetMode="External"/><Relationship Id="rId2" Type="http://schemas.openxmlformats.org/officeDocument/2006/relationships/hyperlink" Target="mailto:Suryanarayana_Ambatipudi_2014@cba.isb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1C7-2A01-4C16-A229-8E4A50851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Analysis  Tutorials</a:t>
            </a:r>
            <a:br>
              <a:rPr lang="en-US" dirty="0"/>
            </a:br>
            <a:r>
              <a:rPr lang="en-US" dirty="0"/>
              <a:t>ISB - CBA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89AB-1955-4A14-998A-55F5CF455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Suryanarayana, Data Scientist, Flex 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Suryanarayana_Ambatipudi_2014@cba.isb.edu</a:t>
            </a:r>
            <a:endParaRPr lang="en-US" dirty="0"/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https://github.com/asuryam/ISB-Tutorials/tree/SA2-Tutotrial2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856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43-1B1E-4ECD-BF5A-1370FAE5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0127-4BC5-4198-9265-76EEEBDF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 Linear Regression (MPG dataset)</a:t>
            </a:r>
          </a:p>
          <a:p>
            <a:pPr lvl="1"/>
            <a:r>
              <a:rPr lang="en-US" dirty="0"/>
              <a:t>Model with no Model Year </a:t>
            </a:r>
          </a:p>
          <a:p>
            <a:pPr lvl="1"/>
            <a:r>
              <a:rPr lang="en-US" dirty="0"/>
              <a:t>Model with Model Year 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Tutorial will be covered in R </a:t>
            </a:r>
          </a:p>
          <a:p>
            <a:pPr lvl="1"/>
            <a:r>
              <a:rPr lang="en-US" dirty="0"/>
              <a:t>Visualizations </a:t>
            </a:r>
          </a:p>
          <a:p>
            <a:pPr lvl="1"/>
            <a:r>
              <a:rPr lang="en-US" dirty="0"/>
              <a:t>Basic Inferences </a:t>
            </a:r>
          </a:p>
          <a:p>
            <a:pPr lvl="1"/>
            <a:r>
              <a:rPr lang="en-US" dirty="0"/>
              <a:t>Multiple Iterations in modelling covering several facets</a:t>
            </a:r>
          </a:p>
          <a:p>
            <a:pPr lvl="2"/>
            <a:r>
              <a:rPr lang="en-US" dirty="0"/>
              <a:t>Transformations</a:t>
            </a:r>
          </a:p>
          <a:p>
            <a:pPr lvl="2"/>
            <a:r>
              <a:rPr lang="en-US" dirty="0"/>
              <a:t>Deletion Diagnostics</a:t>
            </a:r>
          </a:p>
          <a:p>
            <a:pPr lvl="2"/>
            <a:r>
              <a:rPr lang="en-US" dirty="0"/>
              <a:t>Multicollinearity identification and mitigation</a:t>
            </a:r>
          </a:p>
          <a:p>
            <a:pPr lvl="2"/>
            <a:r>
              <a:rPr lang="en-US" dirty="0"/>
              <a:t>Variable Selection 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* Refer Professor slides for the process to be followed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5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8BF8-38C7-47B3-9C18-E8F394CD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MultiLinear</a:t>
            </a:r>
            <a:r>
              <a:rPr lang="en-US" dirty="0"/>
              <a:t> Regression -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EFE8-4DD2-4326-9D9F-45BF5DC9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206240"/>
          </a:xfrm>
        </p:spPr>
        <p:txBody>
          <a:bodyPr/>
          <a:lstStyle/>
          <a:p>
            <a:r>
              <a:rPr lang="en-US" dirty="0"/>
              <a:t>Predicting Miles per Gallon based </a:t>
            </a:r>
          </a:p>
          <a:p>
            <a:r>
              <a:rPr lang="en-US" dirty="0"/>
              <a:t>Number of Observation : 398## Number of Variables : 9 ##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857EB9-AB68-49B6-A040-4B3E1DEF7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014339"/>
              </p:ext>
            </p:extLst>
          </p:nvPr>
        </p:nvGraphicFramePr>
        <p:xfrm>
          <a:off x="103632" y="2724912"/>
          <a:ext cx="11984736" cy="316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456">
                  <a:extLst>
                    <a:ext uri="{9D8B030D-6E8A-4147-A177-3AD203B41FA5}">
                      <a16:colId xmlns:a16="http://schemas.microsoft.com/office/drawing/2014/main" val="3720009099"/>
                    </a:ext>
                  </a:extLst>
                </a:gridCol>
                <a:gridCol w="1997456">
                  <a:extLst>
                    <a:ext uri="{9D8B030D-6E8A-4147-A177-3AD203B41FA5}">
                      <a16:colId xmlns:a16="http://schemas.microsoft.com/office/drawing/2014/main" val="232663657"/>
                    </a:ext>
                  </a:extLst>
                </a:gridCol>
                <a:gridCol w="1997456">
                  <a:extLst>
                    <a:ext uri="{9D8B030D-6E8A-4147-A177-3AD203B41FA5}">
                      <a16:colId xmlns:a16="http://schemas.microsoft.com/office/drawing/2014/main" val="560820027"/>
                    </a:ext>
                  </a:extLst>
                </a:gridCol>
                <a:gridCol w="1997456">
                  <a:extLst>
                    <a:ext uri="{9D8B030D-6E8A-4147-A177-3AD203B41FA5}">
                      <a16:colId xmlns:a16="http://schemas.microsoft.com/office/drawing/2014/main" val="1961139230"/>
                    </a:ext>
                  </a:extLst>
                </a:gridCol>
                <a:gridCol w="1997456">
                  <a:extLst>
                    <a:ext uri="{9D8B030D-6E8A-4147-A177-3AD203B41FA5}">
                      <a16:colId xmlns:a16="http://schemas.microsoft.com/office/drawing/2014/main" val="1015635732"/>
                    </a:ext>
                  </a:extLst>
                </a:gridCol>
                <a:gridCol w="1997456">
                  <a:extLst>
                    <a:ext uri="{9D8B030D-6E8A-4147-A177-3AD203B41FA5}">
                      <a16:colId xmlns:a16="http://schemas.microsoft.com/office/drawing/2014/main" val="2419301669"/>
                    </a:ext>
                  </a:extLst>
                </a:gridCol>
              </a:tblGrid>
              <a:tr h="4086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24121"/>
                  </a:ext>
                </a:extLst>
              </a:tr>
              <a:tr h="102154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cylinders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cylinders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horsepower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Horse power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acceleration</a:t>
                      </a:r>
                      <a:endParaRPr lang="en-US" sz="1800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in seconds to accelerate to top 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470264"/>
                  </a:ext>
                </a:extLst>
              </a:tr>
              <a:tr h="71508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displacement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Engine displacement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of the vehicle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model.year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year the model was made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694223"/>
                  </a:ext>
                </a:extLst>
              </a:tr>
              <a:tr h="10226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origin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Origin of the 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car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Car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mpg</a:t>
                      </a:r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 (Y VARIABLE)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Miles per gallon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287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51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18D53E2-5279-4AF5-A32F-3615A67D2C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432818-1B2C-408D-93F1-667C5008A2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39097"/>
            <a:ext cx="3410810" cy="55788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2815B67-987D-47B1-8F57-63CE2CC5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306" y="2269900"/>
            <a:ext cx="7799217" cy="2144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85FB9A-140F-423B-AD48-0A25550E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3" y="1042219"/>
            <a:ext cx="2713703" cy="482763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99BDD"/>
                </a:solidFill>
              </a:rPr>
              <a:t>FINAL </a:t>
            </a:r>
            <a:r>
              <a:rPr lang="en-IN" sz="2800" dirty="0" err="1">
                <a:solidFill>
                  <a:srgbClr val="099BDD"/>
                </a:solidFill>
              </a:rPr>
              <a:t>ResulTS</a:t>
            </a:r>
            <a:endParaRPr lang="en-IN" sz="2800" dirty="0">
              <a:solidFill>
                <a:srgbClr val="099B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88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3403</TotalTime>
  <Words>163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Banded</vt:lpstr>
      <vt:lpstr>Statistical Analysis  Tutorials ISB - CBA</vt:lpstr>
      <vt:lpstr>PLAN </vt:lpstr>
      <vt:lpstr>MultiLinear Regression - DATASET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Tutorials</dc:title>
  <dc:creator>Suryanarayana A</dc:creator>
  <cp:lastModifiedBy>Suryanarayana Ambatipudi</cp:lastModifiedBy>
  <cp:revision>113</cp:revision>
  <dcterms:created xsi:type="dcterms:W3CDTF">2018-01-29T07:42:21Z</dcterms:created>
  <dcterms:modified xsi:type="dcterms:W3CDTF">2018-03-30T15:56:24Z</dcterms:modified>
</cp:coreProperties>
</file>