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SA1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 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https://github.com/asuryam/ISB-Tutorials/tree/SA1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747E-FF58-4B3A-B27C-52EB759F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Practice Problems in the following areas </a:t>
            </a:r>
          </a:p>
          <a:p>
            <a:r>
              <a:rPr lang="en-US" dirty="0"/>
              <a:t>Normal Distribution and its Properties </a:t>
            </a:r>
          </a:p>
          <a:p>
            <a:r>
              <a:rPr lang="en-US" dirty="0"/>
              <a:t>Sampling and Sampling Distributions  - Central Limit Theorem</a:t>
            </a:r>
          </a:p>
          <a:p>
            <a:r>
              <a:rPr lang="en-US" dirty="0"/>
              <a:t>Confidence Intervals </a:t>
            </a:r>
          </a:p>
          <a:p>
            <a:r>
              <a:rPr lang="en-US" dirty="0"/>
              <a:t>Sample Size Determination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Will cover the session using R or Excel or both </a:t>
            </a:r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713B-6A1D-45D7-AE23-F0C46CCB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B3ED-BA07-47C8-9C9D-38C72B23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Normal Distribution </a:t>
            </a:r>
          </a:p>
          <a:p>
            <a:pPr lvl="1"/>
            <a:r>
              <a:rPr lang="en-IN" dirty="0"/>
              <a:t>Mean (µ)</a:t>
            </a:r>
          </a:p>
          <a:p>
            <a:pPr lvl="1"/>
            <a:r>
              <a:rPr lang="en-IN" dirty="0"/>
              <a:t>Standard Deviation ( </a:t>
            </a:r>
            <a:r>
              <a:rPr lang="el-GR" dirty="0"/>
              <a:t>σ</a:t>
            </a:r>
            <a:r>
              <a:rPr lang="en-IN" dirty="0"/>
              <a:t> )</a:t>
            </a:r>
          </a:p>
          <a:p>
            <a:r>
              <a:rPr lang="en-IN" dirty="0"/>
              <a:t>Properties of Normal Distribution </a:t>
            </a:r>
          </a:p>
          <a:p>
            <a:pPr lvl="1"/>
            <a:r>
              <a:rPr lang="en-IN" dirty="0"/>
              <a:t>Several Independent Random Variables are Normally Distributed </a:t>
            </a:r>
          </a:p>
          <a:p>
            <a:pPr lvl="1"/>
            <a:r>
              <a:rPr lang="en-IN" dirty="0"/>
              <a:t>Sum of them will also be Normally Distributed </a:t>
            </a:r>
          </a:p>
          <a:p>
            <a:pPr lvl="1"/>
            <a:r>
              <a:rPr lang="en-IN" dirty="0"/>
              <a:t>X1,X2…</a:t>
            </a:r>
            <a:r>
              <a:rPr lang="en-IN" dirty="0" err="1"/>
              <a:t>Xn</a:t>
            </a:r>
            <a:r>
              <a:rPr lang="en-IN" dirty="0"/>
              <a:t> are independent normally distributed random variables</a:t>
            </a:r>
          </a:p>
          <a:p>
            <a:pPr lvl="1"/>
            <a:r>
              <a:rPr lang="en-IN" dirty="0"/>
              <a:t>E(X) = E(X1) +E(X2)+….+E(</a:t>
            </a:r>
            <a:r>
              <a:rPr lang="en-IN" dirty="0" err="1"/>
              <a:t>Xn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V(X) = V(X1)+V(X2)+….+V(</a:t>
            </a:r>
            <a:r>
              <a:rPr lang="en-IN" dirty="0" err="1"/>
              <a:t>Xn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If X is normally distributed the </a:t>
            </a:r>
            <a:r>
              <a:rPr lang="en-IN" dirty="0" err="1"/>
              <a:t>aX+b</a:t>
            </a:r>
            <a:r>
              <a:rPr lang="en-IN" dirty="0"/>
              <a:t> will have </a:t>
            </a:r>
          </a:p>
          <a:p>
            <a:pPr lvl="2"/>
            <a:r>
              <a:rPr lang="en-IN" dirty="0"/>
              <a:t>Mean = a*E(X) + b</a:t>
            </a:r>
          </a:p>
          <a:p>
            <a:pPr lvl="2"/>
            <a:r>
              <a:rPr lang="en-IN" dirty="0"/>
              <a:t>Variance  = a</a:t>
            </a:r>
            <a:r>
              <a:rPr lang="en-IN" baseline="30000" dirty="0"/>
              <a:t>2</a:t>
            </a:r>
            <a:r>
              <a:rPr lang="en-IN" dirty="0"/>
              <a:t>*V(X)</a:t>
            </a:r>
          </a:p>
          <a:p>
            <a:pPr lvl="1"/>
            <a:r>
              <a:rPr lang="en-IN" b="1" dirty="0"/>
              <a:t>Problems in Normal Distribution</a:t>
            </a:r>
            <a:endParaRPr lang="en-IN" b="1" baseline="30000" dirty="0"/>
          </a:p>
        </p:txBody>
      </p:sp>
    </p:spTree>
    <p:extLst>
      <p:ext uri="{BB962C8B-B14F-4D97-AF65-F5344CB8AC3E}">
        <p14:creationId xmlns:p14="http://schemas.microsoft.com/office/powerpoint/2010/main" val="25358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D147-10E3-4D6D-9E5A-612B6B0E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mean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 x-bar 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mean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</a:t>
            </a:r>
            <a:r>
              <a:rPr lang="en-US" sz="2800" dirty="0">
                <a:solidFill>
                  <a:srgbClr val="790015"/>
                </a:solidFill>
                <a:latin typeface="Symbol" pitchFamily="18" charset="2"/>
              </a:rPr>
              <a:t>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variance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Times New Roman" pitchFamily="18" charset="0"/>
              </a:rPr>
              <a:t>s</a:t>
            </a:r>
            <a:r>
              <a:rPr lang="en-US" sz="2800" i="1" baseline="30000" dirty="0">
                <a:solidFill>
                  <a:srgbClr val="790015"/>
                </a:solidFill>
                <a:latin typeface="Times New Roman" pitchFamily="18" charset="0"/>
              </a:rPr>
              <a:t>2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variance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</a:t>
            </a:r>
            <a:r>
              <a:rPr lang="en-US" sz="2800" i="1" baseline="30000" dirty="0">
                <a:solidFill>
                  <a:srgbClr val="790015"/>
                </a:solidFill>
                <a:latin typeface="Times New Roman" pitchFamily="18" charset="0"/>
              </a:rPr>
              <a:t>2</a:t>
            </a:r>
            <a:r>
              <a:rPr lang="en-US" sz="2800" i="1" dirty="0">
                <a:solidFill>
                  <a:srgbClr val="00279F"/>
                </a:solidFill>
                <a:latin typeface="Times New Roman" pitchFamily="18" charset="0"/>
              </a:rPr>
              <a:t>.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standard deviation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Times New Roman" pitchFamily="18" charset="0"/>
              </a:rPr>
              <a:t>s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standard deviation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</a:t>
            </a:r>
            <a:r>
              <a:rPr lang="en-US" sz="2800" i="1" dirty="0">
                <a:solidFill>
                  <a:srgbClr val="00279F"/>
                </a:solidFill>
                <a:latin typeface="Times New Roman" pitchFamily="18" charset="0"/>
              </a:rPr>
              <a:t>. 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proportion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  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proportion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3142-1D7D-44A7-B436-ABDFC56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5DCB-FB74-4530-A409-CABC0968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900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sampling distribution of </a:t>
            </a:r>
            <a:r>
              <a:rPr lang="en-US" b="1" i="1" dirty="0">
                <a:solidFill>
                  <a:srgbClr val="7900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dirty="0">
                <a:solidFill>
                  <a:srgbClr val="790015"/>
                </a:solidFill>
              </a:rPr>
              <a:t> </a:t>
            </a:r>
            <a:r>
              <a:rPr lang="en-US" dirty="0"/>
              <a:t>is the probability distribution of all possible values the random variable     may assume when a sample of size </a:t>
            </a:r>
            <a:r>
              <a:rPr lang="en-US" i="1" dirty="0">
                <a:solidFill>
                  <a:srgbClr val="790015"/>
                </a:solidFill>
              </a:rPr>
              <a:t>n</a:t>
            </a:r>
            <a:r>
              <a:rPr lang="en-US" dirty="0"/>
              <a:t> is taken from a specified population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9229E-4559-4768-B69C-1A6DDC5D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37046"/>
            <a:ext cx="5912168" cy="3299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DECD7-DEBB-41B0-BE27-9C113D33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8899"/>
            <a:ext cx="5912168" cy="34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0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E3C-DD36-4EA4-B46F-024BCBEF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Sampling Distributions from </a:t>
            </a:r>
            <a:r>
              <a:rPr lang="en-US" altLang="en-US" b="1" dirty="0">
                <a:solidFill>
                  <a:srgbClr val="FF3300"/>
                </a:solidFill>
              </a:rPr>
              <a:t>Any</a:t>
            </a:r>
            <a:r>
              <a:rPr lang="en-US" altLang="en-US" b="1" dirty="0"/>
              <a:t> Population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5E553-833E-4E90-B5FA-E4C14844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1825150"/>
            <a:ext cx="7843189" cy="47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E51C-5D14-4E3C-A323-4D98AD35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EE1B-29E8-4CDA-90F1-061238BF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Confidence Interval is a range of numbers believed to include the unknown population parameters </a:t>
            </a:r>
          </a:p>
          <a:p>
            <a:r>
              <a:rPr lang="en-IN" dirty="0"/>
              <a:t>Confidence Interval for the population mean when the population standard deviation is known</a:t>
            </a:r>
          </a:p>
          <a:p>
            <a:pPr lvl="1"/>
            <a:r>
              <a:rPr lang="en-IN" dirty="0"/>
              <a:t>x-bar +/- 1.96 * </a:t>
            </a:r>
            <a:r>
              <a:rPr lang="el-GR" dirty="0"/>
              <a:t>σ</a:t>
            </a:r>
            <a:r>
              <a:rPr lang="en-IN" dirty="0"/>
              <a:t>/sqrt(n) (95% confidence interval)</a:t>
            </a:r>
          </a:p>
          <a:p>
            <a:pPr lvl="1"/>
            <a:r>
              <a:rPr lang="en-IN" dirty="0"/>
              <a:t>Sampling Error or Margin of Error 1.96*</a:t>
            </a:r>
            <a:r>
              <a:rPr lang="el-GR" dirty="0"/>
              <a:t>σ</a:t>
            </a:r>
            <a:r>
              <a:rPr lang="en-IN" dirty="0"/>
              <a:t>/sqrt(n)</a:t>
            </a:r>
          </a:p>
          <a:p>
            <a:r>
              <a:rPr lang="en-IN" dirty="0"/>
              <a:t>Confidence Interval of population mean when population standard deviation is unknown (T-distribution). Degree of freedom (n-1)</a:t>
            </a:r>
          </a:p>
          <a:p>
            <a:r>
              <a:rPr lang="en-IN" dirty="0"/>
              <a:t>Confidence Intervals for the Population proportions for large samples Z-distribution</a:t>
            </a:r>
          </a:p>
          <a:p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1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4124</TotalTime>
  <Words>384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Corbel</vt:lpstr>
      <vt:lpstr>Symbol</vt:lpstr>
      <vt:lpstr>Times New Roman</vt:lpstr>
      <vt:lpstr>Wingdings</vt:lpstr>
      <vt:lpstr>Banded</vt:lpstr>
      <vt:lpstr>Statistical Analysis  Tutorials ISB - CBA</vt:lpstr>
      <vt:lpstr>PLAN </vt:lpstr>
      <vt:lpstr>NORMAL DISTRIBUTION  </vt:lpstr>
      <vt:lpstr>SAMPLING </vt:lpstr>
      <vt:lpstr>Central Limit Theorem</vt:lpstr>
      <vt:lpstr>Sampling Distributions from Any Population</vt:lpstr>
      <vt:lpstr>Confidence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122</cp:revision>
  <dcterms:created xsi:type="dcterms:W3CDTF">2018-01-29T07:42:21Z</dcterms:created>
  <dcterms:modified xsi:type="dcterms:W3CDTF">2018-03-04T09:35:03Z</dcterms:modified>
</cp:coreProperties>
</file>