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5" r:id="rId6"/>
    <p:sldId id="259" r:id="rId7"/>
    <p:sldId id="266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uryanarayana_Ambatipudi_2014@cba.isb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41C7-2A01-4C16-A229-8E4A50851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Forecasting </a:t>
            </a:r>
            <a:r>
              <a:rPr lang="en-US" dirty="0" err="1"/>
              <a:t>TutorialS-iI</a:t>
            </a:r>
            <a:br>
              <a:rPr lang="en-US" dirty="0"/>
            </a:br>
            <a:r>
              <a:rPr lang="en-US" dirty="0"/>
              <a:t>ISB - CBA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089AB-1955-4A14-998A-55F5CF4555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Suryanarayana, Data Scientist, Flex 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Suryanarayana_Ambatipudi_2014@cba.isb.edu</a:t>
            </a:r>
            <a:endParaRPr lang="en-US" dirty="0"/>
          </a:p>
          <a:p>
            <a:r>
              <a:rPr lang="en-US" dirty="0"/>
              <a:t>Code:</a:t>
            </a:r>
          </a:p>
        </p:txBody>
      </p:sp>
    </p:spTree>
    <p:extLst>
      <p:ext uri="{BB962C8B-B14F-4D97-AF65-F5344CB8AC3E}">
        <p14:creationId xmlns:p14="http://schemas.microsoft.com/office/powerpoint/2010/main" val="68568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8443-1B1E-4ECD-BF5A-1370FAE59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70127-4BC5-4198-9265-76EEEBDFA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  <a:p>
            <a:endParaRPr lang="en-US" dirty="0"/>
          </a:p>
          <a:p>
            <a:r>
              <a:rPr lang="en-US" dirty="0"/>
              <a:t>Exponential Smoothing</a:t>
            </a:r>
          </a:p>
          <a:p>
            <a:endParaRPr lang="en-US" dirty="0"/>
          </a:p>
          <a:p>
            <a:r>
              <a:rPr lang="en-US" dirty="0"/>
              <a:t>Tutorial will be covered in R </a:t>
            </a:r>
          </a:p>
          <a:p>
            <a:pPr lvl="1"/>
            <a:r>
              <a:rPr lang="en-US" dirty="0"/>
              <a:t>Time Series Plot</a:t>
            </a:r>
          </a:p>
          <a:p>
            <a:pPr lvl="1"/>
            <a:r>
              <a:rPr lang="en-US" dirty="0"/>
              <a:t>Data Partitioning </a:t>
            </a:r>
          </a:p>
          <a:p>
            <a:pPr lvl="1"/>
            <a:r>
              <a:rPr lang="en-US" dirty="0"/>
              <a:t>Predictive Performance  comparison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5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D9F6-806A-4302-A870-5487B727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PROCESS – HIGH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886EF-0A02-4C05-A310-7C45294D3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Business Understanding  - Goals, Objective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 Extraction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 Exploration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 Partition – Train and Validate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Apply Several Forecasting Methods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Evaluate and Compare Performance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Deploy and Productionize </a:t>
            </a:r>
          </a:p>
        </p:txBody>
      </p:sp>
    </p:spTree>
    <p:extLst>
      <p:ext uri="{BB962C8B-B14F-4D97-AF65-F5344CB8AC3E}">
        <p14:creationId xmlns:p14="http://schemas.microsoft.com/office/powerpoint/2010/main" val="133461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FA69-3838-4262-99B6-93BA2D0D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</a:t>
            </a:r>
            <a:r>
              <a:rPr lang="en-US" dirty="0" err="1"/>
              <a:t>InTRO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9EFCC4-0C50-49F3-BE78-0DD91449B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019" y="2525677"/>
            <a:ext cx="5220335" cy="32125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050417-3B6D-4E1D-9084-B2435B05A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616" y="2525677"/>
            <a:ext cx="5781054" cy="322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9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FA69-3838-4262-99B6-93BA2D0D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NEURALNETWORK Based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4A3B8-28DD-445A-AEC5-8E5EAF89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552"/>
            <a:ext cx="9784080" cy="4206240"/>
          </a:xfrm>
        </p:spPr>
        <p:txBody>
          <a:bodyPr>
            <a:normAutofit/>
          </a:bodyPr>
          <a:lstStyle/>
          <a:p>
            <a:r>
              <a:rPr lang="en-US" dirty="0"/>
              <a:t>Data set – UK Cars </a:t>
            </a:r>
          </a:p>
          <a:p>
            <a:r>
              <a:rPr lang="en-US" dirty="0"/>
              <a:t>Quarterly Production data from 1977 to 2005</a:t>
            </a:r>
          </a:p>
          <a:p>
            <a:r>
              <a:rPr lang="en-US" dirty="0"/>
              <a:t>Forecast for next two years- 8 Quarters</a:t>
            </a:r>
          </a:p>
          <a:p>
            <a:r>
              <a:rPr lang="en-US" dirty="0"/>
              <a:t>NNAR – Neural Network Auto Regressive</a:t>
            </a:r>
          </a:p>
          <a:p>
            <a:pPr lvl="1"/>
            <a:r>
              <a:rPr lang="en-US" dirty="0"/>
              <a:t>p, P , k Variables </a:t>
            </a:r>
          </a:p>
          <a:p>
            <a:pPr lvl="1"/>
            <a:r>
              <a:rPr lang="en-US" dirty="0"/>
              <a:t>p  - Autoregressive</a:t>
            </a:r>
          </a:p>
          <a:p>
            <a:pPr lvl="1"/>
            <a:r>
              <a:rPr lang="en-US" dirty="0"/>
              <a:t>P – Autoregressive seasonal </a:t>
            </a:r>
          </a:p>
          <a:p>
            <a:pPr lvl="1"/>
            <a:r>
              <a:rPr lang="en-US" dirty="0"/>
              <a:t>k – Number of neurons in hidden layer</a:t>
            </a:r>
          </a:p>
          <a:p>
            <a:r>
              <a:rPr lang="en-US" dirty="0"/>
              <a:t>Neural Network– trend + seasonality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5469-1705-4D88-8585-8FEC52CFD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147" y="2145929"/>
            <a:ext cx="6790853" cy="377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3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6EDF-3701-48F5-9E17-A880EC1D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NEURALNETWORK Based Forecasting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76255E-FE55-4B8D-8E85-866E2672C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366" y="1967345"/>
            <a:ext cx="5876634" cy="365373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DC53A77-2A71-4EC7-9BA4-57CF26ADD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417529"/>
              </p:ext>
            </p:extLst>
          </p:nvPr>
        </p:nvGraphicFramePr>
        <p:xfrm>
          <a:off x="0" y="1967346"/>
          <a:ext cx="6160657" cy="384233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839976">
                  <a:extLst>
                    <a:ext uri="{9D8B030D-6E8A-4147-A177-3AD203B41FA5}">
                      <a16:colId xmlns:a16="http://schemas.microsoft.com/office/drawing/2014/main" val="4073327830"/>
                    </a:ext>
                  </a:extLst>
                </a:gridCol>
                <a:gridCol w="616636">
                  <a:extLst>
                    <a:ext uri="{9D8B030D-6E8A-4147-A177-3AD203B41FA5}">
                      <a16:colId xmlns:a16="http://schemas.microsoft.com/office/drawing/2014/main" val="638882624"/>
                    </a:ext>
                  </a:extLst>
                </a:gridCol>
                <a:gridCol w="616636">
                  <a:extLst>
                    <a:ext uri="{9D8B030D-6E8A-4147-A177-3AD203B41FA5}">
                      <a16:colId xmlns:a16="http://schemas.microsoft.com/office/drawing/2014/main" val="2137267957"/>
                    </a:ext>
                  </a:extLst>
                </a:gridCol>
                <a:gridCol w="511441">
                  <a:extLst>
                    <a:ext uri="{9D8B030D-6E8A-4147-A177-3AD203B41FA5}">
                      <a16:colId xmlns:a16="http://schemas.microsoft.com/office/drawing/2014/main" val="300575718"/>
                    </a:ext>
                  </a:extLst>
                </a:gridCol>
                <a:gridCol w="2575968">
                  <a:extLst>
                    <a:ext uri="{9D8B030D-6E8A-4147-A177-3AD203B41FA5}">
                      <a16:colId xmlns:a16="http://schemas.microsoft.com/office/drawing/2014/main" val="1355515444"/>
                    </a:ext>
                  </a:extLst>
                </a:gridCol>
              </a:tblGrid>
              <a:tr h="47791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Forecast Method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Remarks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0770102"/>
                  </a:ext>
                </a:extLst>
              </a:tr>
              <a:tr h="37382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Mean Method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89.65515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86.76207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20.71%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23388073"/>
                  </a:ext>
                </a:extLst>
              </a:tr>
              <a:tr h="37382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Seasonal Naïve Method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19.06336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16.37712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3.89%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93571293"/>
                  </a:ext>
                </a:extLst>
              </a:tr>
              <a:tr h="37382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Neural Network (Trend + Seasonality 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17.07987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14.83086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3.54%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74459796"/>
                  </a:ext>
                </a:extLst>
              </a:tr>
              <a:tr h="37382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NNAR(1,0,2) model1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42.27158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35.05909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8.25%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NNAR(</a:t>
                      </a:r>
                      <a:r>
                        <a:rPr lang="en-US" sz="1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p,P,k</a:t>
                      </a: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87961425"/>
                  </a:ext>
                </a:extLst>
              </a:tr>
              <a:tr h="37382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NNAR(2,0,2) model2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42.61478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35.11326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8.26%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28393591"/>
                  </a:ext>
                </a:extLst>
              </a:tr>
              <a:tr h="37382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NNAR(1,1,2) model3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17.0448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14.60976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3.60%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0967767"/>
                  </a:ext>
                </a:extLst>
              </a:tr>
              <a:tr h="37382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NNAR(2,1,3) model5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18.86028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15.33325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3.78%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99871998"/>
                  </a:ext>
                </a:extLst>
              </a:tr>
              <a:tr h="37382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NNAR(1,2,2) model6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17.2107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12.7121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3.15%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Best Model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75629332"/>
                  </a:ext>
                </a:extLst>
              </a:tr>
              <a:tr h="37382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NNAR Auto (8,1,4)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29.51282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24.14799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6.03%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Auto with no parameters specified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55782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12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D9F6-806A-4302-A870-5487B727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SMOOTHING – HIGH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886EF-0A02-4C05-A310-7C45294D3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Simple Exponential Smoothing – No trend and seasonal pattern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Set Alpha Value (Level)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Alpha (close to zero) – more weight is given to observations from distant past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Alpha(close to 1 ) – more weight is given to recent observations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Naïve forecasts are nothing but alpha = 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Holts Linear Method  (Trend)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Set Alpha  (Level)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Set Beta  (Smoothing parameter for Trend)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Holts Winter Seasonal Method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Set Alpha (Level)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Set Beta (Trend)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Set Gamma (Smoothing parameter for Seasonality)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15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FA69-3838-4262-99B6-93BA2D0D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SMOOTHING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4A3B8-28DD-445A-AEC5-8E5EAF89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552"/>
            <a:ext cx="9784080" cy="4206240"/>
          </a:xfrm>
        </p:spPr>
        <p:txBody>
          <a:bodyPr>
            <a:normAutofit/>
          </a:bodyPr>
          <a:lstStyle/>
          <a:p>
            <a:r>
              <a:rPr lang="en-US" dirty="0"/>
              <a:t>Data set – Visitors </a:t>
            </a:r>
          </a:p>
          <a:p>
            <a:r>
              <a:rPr lang="en-US" dirty="0"/>
              <a:t>Short term Australian overseas Visitors</a:t>
            </a:r>
          </a:p>
          <a:p>
            <a:r>
              <a:rPr lang="en-US" dirty="0"/>
              <a:t>20 years Monthly data (1985-2004)</a:t>
            </a:r>
          </a:p>
          <a:p>
            <a:r>
              <a:rPr lang="en-US" dirty="0"/>
              <a:t>Forecast for next 3 years</a:t>
            </a:r>
          </a:p>
          <a:p>
            <a:r>
              <a:rPr lang="en-US" dirty="0"/>
              <a:t>Simple Exponential Smoothing </a:t>
            </a:r>
          </a:p>
          <a:p>
            <a:r>
              <a:rPr lang="en-US" dirty="0"/>
              <a:t>Holts Linear  Method</a:t>
            </a:r>
          </a:p>
          <a:p>
            <a:r>
              <a:rPr lang="en-US" dirty="0"/>
              <a:t>Holts Winters seasonal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49727-0D3D-406F-95B1-039FE46E8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396" y="1928551"/>
            <a:ext cx="6783809" cy="423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63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6EDF-3701-48F5-9E17-A880EC1D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SMOOTHING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F2C49F-6F3A-4A20-8D69-E76A531ED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398" y="2100305"/>
            <a:ext cx="6105466" cy="3333086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010661-C34B-4043-A638-FB993FF95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749520"/>
              </p:ext>
            </p:extLst>
          </p:nvPr>
        </p:nvGraphicFramePr>
        <p:xfrm>
          <a:off x="122386" y="2181097"/>
          <a:ext cx="5972573" cy="325229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758464">
                  <a:extLst>
                    <a:ext uri="{9D8B030D-6E8A-4147-A177-3AD203B41FA5}">
                      <a16:colId xmlns:a16="http://schemas.microsoft.com/office/drawing/2014/main" val="951724485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1656197228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1989753596"/>
                    </a:ext>
                  </a:extLst>
                </a:gridCol>
                <a:gridCol w="479084">
                  <a:extLst>
                    <a:ext uri="{9D8B030D-6E8A-4147-A177-3AD203B41FA5}">
                      <a16:colId xmlns:a16="http://schemas.microsoft.com/office/drawing/2014/main" val="121884986"/>
                    </a:ext>
                  </a:extLst>
                </a:gridCol>
                <a:gridCol w="2461849">
                  <a:extLst>
                    <a:ext uri="{9D8B030D-6E8A-4147-A177-3AD203B41FA5}">
                      <a16:colId xmlns:a16="http://schemas.microsoft.com/office/drawing/2014/main" val="971055145"/>
                    </a:ext>
                  </a:extLst>
                </a:gridCol>
              </a:tblGrid>
              <a:tr h="2406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Forecast Method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Remarks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75343540"/>
                  </a:ext>
                </a:extLst>
              </a:tr>
              <a:tr h="23851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Mean Method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168.2513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153.2542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34.83%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50478"/>
                  </a:ext>
                </a:extLst>
              </a:tr>
              <a:tr h="23851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Seasonal Naïve Method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47.67197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39.65833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9.48%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8445216"/>
                  </a:ext>
                </a:extLst>
              </a:tr>
              <a:tr h="23851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Simple Exponential Smoothing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70.982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54.20423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13.15%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alpha value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8202942"/>
                  </a:ext>
                </a:extLst>
              </a:tr>
              <a:tr h="23851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Holts Linear Method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68.40995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52.60911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13.76%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alpha and beta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0088327"/>
                  </a:ext>
                </a:extLst>
              </a:tr>
              <a:tr h="46522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Holts Linear Method Exponential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70.69107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54.87487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14.54%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5468237"/>
                  </a:ext>
                </a:extLst>
              </a:tr>
              <a:tr h="23851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Holts Winter Method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29.49961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22.16192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6.01%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alpha, beta &amp; gamma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519876"/>
                  </a:ext>
                </a:extLst>
              </a:tr>
              <a:tr h="46522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Holts Winter Method  Multiplicative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27.6149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19.7203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5.38%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Best model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957675"/>
                  </a:ext>
                </a:extLst>
              </a:tr>
              <a:tr h="4723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Holts Winter Method  Multiplicative with Damping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40.12412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33.01059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7.77%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alpha, beta, gamma &amp; Phi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5119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545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2083</TotalTime>
  <Words>453</Words>
  <Application>Microsoft Office PowerPoint</Application>
  <PresentationFormat>Widescreen</PresentationFormat>
  <Paragraphs>153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Corbel</vt:lpstr>
      <vt:lpstr>Wingdings</vt:lpstr>
      <vt:lpstr>Banded</vt:lpstr>
      <vt:lpstr>Forecasting TutorialS-iI ISB - CBA</vt:lpstr>
      <vt:lpstr>PLAN </vt:lpstr>
      <vt:lpstr>FORECASTING PROCESS – HIGH LEVEL</vt:lpstr>
      <vt:lpstr>NEURAL NETWORKS InTRO</vt:lpstr>
      <vt:lpstr>NEURALNETWORK Based Forecasting</vt:lpstr>
      <vt:lpstr>NEURALNETWORK Based Forecasting</vt:lpstr>
      <vt:lpstr>EXPONENTIAL SMOOTHING – HIGH LEVEL</vt:lpstr>
      <vt:lpstr>EXPONENTIAL SMOOTHING </vt:lpstr>
      <vt:lpstr>EXPONENTIAL SMOOTHING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Tutorials</dc:title>
  <dc:creator>Suryanarayana A</dc:creator>
  <cp:lastModifiedBy>Suryanarayana Ambatipudi</cp:lastModifiedBy>
  <cp:revision>105</cp:revision>
  <dcterms:created xsi:type="dcterms:W3CDTF">2018-01-29T07:42:21Z</dcterms:created>
  <dcterms:modified xsi:type="dcterms:W3CDTF">2018-04-21T13:35:18Z</dcterms:modified>
</cp:coreProperties>
</file>