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uryam/ISB-Tutorials/tree/SA2" TargetMode="External"/><Relationship Id="rId2" Type="http://schemas.openxmlformats.org/officeDocument/2006/relationships/hyperlink" Target="mailto:Suryanarayana_Ambatipudi_2014@cba.isb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C7-2A01-4C16-A229-8E4A50851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Analysis  Tutorials</a:t>
            </a:r>
            <a:br>
              <a:rPr lang="en-US" dirty="0"/>
            </a:br>
            <a:r>
              <a:rPr lang="en-US" dirty="0"/>
              <a:t>ISB - CBA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89AB-1955-4A14-998A-55F5CF455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Suryanarayana, Data Scientist, Flex 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Suryanarayana_Ambatipudi_2014@cba.isb.edu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https://github.com/asuryam/ISB-Tutorials/tree/SA2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43-1B1E-4ECD-BF5A-1370FAE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0127-4BC5-4198-9265-76EEEBDF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 Linear Regression </a:t>
            </a:r>
          </a:p>
          <a:p>
            <a:endParaRPr lang="en-US" dirty="0"/>
          </a:p>
          <a:p>
            <a:r>
              <a:rPr lang="en-US" dirty="0"/>
              <a:t>Tutorial will be covered in R </a:t>
            </a:r>
          </a:p>
          <a:p>
            <a:pPr lvl="1"/>
            <a:r>
              <a:rPr lang="en-US" dirty="0"/>
              <a:t>Visualizations </a:t>
            </a:r>
          </a:p>
          <a:p>
            <a:pPr lvl="1"/>
            <a:r>
              <a:rPr lang="en-US" dirty="0"/>
              <a:t>Basic Inferences </a:t>
            </a:r>
          </a:p>
          <a:p>
            <a:pPr lvl="1"/>
            <a:r>
              <a:rPr lang="en-US" dirty="0"/>
              <a:t>Multiple Iterations in modelling covering several facets</a:t>
            </a:r>
          </a:p>
          <a:p>
            <a:pPr lvl="2"/>
            <a:r>
              <a:rPr lang="en-US" dirty="0"/>
              <a:t>Y  &amp; X transformations</a:t>
            </a:r>
          </a:p>
          <a:p>
            <a:pPr lvl="2"/>
            <a:r>
              <a:rPr lang="en-US" dirty="0"/>
              <a:t>Multicollinearity identification and mitigation</a:t>
            </a:r>
          </a:p>
          <a:p>
            <a:pPr lvl="2"/>
            <a:r>
              <a:rPr lang="en-US" dirty="0"/>
              <a:t>Variable Selection </a:t>
            </a:r>
          </a:p>
          <a:p>
            <a:pPr lvl="2"/>
            <a:r>
              <a:rPr lang="en-US" dirty="0"/>
              <a:t>Deletion Diagnostics</a:t>
            </a:r>
          </a:p>
          <a:p>
            <a:pPr lvl="1"/>
            <a:r>
              <a:rPr lang="en-US" dirty="0"/>
              <a:t>Final Model Interpretation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5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D9F6-806A-4302-A870-5487B72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</a:t>
            </a:r>
            <a:r>
              <a:rPr lang="en-US" dirty="0"/>
              <a:t>-LINEAR Regression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86EF-0A02-4C05-A310-7C45294D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Univariate and Bivariate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Basic Model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 Transformation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X Transformation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Multi-collinearity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Variable Selection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Deletion Diagnostics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Final Model and Business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3346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BF8-38C7-47B3-9C18-E8F394C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MultiLinear</a:t>
            </a:r>
            <a:r>
              <a:rPr lang="en-US" dirty="0"/>
              <a:t> Regression -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EFE8-4DD2-4326-9D9F-45BF5DC9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/>
          <a:lstStyle/>
          <a:p>
            <a:r>
              <a:rPr lang="en-US" dirty="0"/>
              <a:t>AIRFARES  UNDERSTANDING THE CAUSATION</a:t>
            </a:r>
          </a:p>
          <a:p>
            <a:r>
              <a:rPr lang="en-US" dirty="0"/>
              <a:t>Number of Observation : 638 ## Number of Variables : 14 ##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857EB9-AB68-49B6-A040-4B3E1DEF7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51377"/>
              </p:ext>
            </p:extLst>
          </p:nvPr>
        </p:nvGraphicFramePr>
        <p:xfrm>
          <a:off x="103632" y="2724912"/>
          <a:ext cx="11984736" cy="411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456">
                  <a:extLst>
                    <a:ext uri="{9D8B030D-6E8A-4147-A177-3AD203B41FA5}">
                      <a16:colId xmlns:a16="http://schemas.microsoft.com/office/drawing/2014/main" val="3720009099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232663657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560820027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1961139230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1015635732"/>
                    </a:ext>
                  </a:extLst>
                </a:gridCol>
                <a:gridCol w="1997456">
                  <a:extLst>
                    <a:ext uri="{9D8B030D-6E8A-4147-A177-3AD203B41FA5}">
                      <a16:colId xmlns:a16="http://schemas.microsoft.com/office/drawing/2014/main" val="2419301669"/>
                    </a:ext>
                  </a:extLst>
                </a:gridCol>
              </a:tblGrid>
              <a:tr h="314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24121"/>
                  </a:ext>
                </a:extLst>
              </a:tr>
              <a:tr h="551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Number of Coupons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Income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 is SLOT free or controlled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70264"/>
                  </a:ext>
                </a:extLst>
              </a:tr>
              <a:tr h="551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New Carriers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Income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Gate free or constrained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94223"/>
                  </a:ext>
                </a:extLst>
              </a:tr>
              <a:tr h="915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Vacation Route(Y/N)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S_POP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S &amp;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287701"/>
                  </a:ext>
                </a:extLst>
              </a:tr>
              <a:tr h="3149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Southwest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E_POP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 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Passengers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32358"/>
                  </a:ext>
                </a:extLst>
              </a:tr>
              <a:tr h="5511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 Concentration Index (</a:t>
                      </a:r>
                      <a:r>
                        <a:rPr lang="en-US" dirty="0" err="1"/>
                        <a:t>Herfindahl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FARE (Y VARIABLE)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Average Fare on that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0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5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FB9A-140F-423B-AD48-0A25550E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E940-59DA-49ED-B544-053BA616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model was fit </a:t>
            </a:r>
          </a:p>
          <a:p>
            <a:r>
              <a:rPr lang="en-IN" dirty="0"/>
              <a:t>The parameters were estimated using the OLS technique</a:t>
            </a:r>
          </a:p>
          <a:p>
            <a:r>
              <a:rPr lang="en-IN" dirty="0"/>
              <a:t>There is collinearity between COUPON and SQRT(COUPON)</a:t>
            </a:r>
          </a:p>
          <a:p>
            <a:r>
              <a:rPr lang="en-IN" dirty="0"/>
              <a:t>There are few observations that are very influential like 307, 476,  483 and few others that have </a:t>
            </a:r>
            <a:r>
              <a:rPr lang="en-IN"/>
              <a:t>higher cut-off </a:t>
            </a:r>
            <a:r>
              <a:rPr lang="en-IN" dirty="0"/>
              <a:t>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68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10B6-443F-4B10-82A9-156B1B28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165B-3AC9-4231-9853-DA159418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Call:</a:t>
            </a:r>
          </a:p>
          <a:p>
            <a:pPr marL="0" indent="0">
              <a:buNone/>
            </a:pPr>
            <a:r>
              <a:rPr lang="en-IN" sz="1600" b="1" dirty="0" err="1"/>
              <a:t>lm</a:t>
            </a:r>
            <a:r>
              <a:rPr lang="en-IN" sz="1600" b="1" dirty="0"/>
              <a:t>(formula = </a:t>
            </a:r>
            <a:r>
              <a:rPr lang="en-IN" dirty="0"/>
              <a:t>log(FARE) </a:t>
            </a:r>
            <a:r>
              <a:rPr lang="en-IN" sz="1600" b="1" dirty="0"/>
              <a:t>~ COUPON + NEW + E_INCOME + E_POP + PAX + </a:t>
            </a:r>
          </a:p>
          <a:p>
            <a:pPr marL="0" indent="0">
              <a:buNone/>
            </a:pPr>
            <a:r>
              <a:rPr lang="en-IN" sz="1600" b="1" dirty="0"/>
              <a:t>    VACATION + SW + SLOT + GATE + SQRTCOUPON + HILOG + S_INCOMELOG + </a:t>
            </a:r>
          </a:p>
          <a:p>
            <a:pPr marL="0" indent="0">
              <a:buNone/>
            </a:pPr>
            <a:r>
              <a:rPr lang="en-IN" sz="1600" b="1" dirty="0"/>
              <a:t>    SQRT_S_POP + SQRT_E_POP + SQRT_DISTANCE + SQR_PAX, data = </a:t>
            </a:r>
            <a:r>
              <a:rPr lang="en-IN" sz="1600" b="1" dirty="0" err="1"/>
              <a:t>final_data</a:t>
            </a:r>
            <a:r>
              <a:rPr lang="en-IN" sz="1600" b="1" dirty="0"/>
              <a:t>[-c(307, </a:t>
            </a:r>
          </a:p>
          <a:p>
            <a:pPr marL="0" indent="0">
              <a:buNone/>
            </a:pPr>
            <a:r>
              <a:rPr lang="en-IN" sz="1600" b="1" dirty="0"/>
              <a:t>    476, 483), -c(3, 4)])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Coefficients:</a:t>
            </a:r>
          </a:p>
          <a:p>
            <a:pPr marL="0" indent="0">
              <a:buNone/>
            </a:pPr>
            <a:r>
              <a:rPr lang="en-IN" sz="1600" b="1" dirty="0"/>
              <a:t>  (Intercept)         COUPON            NEW       E_INCOME          E_POP            PAX  </a:t>
            </a:r>
          </a:p>
          <a:p>
            <a:pPr marL="0" indent="0">
              <a:buNone/>
            </a:pPr>
            <a:r>
              <a:rPr lang="en-IN" sz="1600" b="1" dirty="0"/>
              <a:t>   -3.977e+00     -3.436e+00     -1.761e-02      8.216e-06     -5.580e-08     -2.051e-05  </a:t>
            </a:r>
          </a:p>
          <a:p>
            <a:pPr marL="0" indent="0">
              <a:buNone/>
            </a:pPr>
            <a:r>
              <a:rPr lang="en-IN" sz="1600" b="1" dirty="0"/>
              <a:t>  VACATIONYes          SWYes       SLOTFree       GATEFree     SQRTCOUPON          HILOG  </a:t>
            </a:r>
          </a:p>
          <a:p>
            <a:pPr marL="0" indent="0">
              <a:buNone/>
            </a:pPr>
            <a:r>
              <a:rPr lang="en-IN" sz="1600" b="1" dirty="0"/>
              <a:t>   -1.930e-01     -3.410e-01     -1.173e-01     -1.395e-01      7.880e+00      1.187e-01  </a:t>
            </a:r>
          </a:p>
          <a:p>
            <a:pPr marL="0" indent="0">
              <a:buNone/>
            </a:pPr>
            <a:r>
              <a:rPr lang="en-IN" sz="1600" b="1" dirty="0"/>
              <a:t>  S_INCOMELOG     SQRT_S_POP     SQRT_E_POP  SQRT_DISTANCE        SQR_PAX  </a:t>
            </a:r>
          </a:p>
          <a:p>
            <a:pPr marL="0" indent="0">
              <a:buNone/>
            </a:pPr>
            <a:r>
              <a:rPr lang="en-IN" sz="1600" b="1" dirty="0"/>
              <a:t>    2.368e-01      1.130e-04      3.499e-04      2.697e-02      2.132e-10 </a:t>
            </a:r>
          </a:p>
        </p:txBody>
      </p:sp>
    </p:spTree>
    <p:extLst>
      <p:ext uri="{BB962C8B-B14F-4D97-AF65-F5344CB8AC3E}">
        <p14:creationId xmlns:p14="http://schemas.microsoft.com/office/powerpoint/2010/main" val="175254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1340-007A-4AB2-A0C2-9C06B256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E49E-EAE6-4D44-A92D-7CD7C335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itchFamily="18" charset="0"/>
              </a:rPr>
              <a:t>If South West Airlines operates on the same route there is a reduction of FARE by 29%.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itchFamily="18" charset="0"/>
              </a:rPr>
              <a:t>If the route is an vacation Route, there is a reduction of FARE by  17%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itchFamily="18" charset="0"/>
              </a:rPr>
              <a:t>If at the end airport the SLOT and GATE are Free  that in turn help in reducing the FARE by 12% and 14% respectively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Cambria" pitchFamily="18" charset="0"/>
              </a:rPr>
              <a:t>For Distance – *the comparison is with the previous one in increase in fare –</a:t>
            </a:r>
          </a:p>
          <a:p>
            <a:pPr marL="0" indent="0" algn="just">
              <a:buNone/>
            </a:pPr>
            <a:endParaRPr lang="en-IN" dirty="0">
              <a:latin typeface="Cambria" pitchFamily="18" charset="0"/>
            </a:endParaRPr>
          </a:p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DA6636-9DDD-4C6E-BA48-B28F3FAA5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43737"/>
              </p:ext>
            </p:extLst>
          </p:nvPr>
        </p:nvGraphicFramePr>
        <p:xfrm>
          <a:off x="2728906" y="4545495"/>
          <a:ext cx="6732105" cy="21827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759351">
                  <a:extLst>
                    <a:ext uri="{9D8B030D-6E8A-4147-A177-3AD203B41FA5}">
                      <a16:colId xmlns:a16="http://schemas.microsoft.com/office/drawing/2014/main" val="2098586418"/>
                    </a:ext>
                  </a:extLst>
                </a:gridCol>
                <a:gridCol w="1490274">
                  <a:extLst>
                    <a:ext uri="{9D8B030D-6E8A-4147-A177-3AD203B41FA5}">
                      <a16:colId xmlns:a16="http://schemas.microsoft.com/office/drawing/2014/main" val="1904782724"/>
                    </a:ext>
                  </a:extLst>
                </a:gridCol>
                <a:gridCol w="2256109">
                  <a:extLst>
                    <a:ext uri="{9D8B030D-6E8A-4147-A177-3AD203B41FA5}">
                      <a16:colId xmlns:a16="http://schemas.microsoft.com/office/drawing/2014/main" val="128412063"/>
                    </a:ext>
                  </a:extLst>
                </a:gridCol>
                <a:gridCol w="1226371">
                  <a:extLst>
                    <a:ext uri="{9D8B030D-6E8A-4147-A177-3AD203B41FA5}">
                      <a16:colId xmlns:a16="http://schemas.microsoft.com/office/drawing/2014/main" val="3039393471"/>
                    </a:ext>
                  </a:extLst>
                </a:gridCol>
              </a:tblGrid>
              <a:tr h="272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Distance in miles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FARE*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Increase in Fare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Remarks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8308548"/>
                  </a:ext>
                </a:extLst>
              </a:tr>
              <a:tr h="272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Base Fare Comparison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Minimum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437229"/>
                  </a:ext>
                </a:extLst>
              </a:tr>
              <a:tr h="272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5.91%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837461"/>
                  </a:ext>
                </a:extLst>
              </a:tr>
              <a:tr h="272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5.04%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467922"/>
                  </a:ext>
                </a:extLst>
              </a:tr>
              <a:tr h="272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8.69%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104391"/>
                  </a:ext>
                </a:extLst>
              </a:tr>
              <a:tr h="272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14.29%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986947"/>
                  </a:ext>
                </a:extLst>
              </a:tr>
              <a:tr h="272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22.62%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144492"/>
                  </a:ext>
                </a:extLst>
              </a:tr>
              <a:tr h="272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2764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82.68%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Maximum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37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62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3390</TotalTime>
  <Words>534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Corbel</vt:lpstr>
      <vt:lpstr>Wingdings</vt:lpstr>
      <vt:lpstr>Banded</vt:lpstr>
      <vt:lpstr>Statistical Analysis  Tutorials ISB - CBA</vt:lpstr>
      <vt:lpstr>PLAN </vt:lpstr>
      <vt:lpstr>MultI-LINEAR Regression PROCESS</vt:lpstr>
      <vt:lpstr>MultiLinear Regression - DATASET</vt:lpstr>
      <vt:lpstr>OBSERVATIONS</vt:lpstr>
      <vt:lpstr>Model</vt:lpstr>
      <vt:lpstr>Business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Tutorials</dc:title>
  <dc:creator>Suryanarayana A</dc:creator>
  <cp:lastModifiedBy>Suryanarayana Ambatipudi</cp:lastModifiedBy>
  <cp:revision>103</cp:revision>
  <dcterms:created xsi:type="dcterms:W3CDTF">2018-01-29T07:42:21Z</dcterms:created>
  <dcterms:modified xsi:type="dcterms:W3CDTF">2018-02-10T07:03:32Z</dcterms:modified>
</cp:coreProperties>
</file>