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Forecasting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https://github.com/asuryam/ISB-Tutorials/tree/Forecasting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0127-4BC5-4198-9265-76EEEBD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 Based Forecasting  </a:t>
            </a:r>
          </a:p>
          <a:p>
            <a:endParaRPr lang="en-US" dirty="0"/>
          </a:p>
          <a:p>
            <a:r>
              <a:rPr lang="en-US" dirty="0"/>
              <a:t>Auto Regressive Integrated Moving Average Models  (ARIMA)</a:t>
            </a:r>
          </a:p>
          <a:p>
            <a:endParaRPr lang="en-US" dirty="0"/>
          </a:p>
          <a:p>
            <a:r>
              <a:rPr lang="en-US" dirty="0"/>
              <a:t>Tutorial will be covered in R </a:t>
            </a:r>
          </a:p>
          <a:p>
            <a:pPr lvl="1"/>
            <a:r>
              <a:rPr lang="en-US" dirty="0"/>
              <a:t>Time Series Plot</a:t>
            </a:r>
          </a:p>
          <a:p>
            <a:pPr lvl="1"/>
            <a:r>
              <a:rPr lang="en-US" dirty="0"/>
              <a:t>Data Partitioning </a:t>
            </a:r>
          </a:p>
          <a:p>
            <a:pPr lvl="1"/>
            <a:r>
              <a:rPr lang="en-US" dirty="0"/>
              <a:t>Predictive Performance  comparison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PROCESS –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86EF-0A02-4C05-A310-7C45294D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Understanding  - Goals,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Extraction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Exploration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Partition – Train and Validate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Apply Several Forecasting Methods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Evaluate and Compare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Deploy and Productionize </a:t>
            </a:r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A69-3838-4262-99B6-93BA2D0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Based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A3B8-28DD-445A-AEC5-8E5EAF89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552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Data set – Fancy </a:t>
            </a:r>
          </a:p>
          <a:p>
            <a:r>
              <a:rPr lang="en-US" dirty="0"/>
              <a:t>Monthly Sales data from 1987 to 1993 of a shop </a:t>
            </a:r>
          </a:p>
          <a:p>
            <a:r>
              <a:rPr lang="en-US" dirty="0"/>
              <a:t>Shop is located at a Beach Resort</a:t>
            </a:r>
          </a:p>
          <a:p>
            <a:r>
              <a:rPr lang="en-US" dirty="0"/>
              <a:t>Large influx of visitors during Christmas</a:t>
            </a:r>
          </a:p>
          <a:p>
            <a:r>
              <a:rPr lang="en-US" dirty="0"/>
              <a:t>Surfing Festival in March since 1988</a:t>
            </a:r>
          </a:p>
          <a:p>
            <a:r>
              <a:rPr lang="en-US" dirty="0"/>
              <a:t>forecast for next one year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88928-585A-4C24-A0FA-09168121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3" y="2761106"/>
            <a:ext cx="7177547" cy="37134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957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EDF-3701-48F5-9E17-A880EC1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Based Forecasting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EE5B15-76FF-482D-8F50-6E7FFB3DD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42361"/>
              </p:ext>
            </p:extLst>
          </p:nvPr>
        </p:nvGraphicFramePr>
        <p:xfrm>
          <a:off x="434103" y="1918131"/>
          <a:ext cx="4830619" cy="41491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63566">
                  <a:extLst>
                    <a:ext uri="{9D8B030D-6E8A-4147-A177-3AD203B41FA5}">
                      <a16:colId xmlns:a16="http://schemas.microsoft.com/office/drawing/2014/main" val="1010780719"/>
                    </a:ext>
                  </a:extLst>
                </a:gridCol>
                <a:gridCol w="536735">
                  <a:extLst>
                    <a:ext uri="{9D8B030D-6E8A-4147-A177-3AD203B41FA5}">
                      <a16:colId xmlns:a16="http://schemas.microsoft.com/office/drawing/2014/main" val="3644736508"/>
                    </a:ext>
                  </a:extLst>
                </a:gridCol>
                <a:gridCol w="536735">
                  <a:extLst>
                    <a:ext uri="{9D8B030D-6E8A-4147-A177-3AD203B41FA5}">
                      <a16:colId xmlns:a16="http://schemas.microsoft.com/office/drawing/2014/main" val="3984228662"/>
                    </a:ext>
                  </a:extLst>
                </a:gridCol>
                <a:gridCol w="591673">
                  <a:extLst>
                    <a:ext uri="{9D8B030D-6E8A-4147-A177-3AD203B41FA5}">
                      <a16:colId xmlns:a16="http://schemas.microsoft.com/office/drawing/2014/main" val="3462418404"/>
                    </a:ext>
                  </a:extLst>
                </a:gridCol>
                <a:gridCol w="1901910">
                  <a:extLst>
                    <a:ext uri="{9D8B030D-6E8A-4147-A177-3AD203B41FA5}">
                      <a16:colId xmlns:a16="http://schemas.microsoft.com/office/drawing/2014/main" val="615019737"/>
                    </a:ext>
                  </a:extLst>
                </a:gridCol>
              </a:tblGrid>
              <a:tr h="632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Forecast Method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Remarks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8951110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 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30678.69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18859.99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46.96%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mean of observations of last one year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6617225"/>
                  </a:ext>
                </a:extLst>
              </a:tr>
              <a:tr h="80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Seasonal Naïve Method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9542.346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7828.278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27.28%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last year's month actual is the forecast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0559806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Additive 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17451.55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10055.28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y(t) = Level + Trend + Seasonality + noise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220810"/>
                  </a:ext>
                </a:extLst>
              </a:tr>
              <a:tr h="543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Multiplicative Model *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7101.444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5191.669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15.52%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y(t) = Level * trend * seasonality  * noise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8374929"/>
                  </a:ext>
                </a:extLst>
              </a:tr>
              <a:tr h="1076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Multiplicative Model  with festival dummy 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7772.932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5546.069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16.19%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created new dummy variable to indicate surfing festival every March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7254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5BD5DA-365E-4B2B-B960-D245A7B4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45" y="1908894"/>
            <a:ext cx="6291263" cy="41491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232256-9562-409F-BC44-77898C37D207}"/>
              </a:ext>
            </a:extLst>
          </p:cNvPr>
          <p:cNvSpPr txBox="1"/>
          <p:nvPr/>
        </p:nvSpPr>
        <p:spPr>
          <a:xfrm>
            <a:off x="563418" y="6312214"/>
            <a:ext cx="11259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*The residuals have some amount of auto correlation – The best model would be Holt-Winter multiplicative model. The forecast plot is in the log scale .</a:t>
            </a:r>
          </a:p>
        </p:txBody>
      </p:sp>
    </p:spTree>
    <p:extLst>
      <p:ext uri="{BB962C8B-B14F-4D97-AF65-F5344CB8AC3E}">
        <p14:creationId xmlns:p14="http://schemas.microsoft.com/office/powerpoint/2010/main" val="27611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268-DBB5-4E78-9AA7-54DF3F21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F9BF-B78E-4D06-8CE0-2A9FE6F8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Regressive (AR) Integrated(I) Moving Average(MA)</a:t>
            </a:r>
          </a:p>
          <a:p>
            <a:r>
              <a:rPr lang="en-US" dirty="0"/>
              <a:t>Differencing (d) – Stationary series</a:t>
            </a:r>
          </a:p>
          <a:p>
            <a:endParaRPr lang="en-US" dirty="0"/>
          </a:p>
          <a:p>
            <a:r>
              <a:rPr lang="en-US" dirty="0"/>
              <a:t>AR (p)</a:t>
            </a:r>
          </a:p>
          <a:p>
            <a:endParaRPr lang="en-US" dirty="0"/>
          </a:p>
          <a:p>
            <a:r>
              <a:rPr lang="en-US" dirty="0"/>
              <a:t>MA (q)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9ABED-90E7-479D-816A-76BC72CE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807677"/>
            <a:ext cx="234315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13960-DF6B-4446-AE75-60741599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813817"/>
            <a:ext cx="3749780" cy="49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B3F10-F494-4FEB-B69D-4DB36B7A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8" y="2844238"/>
            <a:ext cx="3028775" cy="4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FE0-B6A1-4AB4-869F-B61E959A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3060-EC28-4587-B0E0-0056C890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(</a:t>
            </a:r>
            <a:r>
              <a:rPr lang="en-US" dirty="0" err="1"/>
              <a:t>d,p,q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(d) Order of Differencing to get the series to stationarity. This is fixed.</a:t>
            </a:r>
          </a:p>
          <a:p>
            <a:pPr lvl="1"/>
            <a:r>
              <a:rPr lang="en-US" dirty="0"/>
              <a:t>(p) Partial Correlation plot –  identify the lags that are exceeding the thresholds (may be more than one)</a:t>
            </a:r>
          </a:p>
          <a:p>
            <a:pPr lvl="1"/>
            <a:r>
              <a:rPr lang="en-US" dirty="0"/>
              <a:t>(q) Auto Correlation plot – identify the lags that are exceeding the thresholds ( may be more than one)</a:t>
            </a:r>
          </a:p>
          <a:p>
            <a:r>
              <a:rPr lang="en-US" dirty="0"/>
              <a:t>Run the model with different [p,d,q]’s from the above step</a:t>
            </a:r>
          </a:p>
          <a:p>
            <a:pPr lvl="1"/>
            <a:r>
              <a:rPr lang="en-US" dirty="0"/>
              <a:t>Compare the AICs (Akaike Information Criterion) of several models </a:t>
            </a:r>
          </a:p>
          <a:p>
            <a:pPr lvl="1"/>
            <a:r>
              <a:rPr lang="en-US" dirty="0"/>
              <a:t>Evaluate the other metrics – RMSE, MAPE &amp; MAE on validation set</a:t>
            </a:r>
          </a:p>
          <a:p>
            <a:r>
              <a:rPr lang="en-US" dirty="0"/>
              <a:t>Choose the best ARIMA model </a:t>
            </a:r>
          </a:p>
        </p:txBody>
      </p:sp>
    </p:spTree>
    <p:extLst>
      <p:ext uri="{BB962C8B-B14F-4D97-AF65-F5344CB8AC3E}">
        <p14:creationId xmlns:p14="http://schemas.microsoft.com/office/powerpoint/2010/main" val="38835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A2B2-B1E0-4002-BFF2-2E494415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4295-B23A-40D7-8342-B98E3E8F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6" y="2110003"/>
            <a:ext cx="9784080" cy="4206240"/>
          </a:xfrm>
        </p:spPr>
        <p:txBody>
          <a:bodyPr/>
          <a:lstStyle/>
          <a:p>
            <a:r>
              <a:rPr lang="en-US" dirty="0"/>
              <a:t>Australian Beer  Quarterly Production in Mega </a:t>
            </a:r>
            <a:r>
              <a:rPr lang="en-US" dirty="0" err="1"/>
              <a:t>Litres</a:t>
            </a:r>
            <a:endParaRPr lang="en-US" dirty="0"/>
          </a:p>
          <a:p>
            <a:r>
              <a:rPr lang="en-US" dirty="0"/>
              <a:t>From 1956-Q3 to 2008-Q3</a:t>
            </a:r>
          </a:p>
          <a:p>
            <a:r>
              <a:rPr lang="en-US" dirty="0"/>
              <a:t>Total observations : 211</a:t>
            </a:r>
          </a:p>
          <a:p>
            <a:r>
              <a:rPr lang="en-US" dirty="0"/>
              <a:t>Forecast for next 10 years – 40 Quarters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5A1A0-A181-4CD6-81EB-0324F110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2493887"/>
            <a:ext cx="6620293" cy="34251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032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2978-8C16-4629-AE1F-58C979B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1EC6F2-8A33-4F18-91F9-B60733C2C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68000"/>
              </p:ext>
            </p:extLst>
          </p:nvPr>
        </p:nvGraphicFramePr>
        <p:xfrm>
          <a:off x="128515" y="1993438"/>
          <a:ext cx="5486400" cy="13411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17598822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1662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8917123"/>
                    </a:ext>
                  </a:extLst>
                </a:gridCol>
                <a:gridCol w="579222">
                  <a:extLst>
                    <a:ext uri="{9D8B030D-6E8A-4147-A177-3AD203B41FA5}">
                      <a16:colId xmlns:a16="http://schemas.microsoft.com/office/drawing/2014/main" val="1520841729"/>
                    </a:ext>
                  </a:extLst>
                </a:gridCol>
                <a:gridCol w="2252878">
                  <a:extLst>
                    <a:ext uri="{9D8B030D-6E8A-4147-A177-3AD203B41FA5}">
                      <a16:colId xmlns:a16="http://schemas.microsoft.com/office/drawing/2014/main" val="421981121"/>
                    </a:ext>
                  </a:extLst>
                </a:gridCol>
              </a:tblGrid>
              <a:tr h="843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Method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7210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Method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44.88517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31.98553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of observations of last one year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94704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Seasonal Naïve Method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21.50407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year's month actual is the forecast now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757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ARIMA model(3,1,2) train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15.85488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12.83921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3.03%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90336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067408-5B3C-4E9F-9086-06D9A0E6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76553"/>
              </p:ext>
            </p:extLst>
          </p:nvPr>
        </p:nvGraphicFramePr>
        <p:xfrm>
          <a:off x="128515" y="3546766"/>
          <a:ext cx="1986612" cy="205901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56230">
                  <a:extLst>
                    <a:ext uri="{9D8B030D-6E8A-4147-A177-3AD203B41FA5}">
                      <a16:colId xmlns:a16="http://schemas.microsoft.com/office/drawing/2014/main" val="1682984435"/>
                    </a:ext>
                  </a:extLst>
                </a:gridCol>
                <a:gridCol w="730382">
                  <a:extLst>
                    <a:ext uri="{9D8B030D-6E8A-4147-A177-3AD203B41FA5}">
                      <a16:colId xmlns:a16="http://schemas.microsoft.com/office/drawing/2014/main" val="58449413"/>
                    </a:ext>
                  </a:extLst>
                </a:gridCol>
              </a:tblGrid>
              <a:tr h="175491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4452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 Model (p,d,q)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10152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1,1,1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1837.66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77152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1,1,2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1835.97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571594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1,1,3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1756.42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189747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1,1,4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1709.69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8068285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2,1,3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1585.84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743905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1634.75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380565"/>
                  </a:ext>
                </a:extLst>
              </a:tr>
              <a:tr h="56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3,1,2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1476.7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973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30EBA3-2EE4-4AB3-B206-1A95D3BC2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77128"/>
              </p:ext>
            </p:extLst>
          </p:nvPr>
        </p:nvGraphicFramePr>
        <p:xfrm>
          <a:off x="2871715" y="3602182"/>
          <a:ext cx="1930400" cy="138914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18788">
                  <a:extLst>
                    <a:ext uri="{9D8B030D-6E8A-4147-A177-3AD203B41FA5}">
                      <a16:colId xmlns:a16="http://schemas.microsoft.com/office/drawing/2014/main" val="3999345354"/>
                    </a:ext>
                  </a:extLst>
                </a:gridCol>
                <a:gridCol w="611612">
                  <a:extLst>
                    <a:ext uri="{9D8B030D-6E8A-4147-A177-3AD203B41FA5}">
                      <a16:colId xmlns:a16="http://schemas.microsoft.com/office/drawing/2014/main" val="260300999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Full Model 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43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effectLst/>
                        </a:rPr>
                        <a:t>ARIMA Model (p,d,q)</a:t>
                      </a:r>
                      <a:endParaRPr lang="it-IT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AIC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822168"/>
                  </a:ext>
                </a:extLst>
              </a:tr>
              <a:tr h="185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3,1,2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1476.7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0122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3,1,3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1810.68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3674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3,1,4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1795.2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95136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8FA355-3847-46AA-AF08-C275BAEC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62" y="1962496"/>
            <a:ext cx="6343123" cy="429821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719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1690</TotalTime>
  <Words>516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Forecasting Tutorials ISB - CBA</vt:lpstr>
      <vt:lpstr>PLAN </vt:lpstr>
      <vt:lpstr>FORECASTING PROCESS – HIGH LEVEL</vt:lpstr>
      <vt:lpstr>Regression Based Forecasting</vt:lpstr>
      <vt:lpstr>Regression Based Forecasting</vt:lpstr>
      <vt:lpstr>ARIMA </vt:lpstr>
      <vt:lpstr>ARIMA PROCESS </vt:lpstr>
      <vt:lpstr>ARIMA </vt:lpstr>
      <vt:lpstr>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61</cp:revision>
  <dcterms:created xsi:type="dcterms:W3CDTF">2018-01-29T07:42:21Z</dcterms:created>
  <dcterms:modified xsi:type="dcterms:W3CDTF">2018-02-04T02:35:38Z</dcterms:modified>
</cp:coreProperties>
</file>