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FBDB8F-9151-4D36-AC60-FAA8F1B90080}">
  <a:tblStyle styleId="{E8FBDB8F-9151-4D36-AC60-FAA8F1B900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1e5d4686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1e5d4686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1e5d4686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1e5d4686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1e5d4686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1e5d4686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1e5d468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1e5d468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1e5d468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1e5d468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1e5d4686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1e5d4686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1e5d4686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1e5d4686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1e5d4686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1e5d4686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1e5d4686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1e5d468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1e5d4686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1e5d4686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1e5d4686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1e5d4686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1.png"/><Relationship Id="rId7"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0000" y="1133800"/>
            <a:ext cx="8376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EDA Case Study</a:t>
            </a:r>
            <a:endParaRPr sz="1800">
              <a:solidFill>
                <a:schemeClr val="dk2"/>
              </a:solidFill>
            </a:endParaRPr>
          </a:p>
        </p:txBody>
      </p:sp>
      <p:sp>
        <p:nvSpPr>
          <p:cNvPr id="55" name="Google Shape;55;p13"/>
          <p:cNvSpPr txBox="1"/>
          <p:nvPr/>
        </p:nvSpPr>
        <p:spPr>
          <a:xfrm>
            <a:off x="60000" y="3248225"/>
            <a:ext cx="9006300" cy="82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Sushanth Kamath &amp; Ashutosh Aman</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152400" y="152400"/>
            <a:ext cx="8839204" cy="4492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Segmented Univariate Analysis- Inferences</a:t>
            </a:r>
            <a:endParaRPr/>
          </a:p>
        </p:txBody>
      </p:sp>
      <p:graphicFrame>
        <p:nvGraphicFramePr>
          <p:cNvPr id="125" name="Google Shape;125;p23"/>
          <p:cNvGraphicFramePr/>
          <p:nvPr/>
        </p:nvGraphicFramePr>
        <p:xfrm>
          <a:off x="36325" y="619925"/>
          <a:ext cx="3000000" cy="3000000"/>
        </p:xfrm>
        <a:graphic>
          <a:graphicData uri="http://schemas.openxmlformats.org/drawingml/2006/table">
            <a:tbl>
              <a:tblPr>
                <a:noFill/>
                <a:tableStyleId>{E8FBDB8F-9151-4D36-AC60-FAA8F1B90080}</a:tableStyleId>
              </a:tblPr>
              <a:tblGrid>
                <a:gridCol w="1645225"/>
                <a:gridCol w="7426125"/>
              </a:tblGrid>
              <a:tr h="381000">
                <a:tc>
                  <a:txBody>
                    <a:bodyPr/>
                    <a:lstStyle/>
                    <a:p>
                      <a:pPr indent="0" lvl="0" marL="0" rtl="0" algn="ctr">
                        <a:spcBef>
                          <a:spcPts val="0"/>
                        </a:spcBef>
                        <a:spcAft>
                          <a:spcPts val="0"/>
                        </a:spcAft>
                        <a:buNone/>
                      </a:pPr>
                      <a:r>
                        <a:rPr lang="en"/>
                        <a:t>Variable</a:t>
                      </a:r>
                      <a:endParaRPr/>
                    </a:p>
                  </a:txBody>
                  <a:tcPr marT="91425" marB="91425" marR="91425" marL="91425"/>
                </a:tc>
                <a:tc>
                  <a:txBody>
                    <a:bodyPr/>
                    <a:lstStyle/>
                    <a:p>
                      <a:pPr indent="0" lvl="0" marL="0" rtl="0" algn="ctr">
                        <a:spcBef>
                          <a:spcPts val="0"/>
                        </a:spcBef>
                        <a:spcAft>
                          <a:spcPts val="0"/>
                        </a:spcAft>
                        <a:buNone/>
                      </a:pPr>
                      <a:r>
                        <a:rPr lang="en"/>
                        <a:t>Inference</a:t>
                      </a:r>
                      <a:endParaRPr/>
                    </a:p>
                  </a:txBody>
                  <a:tcPr marT="91425" marB="91425" marR="91425" marL="91425"/>
                </a:tc>
              </a:tr>
              <a:tr h="381000">
                <a:tc>
                  <a:txBody>
                    <a:bodyPr/>
                    <a:lstStyle/>
                    <a:p>
                      <a:pPr indent="0" lvl="0" marL="0" rtl="0" algn="l">
                        <a:spcBef>
                          <a:spcPts val="0"/>
                        </a:spcBef>
                        <a:spcAft>
                          <a:spcPts val="0"/>
                        </a:spcAft>
                        <a:buNone/>
                      </a:pPr>
                      <a:r>
                        <a:rPr lang="en"/>
                        <a:t>Loan purpose</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354257"/>
                          </a:solidFill>
                        </a:rPr>
                        <a:t>The Loan default index is maximum at .35 for loan applicants borrowing to cater to the needs of small business indicating high risk lending by LC.</a:t>
                      </a:r>
                      <a:endParaRPr sz="1050">
                        <a:solidFill>
                          <a:srgbClr val="354257"/>
                        </a:solidFill>
                      </a:endParaRPr>
                    </a:p>
                    <a:p>
                      <a:pPr indent="0" lvl="0" marL="0" rtl="0" algn="l">
                        <a:lnSpc>
                          <a:spcPct val="115000"/>
                        </a:lnSpc>
                        <a:spcBef>
                          <a:spcPts val="0"/>
                        </a:spcBef>
                        <a:spcAft>
                          <a:spcPts val="0"/>
                        </a:spcAft>
                        <a:buNone/>
                      </a:pPr>
                      <a:r>
                        <a:rPr lang="en" sz="1050">
                          <a:solidFill>
                            <a:srgbClr val="354257"/>
                          </a:solidFill>
                        </a:rPr>
                        <a:t> Loans taken for personal purposes like wedding, purchase of car etc seem to have a lower index and hence less risky borrowers</a:t>
                      </a:r>
                      <a:endParaRPr/>
                    </a:p>
                  </a:txBody>
                  <a:tcPr marT="91425" marB="91425" marR="91425" marL="91425"/>
                </a:tc>
              </a:tr>
              <a:tr h="381000">
                <a:tc>
                  <a:txBody>
                    <a:bodyPr/>
                    <a:lstStyle/>
                    <a:p>
                      <a:pPr indent="0" lvl="0" marL="0" rtl="0" algn="l">
                        <a:spcBef>
                          <a:spcPts val="0"/>
                        </a:spcBef>
                        <a:spcAft>
                          <a:spcPts val="0"/>
                        </a:spcAft>
                        <a:buNone/>
                      </a:pPr>
                      <a:r>
                        <a:rPr lang="en"/>
                        <a:t>Interest Rate</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50">
                          <a:solidFill>
                            <a:srgbClr val="354257"/>
                          </a:solidFill>
                        </a:rPr>
                        <a:t>Loan Interest rates beyond 20% interest carries the highest default rate shown by the index value of 0.6. This is in line with the</a:t>
                      </a:r>
                      <a:endParaRPr sz="1050">
                        <a:solidFill>
                          <a:srgbClr val="354257"/>
                        </a:solidFill>
                      </a:endParaRPr>
                    </a:p>
                    <a:p>
                      <a:pPr indent="0" lvl="0" marL="0" rtl="0" algn="l">
                        <a:lnSpc>
                          <a:spcPct val="115000"/>
                        </a:lnSpc>
                        <a:spcBef>
                          <a:spcPts val="0"/>
                        </a:spcBef>
                        <a:spcAft>
                          <a:spcPts val="0"/>
                        </a:spcAft>
                        <a:buNone/>
                      </a:pPr>
                      <a:r>
                        <a:rPr lang="en" sz="1050">
                          <a:solidFill>
                            <a:srgbClr val="354257"/>
                          </a:solidFill>
                        </a:rPr>
                        <a:t>fact that higher the risk taken by LC, higher the returns.</a:t>
                      </a:r>
                      <a:endParaRPr/>
                    </a:p>
                  </a:txBody>
                  <a:tcPr marT="91425" marB="91425" marR="91425" marL="91425"/>
                </a:tc>
              </a:tr>
              <a:tr h="381000">
                <a:tc>
                  <a:txBody>
                    <a:bodyPr/>
                    <a:lstStyle/>
                    <a:p>
                      <a:pPr indent="0" lvl="0" marL="0" rtl="0" algn="l">
                        <a:spcBef>
                          <a:spcPts val="0"/>
                        </a:spcBef>
                        <a:spcAft>
                          <a:spcPts val="0"/>
                        </a:spcAft>
                        <a:buNone/>
                      </a:pPr>
                      <a:r>
                        <a:rPr lang="en"/>
                        <a:t>Credit </a:t>
                      </a:r>
                      <a:r>
                        <a:rPr lang="en"/>
                        <a:t>inquiries</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354257"/>
                          </a:solidFill>
                        </a:rPr>
                        <a:t>From the data, it is observed that the default index is relatively higher at 0.3 for credit enquiries more than 6 times. Hence it is inferred that loan applicants who have a higher number of credit Inquiries are more likely to default compared to the ones that have lesser number of credit inquiries.</a:t>
                      </a:r>
                      <a:endParaRPr/>
                    </a:p>
                  </a:txBody>
                  <a:tcPr marT="91425" marB="91425" marR="91425" marL="91425"/>
                </a:tc>
              </a:tr>
              <a:tr h="381000">
                <a:tc>
                  <a:txBody>
                    <a:bodyPr/>
                    <a:lstStyle/>
                    <a:p>
                      <a:pPr indent="0" lvl="0" marL="0" rtl="0" algn="l">
                        <a:spcBef>
                          <a:spcPts val="0"/>
                        </a:spcBef>
                        <a:spcAft>
                          <a:spcPts val="0"/>
                        </a:spcAft>
                        <a:buNone/>
                      </a:pPr>
                      <a:r>
                        <a:rPr lang="en"/>
                        <a:t>State of applicant</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354257"/>
                          </a:solidFill>
                        </a:rPr>
                        <a:t>A relatively higher loan index value of 0.25 can be observed across loan applicants in the states of Nevada, Arkansas, Tennesse, South Dakota, Florida, Hawaii, New Mexico. Loan applicants from these states may have a higher probability of defaulting compared to the rest of the states in the USA</a:t>
                      </a:r>
                      <a:endParaRPr/>
                    </a:p>
                  </a:txBody>
                  <a:tcPr marT="91425" marB="91425" marR="91425" marL="91425"/>
                </a:tc>
              </a:tr>
              <a:tr h="381000">
                <a:tc>
                  <a:txBody>
                    <a:bodyPr/>
                    <a:lstStyle/>
                    <a:p>
                      <a:pPr indent="0" lvl="0" marL="0" rtl="0" algn="l">
                        <a:spcBef>
                          <a:spcPts val="0"/>
                        </a:spcBef>
                        <a:spcAft>
                          <a:spcPts val="0"/>
                        </a:spcAft>
                        <a:buNone/>
                      </a:pPr>
                      <a:r>
                        <a:rPr lang="en"/>
                        <a:t>Employment</a:t>
                      </a:r>
                      <a:r>
                        <a:rPr lang="en"/>
                        <a:t> length</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354257"/>
                          </a:solidFill>
                        </a:rPr>
                        <a:t>The loan default index does not significantly vary across the length of the employment. Hence we assume that there may not be any influence on loan default by the number of years a loan applicant is employed</a:t>
                      </a:r>
                      <a:endParaRPr sz="1050">
                        <a:solidFill>
                          <a:srgbClr val="354257"/>
                        </a:solidFill>
                      </a:endParaRPr>
                    </a:p>
                  </a:txBody>
                  <a:tcPr marT="91425" marB="91425" marR="91425" marL="91425"/>
                </a:tc>
              </a:tr>
              <a:tr h="381000">
                <a:tc>
                  <a:txBody>
                    <a:bodyPr/>
                    <a:lstStyle/>
                    <a:p>
                      <a:pPr indent="0" lvl="0" marL="0" rtl="0" algn="l">
                        <a:spcBef>
                          <a:spcPts val="0"/>
                        </a:spcBef>
                        <a:spcAft>
                          <a:spcPts val="0"/>
                        </a:spcAft>
                        <a:buNone/>
                      </a:pPr>
                      <a:r>
                        <a:rPr lang="en"/>
                        <a:t>Grade</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50">
                          <a:solidFill>
                            <a:srgbClr val="354257"/>
                          </a:solidFill>
                        </a:rPr>
                        <a:t>The risk of default seem to increase as the loan grade progresses from A to G as is evident from the default index values.</a:t>
                      </a:r>
                      <a:endParaRPr sz="1050">
                        <a:solidFill>
                          <a:srgbClr val="354257"/>
                        </a:solidFill>
                      </a:endParaRPr>
                    </a:p>
                    <a:p>
                      <a:pPr indent="0" lvl="0" marL="0" rtl="0" algn="l">
                        <a:lnSpc>
                          <a:spcPct val="115000"/>
                        </a:lnSpc>
                        <a:spcBef>
                          <a:spcPts val="0"/>
                        </a:spcBef>
                        <a:spcAft>
                          <a:spcPts val="0"/>
                        </a:spcAft>
                        <a:buNone/>
                      </a:pPr>
                      <a:r>
                        <a:rPr lang="en" sz="1050">
                          <a:solidFill>
                            <a:srgbClr val="354257"/>
                          </a:solidFill>
                        </a:rPr>
                        <a:t>Applicants assigned a loan grade of F &amp; G have a high default index of 0.5 as against low values for A&amp;B.</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27135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6666"/>
              <a:buFont typeface="Arial"/>
              <a:buNone/>
            </a:pPr>
            <a:r>
              <a:rPr lang="en" sz="3000"/>
              <a:t>Bivariate Correlation</a:t>
            </a:r>
            <a:endParaRPr sz="3000"/>
          </a:p>
          <a:p>
            <a:pPr indent="0" lvl="0" marL="0" rtl="0" algn="l">
              <a:spcBef>
                <a:spcPts val="0"/>
              </a:spcBef>
              <a:spcAft>
                <a:spcPts val="0"/>
              </a:spcAft>
              <a:buNone/>
            </a:pPr>
            <a:r>
              <a:t/>
            </a:r>
            <a:endParaRPr/>
          </a:p>
        </p:txBody>
      </p:sp>
      <p:pic>
        <p:nvPicPr>
          <p:cNvPr id="131" name="Google Shape;131;p24"/>
          <p:cNvPicPr preferRelativeResize="0"/>
          <p:nvPr/>
        </p:nvPicPr>
        <p:blipFill>
          <a:blip r:embed="rId3">
            <a:alphaModFix/>
          </a:blip>
          <a:stretch>
            <a:fillRect/>
          </a:stretch>
        </p:blipFill>
        <p:spPr>
          <a:xfrm>
            <a:off x="4366000" y="652450"/>
            <a:ext cx="4667633" cy="4265999"/>
          </a:xfrm>
          <a:prstGeom prst="rect">
            <a:avLst/>
          </a:prstGeom>
          <a:noFill/>
          <a:ln>
            <a:noFill/>
          </a:ln>
        </p:spPr>
      </p:pic>
      <p:graphicFrame>
        <p:nvGraphicFramePr>
          <p:cNvPr id="132" name="Google Shape;132;p24"/>
          <p:cNvGraphicFramePr/>
          <p:nvPr/>
        </p:nvGraphicFramePr>
        <p:xfrm>
          <a:off x="32300" y="726475"/>
          <a:ext cx="3000000" cy="3000000"/>
        </p:xfrm>
        <a:graphic>
          <a:graphicData uri="http://schemas.openxmlformats.org/drawingml/2006/table">
            <a:tbl>
              <a:tblPr>
                <a:noFill/>
                <a:tableStyleId>{E8FBDB8F-9151-4D36-AC60-FAA8F1B90080}</a:tableStyleId>
              </a:tblPr>
              <a:tblGrid>
                <a:gridCol w="1427100"/>
                <a:gridCol w="1427100"/>
                <a:gridCol w="1427100"/>
              </a:tblGrid>
              <a:tr h="381000">
                <a:tc>
                  <a:txBody>
                    <a:bodyPr/>
                    <a:lstStyle/>
                    <a:p>
                      <a:pPr indent="0" lvl="0" marL="0" rtl="0" algn="l">
                        <a:spcBef>
                          <a:spcPts val="0"/>
                        </a:spcBef>
                        <a:spcAft>
                          <a:spcPts val="0"/>
                        </a:spcAft>
                        <a:buNone/>
                      </a:pPr>
                      <a:r>
                        <a:rPr lang="en"/>
                        <a:t>Attributes</a:t>
                      </a:r>
                      <a:endParaRPr/>
                    </a:p>
                  </a:txBody>
                  <a:tcPr marT="91425" marB="91425" marR="91425" marL="91425"/>
                </a:tc>
                <a:tc>
                  <a:txBody>
                    <a:bodyPr/>
                    <a:lstStyle/>
                    <a:p>
                      <a:pPr indent="0" lvl="0" marL="0" rtl="0" algn="l">
                        <a:spcBef>
                          <a:spcPts val="0"/>
                        </a:spcBef>
                        <a:spcAft>
                          <a:spcPts val="0"/>
                        </a:spcAft>
                        <a:buNone/>
                      </a:pPr>
                      <a:r>
                        <a:rPr lang="en"/>
                        <a:t>Charged off trend</a:t>
                      </a:r>
                      <a:endParaRPr/>
                    </a:p>
                  </a:txBody>
                  <a:tcPr marT="91425" marB="91425" marR="91425" marL="91425"/>
                </a:tc>
                <a:tc>
                  <a:txBody>
                    <a:bodyPr/>
                    <a:lstStyle/>
                    <a:p>
                      <a:pPr indent="0" lvl="0" marL="0" rtl="0" algn="l">
                        <a:spcBef>
                          <a:spcPts val="0"/>
                        </a:spcBef>
                        <a:spcAft>
                          <a:spcPts val="0"/>
                        </a:spcAft>
                        <a:buNone/>
                      </a:pPr>
                      <a:r>
                        <a:rPr lang="en"/>
                        <a:t>Fully Paid trend</a:t>
                      </a:r>
                      <a:endParaRPr/>
                    </a:p>
                  </a:txBody>
                  <a:tcPr marT="91425" marB="91425" marR="91425" marL="91425"/>
                </a:tc>
              </a:tr>
              <a:tr h="381000">
                <a:tc>
                  <a:txBody>
                    <a:bodyPr/>
                    <a:lstStyle/>
                    <a:p>
                      <a:pPr indent="0" lvl="0" marL="0" rtl="0" algn="l">
                        <a:spcBef>
                          <a:spcPts val="0"/>
                        </a:spcBef>
                        <a:spcAft>
                          <a:spcPts val="0"/>
                        </a:spcAft>
                        <a:buNone/>
                      </a:pPr>
                      <a:r>
                        <a:rPr lang="en"/>
                        <a:t>Annual income</a:t>
                      </a:r>
                      <a:endParaRPr/>
                    </a:p>
                  </a:txBody>
                  <a:tcPr marT="91425" marB="91425" marR="91425" marL="91425"/>
                </a:tc>
                <a:tc>
                  <a:txBody>
                    <a:bodyPr/>
                    <a:lstStyle/>
                    <a:p>
                      <a:pPr indent="0" lvl="0" marL="0" rtl="0" algn="l">
                        <a:spcBef>
                          <a:spcPts val="0"/>
                        </a:spcBef>
                        <a:spcAft>
                          <a:spcPts val="0"/>
                        </a:spcAft>
                        <a:buNone/>
                      </a:pPr>
                      <a:r>
                        <a:rPr lang="en"/>
                        <a:t> -ve</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r>
              <a:tr h="381000">
                <a:tc>
                  <a:txBody>
                    <a:bodyPr/>
                    <a:lstStyle/>
                    <a:p>
                      <a:pPr indent="0" lvl="0" marL="0" rtl="0" algn="l">
                        <a:spcBef>
                          <a:spcPts val="0"/>
                        </a:spcBef>
                        <a:spcAft>
                          <a:spcPts val="0"/>
                        </a:spcAft>
                        <a:buNone/>
                      </a:pPr>
                      <a:r>
                        <a:rPr lang="en"/>
                        <a:t>Pub_bankrupcies</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r>
              <a:tr h="381000">
                <a:tc>
                  <a:txBody>
                    <a:bodyPr/>
                    <a:lstStyle/>
                    <a:p>
                      <a:pPr indent="0" lvl="0" marL="0" rtl="0" algn="l">
                        <a:spcBef>
                          <a:spcPts val="0"/>
                        </a:spcBef>
                        <a:spcAft>
                          <a:spcPts val="0"/>
                        </a:spcAft>
                        <a:buNone/>
                      </a:pPr>
                      <a:r>
                        <a:rPr lang="en"/>
                        <a:t>Installment</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r>
              <a:tr h="381000">
                <a:tc>
                  <a:txBody>
                    <a:bodyPr/>
                    <a:lstStyle/>
                    <a:p>
                      <a:pPr indent="0" lvl="0" marL="0" rtl="0" algn="l">
                        <a:spcBef>
                          <a:spcPts val="0"/>
                        </a:spcBef>
                        <a:spcAft>
                          <a:spcPts val="0"/>
                        </a:spcAft>
                        <a:buNone/>
                      </a:pPr>
                      <a:r>
                        <a:rPr lang="en"/>
                        <a:t>Loan amount</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r>
              <a:tr h="381000">
                <a:tc>
                  <a:txBody>
                    <a:bodyPr/>
                    <a:lstStyle/>
                    <a:p>
                      <a:pPr indent="0" lvl="0" marL="0" rtl="0" algn="l">
                        <a:spcBef>
                          <a:spcPts val="0"/>
                        </a:spcBef>
                        <a:spcAft>
                          <a:spcPts val="0"/>
                        </a:spcAft>
                        <a:buNone/>
                      </a:pPr>
                      <a:r>
                        <a:rPr lang="en"/>
                        <a:t>Inq_last_6months</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r>
              <a:tr h="381000">
                <a:tc>
                  <a:txBody>
                    <a:bodyPr/>
                    <a:lstStyle/>
                    <a:p>
                      <a:pPr indent="0" lvl="0" marL="0" rtl="0" algn="l">
                        <a:spcBef>
                          <a:spcPts val="0"/>
                        </a:spcBef>
                        <a:spcAft>
                          <a:spcPts val="0"/>
                        </a:spcAft>
                        <a:buNone/>
                      </a:pPr>
                      <a:r>
                        <a:rPr lang="en"/>
                        <a:t>Interest</a:t>
                      </a:r>
                      <a:r>
                        <a:rPr lang="en"/>
                        <a:t> rate</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c>
                  <a:txBody>
                    <a:bodyPr/>
                    <a:lstStyle/>
                    <a:p>
                      <a:pPr indent="0" lvl="0" marL="0" rtl="0" algn="l">
                        <a:spcBef>
                          <a:spcPts val="0"/>
                        </a:spcBef>
                        <a:spcAft>
                          <a:spcPts val="0"/>
                        </a:spcAft>
                        <a:buNone/>
                      </a:pPr>
                      <a:r>
                        <a:rPr lang="en"/>
                        <a:t>-ve</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Context on the assignment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Lending Club (LC) is the largest online </a:t>
            </a:r>
            <a:r>
              <a:rPr lang="en" sz="1400"/>
              <a:t>marketplace</a:t>
            </a:r>
            <a:r>
              <a:rPr lang="en" sz="1400"/>
              <a:t> facilitating a variety of retail loans.</a:t>
            </a:r>
            <a:endParaRPr sz="1400"/>
          </a:p>
          <a:p>
            <a:pPr indent="-317500" lvl="0" marL="457200" rtl="0" algn="l">
              <a:spcBef>
                <a:spcPts val="0"/>
              </a:spcBef>
              <a:spcAft>
                <a:spcPts val="0"/>
              </a:spcAft>
              <a:buSzPts val="1400"/>
              <a:buChar char="●"/>
            </a:pPr>
            <a:r>
              <a:rPr lang="en" sz="1400"/>
              <a:t>Lending Club (LC) wants to identify patterns from past loan applicants and whether an applicant is likely to default.</a:t>
            </a:r>
            <a:endParaRPr sz="1400"/>
          </a:p>
          <a:p>
            <a:pPr indent="-317500" lvl="0" marL="457200" rtl="0" algn="l">
              <a:spcBef>
                <a:spcPts val="0"/>
              </a:spcBef>
              <a:spcAft>
                <a:spcPts val="0"/>
              </a:spcAft>
              <a:buSzPts val="1400"/>
              <a:buChar char="●"/>
            </a:pPr>
            <a:r>
              <a:rPr lang="en" sz="1400"/>
              <a:t>The objectives of the case study are to :</a:t>
            </a:r>
            <a:endParaRPr sz="1400"/>
          </a:p>
          <a:p>
            <a:pPr indent="-317500" lvl="1" marL="914400" rtl="0" algn="l">
              <a:spcBef>
                <a:spcPts val="0"/>
              </a:spcBef>
              <a:spcAft>
                <a:spcPts val="0"/>
              </a:spcAft>
              <a:buSzPts val="1400"/>
              <a:buChar char="○"/>
            </a:pPr>
            <a:r>
              <a:rPr lang="en"/>
              <a:t>Identify risky loan applicants to minimise credit loss</a:t>
            </a:r>
            <a:endParaRPr/>
          </a:p>
          <a:p>
            <a:pPr indent="-317500" lvl="1" marL="914400" rtl="0" algn="l">
              <a:spcBef>
                <a:spcPts val="0"/>
              </a:spcBef>
              <a:spcAft>
                <a:spcPts val="0"/>
              </a:spcAft>
              <a:buSzPts val="1400"/>
              <a:buChar char="○"/>
            </a:pPr>
            <a:r>
              <a:rPr lang="en"/>
              <a:t>To understand how consumer attributes and loan attributes influence the tendency of default.</a:t>
            </a:r>
            <a:endParaRPr/>
          </a:p>
          <a:p>
            <a:pPr indent="-317500" lvl="1" marL="914400" rtl="0" algn="l">
              <a:spcBef>
                <a:spcPts val="0"/>
              </a:spcBef>
              <a:spcAft>
                <a:spcPts val="0"/>
              </a:spcAft>
              <a:buSzPts val="1400"/>
              <a:buChar char="○"/>
            </a:pPr>
            <a:r>
              <a:rPr lang="en"/>
              <a:t>Identify variables that are possible causes for loan default</a:t>
            </a:r>
            <a:endParaRPr/>
          </a:p>
          <a:p>
            <a:pPr indent="-317500" lvl="1" marL="914400" rtl="0" algn="l">
              <a:spcBef>
                <a:spcPts val="0"/>
              </a:spcBef>
              <a:spcAft>
                <a:spcPts val="0"/>
              </a:spcAft>
              <a:buSzPts val="1400"/>
              <a:buChar char="○"/>
            </a:pPr>
            <a:r>
              <a:rPr lang="en"/>
              <a:t>Provide recommendations on the attributes that could cause loan default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2400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3000"/>
              <a:t>Univariate Analysis</a:t>
            </a:r>
            <a:endParaRPr/>
          </a:p>
        </p:txBody>
      </p:sp>
      <p:pic>
        <p:nvPicPr>
          <p:cNvPr id="67" name="Google Shape;67;p15"/>
          <p:cNvPicPr preferRelativeResize="0"/>
          <p:nvPr/>
        </p:nvPicPr>
        <p:blipFill>
          <a:blip r:embed="rId3">
            <a:alphaModFix/>
          </a:blip>
          <a:stretch>
            <a:fillRect/>
          </a:stretch>
        </p:blipFill>
        <p:spPr>
          <a:xfrm>
            <a:off x="338100" y="638500"/>
            <a:ext cx="3981399" cy="2210809"/>
          </a:xfrm>
          <a:prstGeom prst="rect">
            <a:avLst/>
          </a:prstGeom>
          <a:noFill/>
          <a:ln>
            <a:noFill/>
          </a:ln>
        </p:spPr>
      </p:pic>
      <p:pic>
        <p:nvPicPr>
          <p:cNvPr id="68" name="Google Shape;68;p15"/>
          <p:cNvPicPr preferRelativeResize="0"/>
          <p:nvPr/>
        </p:nvPicPr>
        <p:blipFill>
          <a:blip r:embed="rId4">
            <a:alphaModFix/>
          </a:blip>
          <a:stretch>
            <a:fillRect/>
          </a:stretch>
        </p:blipFill>
        <p:spPr>
          <a:xfrm>
            <a:off x="4866350" y="494875"/>
            <a:ext cx="3771525" cy="2230775"/>
          </a:xfrm>
          <a:prstGeom prst="rect">
            <a:avLst/>
          </a:prstGeom>
          <a:noFill/>
          <a:ln>
            <a:noFill/>
          </a:ln>
        </p:spPr>
      </p:pic>
      <p:pic>
        <p:nvPicPr>
          <p:cNvPr id="69" name="Google Shape;69;p15"/>
          <p:cNvPicPr preferRelativeResize="0"/>
          <p:nvPr/>
        </p:nvPicPr>
        <p:blipFill>
          <a:blip r:embed="rId5">
            <a:alphaModFix/>
          </a:blip>
          <a:stretch>
            <a:fillRect/>
          </a:stretch>
        </p:blipFill>
        <p:spPr>
          <a:xfrm>
            <a:off x="499574" y="2879384"/>
            <a:ext cx="3933924" cy="2028880"/>
          </a:xfrm>
          <a:prstGeom prst="rect">
            <a:avLst/>
          </a:prstGeom>
          <a:noFill/>
          <a:ln>
            <a:noFill/>
          </a:ln>
        </p:spPr>
      </p:pic>
      <p:pic>
        <p:nvPicPr>
          <p:cNvPr id="70" name="Google Shape;70;p15"/>
          <p:cNvPicPr preferRelativeResize="0"/>
          <p:nvPr/>
        </p:nvPicPr>
        <p:blipFill rotWithShape="1">
          <a:blip r:embed="rId6">
            <a:alphaModFix/>
          </a:blip>
          <a:srcRect b="-77975" l="41927" r="-3405" t="111517"/>
          <a:stretch/>
        </p:blipFill>
        <p:spPr>
          <a:xfrm>
            <a:off x="4572001" y="3311075"/>
            <a:ext cx="3933926" cy="1678649"/>
          </a:xfrm>
          <a:prstGeom prst="rect">
            <a:avLst/>
          </a:prstGeom>
          <a:noFill/>
          <a:ln>
            <a:noFill/>
          </a:ln>
        </p:spPr>
      </p:pic>
      <p:pic>
        <p:nvPicPr>
          <p:cNvPr id="71" name="Google Shape;71;p15"/>
          <p:cNvPicPr preferRelativeResize="0"/>
          <p:nvPr/>
        </p:nvPicPr>
        <p:blipFill>
          <a:blip r:embed="rId7">
            <a:alphaModFix/>
          </a:blip>
          <a:stretch>
            <a:fillRect/>
          </a:stretch>
        </p:blipFill>
        <p:spPr>
          <a:xfrm>
            <a:off x="4656475" y="2849297"/>
            <a:ext cx="3981401" cy="20890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82876" y="1221806"/>
            <a:ext cx="3843077" cy="1309753"/>
          </a:xfrm>
          <a:prstGeom prst="rect">
            <a:avLst/>
          </a:prstGeom>
          <a:noFill/>
          <a:ln>
            <a:noFill/>
          </a:ln>
        </p:spPr>
      </p:pic>
      <p:pic>
        <p:nvPicPr>
          <p:cNvPr id="77" name="Google Shape;77;p16"/>
          <p:cNvPicPr preferRelativeResize="0"/>
          <p:nvPr/>
        </p:nvPicPr>
        <p:blipFill>
          <a:blip r:embed="rId4">
            <a:alphaModFix/>
          </a:blip>
          <a:stretch>
            <a:fillRect/>
          </a:stretch>
        </p:blipFill>
        <p:spPr>
          <a:xfrm>
            <a:off x="4232976" y="1017726"/>
            <a:ext cx="4260301" cy="1539474"/>
          </a:xfrm>
          <a:prstGeom prst="rect">
            <a:avLst/>
          </a:prstGeom>
          <a:noFill/>
          <a:ln>
            <a:noFill/>
          </a:ln>
        </p:spPr>
      </p:pic>
      <p:pic>
        <p:nvPicPr>
          <p:cNvPr id="78" name="Google Shape;78;p16"/>
          <p:cNvPicPr preferRelativeResize="0"/>
          <p:nvPr/>
        </p:nvPicPr>
        <p:blipFill>
          <a:blip r:embed="rId5">
            <a:alphaModFix/>
          </a:blip>
          <a:stretch>
            <a:fillRect/>
          </a:stretch>
        </p:blipFill>
        <p:spPr>
          <a:xfrm>
            <a:off x="1914196" y="2625899"/>
            <a:ext cx="4778276" cy="2291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4327400" y="625800"/>
            <a:ext cx="4606925" cy="2161350"/>
          </a:xfrm>
          <a:prstGeom prst="rect">
            <a:avLst/>
          </a:prstGeom>
          <a:noFill/>
          <a:ln>
            <a:noFill/>
          </a:ln>
        </p:spPr>
      </p:pic>
      <p:pic>
        <p:nvPicPr>
          <p:cNvPr id="84" name="Google Shape;84;p17"/>
          <p:cNvPicPr preferRelativeResize="0"/>
          <p:nvPr/>
        </p:nvPicPr>
        <p:blipFill>
          <a:blip r:embed="rId4">
            <a:alphaModFix/>
          </a:blip>
          <a:stretch>
            <a:fillRect/>
          </a:stretch>
        </p:blipFill>
        <p:spPr>
          <a:xfrm>
            <a:off x="-55750" y="625800"/>
            <a:ext cx="4383150" cy="2004749"/>
          </a:xfrm>
          <a:prstGeom prst="rect">
            <a:avLst/>
          </a:prstGeom>
          <a:noFill/>
          <a:ln>
            <a:noFill/>
          </a:ln>
        </p:spPr>
      </p:pic>
      <p:pic>
        <p:nvPicPr>
          <p:cNvPr id="85" name="Google Shape;85;p17"/>
          <p:cNvPicPr preferRelativeResize="0"/>
          <p:nvPr/>
        </p:nvPicPr>
        <p:blipFill>
          <a:blip r:embed="rId5">
            <a:alphaModFix/>
          </a:blip>
          <a:stretch>
            <a:fillRect/>
          </a:stretch>
        </p:blipFill>
        <p:spPr>
          <a:xfrm>
            <a:off x="118601" y="2630551"/>
            <a:ext cx="4453402" cy="2342185"/>
          </a:xfrm>
          <a:prstGeom prst="rect">
            <a:avLst/>
          </a:prstGeom>
          <a:noFill/>
          <a:ln>
            <a:noFill/>
          </a:ln>
        </p:spPr>
      </p:pic>
      <p:pic>
        <p:nvPicPr>
          <p:cNvPr id="86" name="Google Shape;86;p17"/>
          <p:cNvPicPr preferRelativeResize="0"/>
          <p:nvPr/>
        </p:nvPicPr>
        <p:blipFill>
          <a:blip r:embed="rId6">
            <a:alphaModFix/>
          </a:blip>
          <a:stretch>
            <a:fillRect/>
          </a:stretch>
        </p:blipFill>
        <p:spPr>
          <a:xfrm>
            <a:off x="4572000" y="2738724"/>
            <a:ext cx="3994327" cy="2059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291518" y="1122313"/>
            <a:ext cx="5760225" cy="2898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6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Univariate analysis - Inference</a:t>
            </a:r>
            <a:endParaRPr/>
          </a:p>
        </p:txBody>
      </p:sp>
      <p:graphicFrame>
        <p:nvGraphicFramePr>
          <p:cNvPr id="97" name="Google Shape;97;p19"/>
          <p:cNvGraphicFramePr/>
          <p:nvPr/>
        </p:nvGraphicFramePr>
        <p:xfrm>
          <a:off x="74288" y="523075"/>
          <a:ext cx="3000000" cy="3000000"/>
        </p:xfrm>
        <a:graphic>
          <a:graphicData uri="http://schemas.openxmlformats.org/drawingml/2006/table">
            <a:tbl>
              <a:tblPr>
                <a:noFill/>
                <a:tableStyleId>{E8FBDB8F-9151-4D36-AC60-FAA8F1B90080}</a:tableStyleId>
              </a:tblPr>
              <a:tblGrid>
                <a:gridCol w="1955275"/>
                <a:gridCol w="1323375"/>
                <a:gridCol w="5716775"/>
              </a:tblGrid>
              <a:tr h="381000">
                <a:tc>
                  <a:txBody>
                    <a:bodyPr/>
                    <a:lstStyle/>
                    <a:p>
                      <a:pPr indent="0" lvl="0" marL="0" rtl="0" algn="l">
                        <a:spcBef>
                          <a:spcPts val="0"/>
                        </a:spcBef>
                        <a:spcAft>
                          <a:spcPts val="0"/>
                        </a:spcAft>
                        <a:buNone/>
                      </a:pPr>
                      <a:r>
                        <a:rPr lang="en"/>
                        <a:t>Field</a:t>
                      </a:r>
                      <a:endParaRPr/>
                    </a:p>
                  </a:txBody>
                  <a:tcPr marT="91425" marB="91425" marR="91425" marL="91425"/>
                </a:tc>
                <a:tc>
                  <a:txBody>
                    <a:bodyPr/>
                    <a:lstStyle/>
                    <a:p>
                      <a:pPr indent="0" lvl="0" marL="0" rtl="0" algn="l">
                        <a:spcBef>
                          <a:spcPts val="0"/>
                        </a:spcBef>
                        <a:spcAft>
                          <a:spcPts val="0"/>
                        </a:spcAft>
                        <a:buNone/>
                      </a:pPr>
                      <a:r>
                        <a:rPr lang="en"/>
                        <a:t>Influences </a:t>
                      </a:r>
                      <a:endParaRPr/>
                    </a:p>
                    <a:p>
                      <a:pPr indent="0" lvl="0" marL="0" rtl="0" algn="l">
                        <a:spcBef>
                          <a:spcPts val="0"/>
                        </a:spcBef>
                        <a:spcAft>
                          <a:spcPts val="0"/>
                        </a:spcAft>
                        <a:buNone/>
                      </a:pPr>
                      <a:r>
                        <a:rPr lang="en"/>
                        <a:t>default ?</a:t>
                      </a:r>
                      <a:endParaRPr/>
                    </a:p>
                  </a:txBody>
                  <a:tcPr marT="91425" marB="91425" marR="91425" marL="91425"/>
                </a:tc>
                <a:tc>
                  <a:txBody>
                    <a:bodyPr/>
                    <a:lstStyle/>
                    <a:p>
                      <a:pPr indent="0" lvl="0" marL="0" rtl="0" algn="l">
                        <a:spcBef>
                          <a:spcPts val="0"/>
                        </a:spcBef>
                        <a:spcAft>
                          <a:spcPts val="0"/>
                        </a:spcAft>
                        <a:buNone/>
                      </a:pPr>
                      <a:r>
                        <a:rPr lang="en"/>
                        <a:t>Inference</a:t>
                      </a:r>
                      <a:endParaRPr/>
                    </a:p>
                  </a:txBody>
                  <a:tcPr marT="91425" marB="91425" marR="91425" marL="91425"/>
                </a:tc>
              </a:tr>
              <a:tr h="381000">
                <a:tc>
                  <a:txBody>
                    <a:bodyPr/>
                    <a:lstStyle/>
                    <a:p>
                      <a:pPr indent="0" lvl="0" marL="0" rtl="0" algn="l">
                        <a:spcBef>
                          <a:spcPts val="0"/>
                        </a:spcBef>
                        <a:spcAft>
                          <a:spcPts val="0"/>
                        </a:spcAft>
                        <a:buNone/>
                      </a:pPr>
                      <a:r>
                        <a:rPr lang="en"/>
                        <a:t>Loan tenure</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354257"/>
                          </a:solidFill>
                        </a:rPr>
                        <a:t>Accounts with 60 month term have 15 percentage points higher </a:t>
                      </a:r>
                      <a:r>
                        <a:rPr lang="en" sz="1200">
                          <a:solidFill>
                            <a:srgbClr val="354257"/>
                          </a:solidFill>
                        </a:rPr>
                        <a:t>probability</a:t>
                      </a:r>
                      <a:r>
                        <a:rPr lang="en" sz="1200">
                          <a:solidFill>
                            <a:srgbClr val="354257"/>
                          </a:solidFill>
                        </a:rPr>
                        <a:t> of defaul</a:t>
                      </a:r>
                      <a:r>
                        <a:rPr lang="en" sz="1200">
                          <a:solidFill>
                            <a:srgbClr val="354257"/>
                          </a:solidFill>
                        </a:rPr>
                        <a:t>t</a:t>
                      </a:r>
                      <a:endParaRPr/>
                    </a:p>
                  </a:txBody>
                  <a:tcPr marT="91425" marB="91425" marR="91425" marL="91425"/>
                </a:tc>
              </a:tr>
              <a:tr h="381000">
                <a:tc>
                  <a:txBody>
                    <a:bodyPr/>
                    <a:lstStyle/>
                    <a:p>
                      <a:pPr indent="0" lvl="0" marL="0" rtl="0" algn="l">
                        <a:spcBef>
                          <a:spcPts val="0"/>
                        </a:spcBef>
                        <a:spcAft>
                          <a:spcPts val="0"/>
                        </a:spcAft>
                        <a:buNone/>
                      </a:pPr>
                      <a:r>
                        <a:rPr lang="en"/>
                        <a:t>Annual Income</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354257"/>
                          </a:solidFill>
                        </a:rPr>
                        <a:t>Accounts with income less than 100K have higher </a:t>
                      </a:r>
                      <a:r>
                        <a:rPr lang="en" sz="1200">
                          <a:solidFill>
                            <a:srgbClr val="354257"/>
                          </a:solidFill>
                        </a:rPr>
                        <a:t>probability</a:t>
                      </a:r>
                      <a:r>
                        <a:rPr lang="en" sz="1200">
                          <a:solidFill>
                            <a:srgbClr val="354257"/>
                          </a:solidFill>
                        </a:rPr>
                        <a:t> of default</a:t>
                      </a:r>
                      <a:endParaRPr/>
                    </a:p>
                  </a:txBody>
                  <a:tcPr marT="91425" marB="91425" marR="91425" marL="91425"/>
                </a:tc>
              </a:tr>
              <a:tr h="381000">
                <a:tc>
                  <a:txBody>
                    <a:bodyPr/>
                    <a:lstStyle/>
                    <a:p>
                      <a:pPr indent="0" lvl="0" marL="0" rtl="0" algn="l">
                        <a:spcBef>
                          <a:spcPts val="0"/>
                        </a:spcBef>
                        <a:spcAft>
                          <a:spcPts val="0"/>
                        </a:spcAft>
                        <a:buNone/>
                      </a:pPr>
                      <a:r>
                        <a:rPr lang="en"/>
                        <a:t>Verification</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354257"/>
                          </a:solidFill>
                        </a:rPr>
                        <a:t>No significant difference is observed between loan default and fully paid status based on whether the</a:t>
                      </a:r>
                      <a:endParaRPr sz="1200">
                        <a:solidFill>
                          <a:srgbClr val="354257"/>
                        </a:solidFill>
                      </a:endParaRPr>
                    </a:p>
                    <a:p>
                      <a:pPr indent="0" lvl="0" marL="0" rtl="0" algn="l">
                        <a:lnSpc>
                          <a:spcPct val="115000"/>
                        </a:lnSpc>
                        <a:spcBef>
                          <a:spcPts val="0"/>
                        </a:spcBef>
                        <a:spcAft>
                          <a:spcPts val="0"/>
                        </a:spcAft>
                        <a:buNone/>
                      </a:pPr>
                      <a:r>
                        <a:rPr lang="en" sz="1200">
                          <a:solidFill>
                            <a:srgbClr val="354257"/>
                          </a:solidFill>
                        </a:rPr>
                        <a:t>borrower's income source was verified or not</a:t>
                      </a:r>
                      <a:endParaRPr/>
                    </a:p>
                  </a:txBody>
                  <a:tcPr marT="91425" marB="91425" marR="91425" marL="91425"/>
                </a:tc>
              </a:tr>
              <a:tr h="381000">
                <a:tc>
                  <a:txBody>
                    <a:bodyPr/>
                    <a:lstStyle/>
                    <a:p>
                      <a:pPr indent="0" lvl="0" marL="0" rtl="0" algn="l">
                        <a:spcBef>
                          <a:spcPts val="0"/>
                        </a:spcBef>
                        <a:spcAft>
                          <a:spcPts val="0"/>
                        </a:spcAft>
                        <a:buNone/>
                      </a:pPr>
                      <a:r>
                        <a:rPr lang="en"/>
                        <a:t>Employment length</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354257"/>
                          </a:solidFill>
                        </a:rPr>
                        <a:t>No significant difference is observed between loan default and fully paid status based on the tenor of the</a:t>
                      </a:r>
                      <a:endParaRPr sz="1200">
                        <a:solidFill>
                          <a:srgbClr val="354257"/>
                        </a:solidFill>
                      </a:endParaRPr>
                    </a:p>
                    <a:p>
                      <a:pPr indent="0" lvl="0" marL="0" rtl="0" algn="l">
                        <a:lnSpc>
                          <a:spcPct val="115000"/>
                        </a:lnSpc>
                        <a:spcBef>
                          <a:spcPts val="0"/>
                        </a:spcBef>
                        <a:spcAft>
                          <a:spcPts val="0"/>
                        </a:spcAft>
                        <a:buNone/>
                      </a:pPr>
                      <a:r>
                        <a:rPr lang="en" sz="1200">
                          <a:solidFill>
                            <a:srgbClr val="354257"/>
                          </a:solidFill>
                        </a:rPr>
                        <a:t>employment of the loan borrowers</a:t>
                      </a:r>
                      <a:endParaRPr/>
                    </a:p>
                  </a:txBody>
                  <a:tcPr marT="91425" marB="91425" marR="91425" marL="91425"/>
                </a:tc>
              </a:tr>
              <a:tr h="381000">
                <a:tc>
                  <a:txBody>
                    <a:bodyPr/>
                    <a:lstStyle/>
                    <a:p>
                      <a:pPr indent="0" lvl="0" marL="0" rtl="0" algn="l">
                        <a:spcBef>
                          <a:spcPts val="0"/>
                        </a:spcBef>
                        <a:spcAft>
                          <a:spcPts val="0"/>
                        </a:spcAft>
                        <a:buNone/>
                      </a:pPr>
                      <a:r>
                        <a:rPr lang="en"/>
                        <a:t>Interest Rate</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354257"/>
                          </a:solidFill>
                        </a:rPr>
                        <a:t>Accounts with interest rate greater than 13% have higher </a:t>
                      </a:r>
                      <a:r>
                        <a:rPr lang="en" sz="1200">
                          <a:solidFill>
                            <a:srgbClr val="354257"/>
                          </a:solidFill>
                        </a:rPr>
                        <a:t>probability</a:t>
                      </a:r>
                      <a:r>
                        <a:rPr lang="en" sz="1200">
                          <a:solidFill>
                            <a:srgbClr val="354257"/>
                          </a:solidFill>
                        </a:rPr>
                        <a:t> of default</a:t>
                      </a:r>
                      <a:endParaRPr/>
                    </a:p>
                  </a:txBody>
                  <a:tcPr marT="91425" marB="91425" marR="91425" marL="91425"/>
                </a:tc>
              </a:tr>
              <a:tr h="381000">
                <a:tc>
                  <a:txBody>
                    <a:bodyPr/>
                    <a:lstStyle/>
                    <a:p>
                      <a:pPr indent="0" lvl="0" marL="0" rtl="0" algn="l">
                        <a:spcBef>
                          <a:spcPts val="0"/>
                        </a:spcBef>
                        <a:spcAft>
                          <a:spcPts val="0"/>
                        </a:spcAft>
                        <a:buNone/>
                      </a:pPr>
                      <a:r>
                        <a:rPr lang="en"/>
                        <a:t>Bankruptcies record</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354257"/>
                          </a:solidFill>
                        </a:rPr>
                        <a:t>Accounts with bankruptcy have 8 percentage points higher </a:t>
                      </a:r>
                      <a:r>
                        <a:rPr lang="en" sz="1200">
                          <a:solidFill>
                            <a:srgbClr val="354257"/>
                          </a:solidFill>
                        </a:rPr>
                        <a:t>probability</a:t>
                      </a:r>
                      <a:r>
                        <a:rPr lang="en" sz="1200">
                          <a:solidFill>
                            <a:srgbClr val="354257"/>
                          </a:solidFill>
                        </a:rPr>
                        <a:t> of default</a:t>
                      </a:r>
                      <a:endParaRPr/>
                    </a:p>
                  </a:txBody>
                  <a:tcPr marT="91425" marB="91425" marR="91425" marL="91425"/>
                </a:tc>
              </a:tr>
              <a:tr h="381000">
                <a:tc>
                  <a:txBody>
                    <a:bodyPr/>
                    <a:lstStyle/>
                    <a:p>
                      <a:pPr indent="0" lvl="0" marL="0" rtl="0" algn="l">
                        <a:spcBef>
                          <a:spcPts val="0"/>
                        </a:spcBef>
                        <a:spcAft>
                          <a:spcPts val="0"/>
                        </a:spcAft>
                        <a:buNone/>
                      </a:pPr>
                      <a:r>
                        <a:rPr lang="en"/>
                        <a:t>Credit enquiries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354257"/>
                          </a:solidFill>
                        </a:rPr>
                        <a:t>Accounts with more than 1 occurrence have higher </a:t>
                      </a:r>
                      <a:r>
                        <a:rPr lang="en" sz="1200">
                          <a:solidFill>
                            <a:srgbClr val="354257"/>
                          </a:solidFill>
                        </a:rPr>
                        <a:t>probability</a:t>
                      </a:r>
                      <a:r>
                        <a:rPr lang="en" sz="1200">
                          <a:solidFill>
                            <a:srgbClr val="354257"/>
                          </a:solidFill>
                        </a:rPr>
                        <a:t> of default</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950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3000"/>
              <a:t>Segmented Univariate Analysis</a:t>
            </a:r>
            <a:endParaRPr/>
          </a:p>
        </p:txBody>
      </p:sp>
      <p:pic>
        <p:nvPicPr>
          <p:cNvPr id="103" name="Google Shape;103;p20"/>
          <p:cNvPicPr preferRelativeResize="0"/>
          <p:nvPr/>
        </p:nvPicPr>
        <p:blipFill>
          <a:blip r:embed="rId3">
            <a:alphaModFix/>
          </a:blip>
          <a:stretch>
            <a:fillRect/>
          </a:stretch>
        </p:blipFill>
        <p:spPr>
          <a:xfrm>
            <a:off x="311700" y="683325"/>
            <a:ext cx="4236027" cy="1888424"/>
          </a:xfrm>
          <a:prstGeom prst="rect">
            <a:avLst/>
          </a:prstGeom>
          <a:noFill/>
          <a:ln>
            <a:noFill/>
          </a:ln>
        </p:spPr>
      </p:pic>
      <p:pic>
        <p:nvPicPr>
          <p:cNvPr id="104" name="Google Shape;104;p20"/>
          <p:cNvPicPr preferRelativeResize="0"/>
          <p:nvPr/>
        </p:nvPicPr>
        <p:blipFill>
          <a:blip r:embed="rId4">
            <a:alphaModFix/>
          </a:blip>
          <a:stretch>
            <a:fillRect/>
          </a:stretch>
        </p:blipFill>
        <p:spPr>
          <a:xfrm>
            <a:off x="269036" y="2632875"/>
            <a:ext cx="4321362" cy="1994000"/>
          </a:xfrm>
          <a:prstGeom prst="rect">
            <a:avLst/>
          </a:prstGeom>
          <a:noFill/>
          <a:ln>
            <a:noFill/>
          </a:ln>
        </p:spPr>
      </p:pic>
      <p:pic>
        <p:nvPicPr>
          <p:cNvPr id="105" name="Google Shape;105;p20"/>
          <p:cNvPicPr preferRelativeResize="0"/>
          <p:nvPr/>
        </p:nvPicPr>
        <p:blipFill>
          <a:blip r:embed="rId5">
            <a:alphaModFix/>
          </a:blip>
          <a:stretch>
            <a:fillRect/>
          </a:stretch>
        </p:blipFill>
        <p:spPr>
          <a:xfrm>
            <a:off x="4547725" y="683325"/>
            <a:ext cx="4326702" cy="2051376"/>
          </a:xfrm>
          <a:prstGeom prst="rect">
            <a:avLst/>
          </a:prstGeom>
          <a:noFill/>
          <a:ln>
            <a:noFill/>
          </a:ln>
        </p:spPr>
      </p:pic>
      <p:pic>
        <p:nvPicPr>
          <p:cNvPr id="106" name="Google Shape;106;p20"/>
          <p:cNvPicPr preferRelativeResize="0"/>
          <p:nvPr/>
        </p:nvPicPr>
        <p:blipFill>
          <a:blip r:embed="rId6">
            <a:alphaModFix/>
          </a:blip>
          <a:stretch>
            <a:fillRect/>
          </a:stretch>
        </p:blipFill>
        <p:spPr>
          <a:xfrm>
            <a:off x="4508420" y="2668625"/>
            <a:ext cx="4405304" cy="199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1" y="0"/>
            <a:ext cx="4891576" cy="2345475"/>
          </a:xfrm>
          <a:prstGeom prst="rect">
            <a:avLst/>
          </a:prstGeom>
          <a:noFill/>
          <a:ln>
            <a:noFill/>
          </a:ln>
        </p:spPr>
      </p:pic>
      <p:pic>
        <p:nvPicPr>
          <p:cNvPr id="112" name="Google Shape;112;p21"/>
          <p:cNvPicPr preferRelativeResize="0"/>
          <p:nvPr/>
        </p:nvPicPr>
        <p:blipFill>
          <a:blip r:embed="rId4">
            <a:alphaModFix/>
          </a:blip>
          <a:stretch>
            <a:fillRect/>
          </a:stretch>
        </p:blipFill>
        <p:spPr>
          <a:xfrm>
            <a:off x="4684686" y="99701"/>
            <a:ext cx="4540662" cy="2033076"/>
          </a:xfrm>
          <a:prstGeom prst="rect">
            <a:avLst/>
          </a:prstGeom>
          <a:noFill/>
          <a:ln>
            <a:noFill/>
          </a:ln>
        </p:spPr>
      </p:pic>
      <p:pic>
        <p:nvPicPr>
          <p:cNvPr id="113" name="Google Shape;113;p21"/>
          <p:cNvPicPr preferRelativeResize="0"/>
          <p:nvPr/>
        </p:nvPicPr>
        <p:blipFill>
          <a:blip r:embed="rId5">
            <a:alphaModFix/>
          </a:blip>
          <a:stretch>
            <a:fillRect/>
          </a:stretch>
        </p:blipFill>
        <p:spPr>
          <a:xfrm>
            <a:off x="111975" y="2214325"/>
            <a:ext cx="4704773" cy="2033075"/>
          </a:xfrm>
          <a:prstGeom prst="rect">
            <a:avLst/>
          </a:prstGeom>
          <a:noFill/>
          <a:ln>
            <a:noFill/>
          </a:ln>
        </p:spPr>
      </p:pic>
      <p:pic>
        <p:nvPicPr>
          <p:cNvPr id="114" name="Google Shape;114;p21"/>
          <p:cNvPicPr preferRelativeResize="0"/>
          <p:nvPr/>
        </p:nvPicPr>
        <p:blipFill>
          <a:blip r:embed="rId6">
            <a:alphaModFix/>
          </a:blip>
          <a:stretch>
            <a:fillRect/>
          </a:stretch>
        </p:blipFill>
        <p:spPr>
          <a:xfrm>
            <a:off x="4504950" y="2214325"/>
            <a:ext cx="4809400" cy="219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