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74" r:id="rId7"/>
    <p:sldId id="263" r:id="rId8"/>
    <p:sldId id="265" r:id="rId9"/>
    <p:sldId id="287" r:id="rId10"/>
    <p:sldId id="288" r:id="rId11"/>
    <p:sldId id="290" r:id="rId12"/>
    <p:sldId id="289" r:id="rId13"/>
    <p:sldId id="270" r:id="rId14"/>
    <p:sldId id="277" r:id="rId15"/>
    <p:sldId id="279" r:id="rId16"/>
    <p:sldId id="28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Ade" initials="JA" lastIdx="1" clrIdx="0">
    <p:extLst>
      <p:ext uri="{19B8F6BF-5375-455C-9EA6-DF929625EA0E}">
        <p15:presenceInfo xmlns:p15="http://schemas.microsoft.com/office/powerpoint/2012/main" userId="3db8eee2eccecc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7" autoAdjust="0"/>
    <p:restoredTop sz="94657"/>
  </p:normalViewPr>
  <p:slideViewPr>
    <p:cSldViewPr snapToGrid="0">
      <p:cViewPr varScale="1">
        <p:scale>
          <a:sx n="88" d="100"/>
          <a:sy n="88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412C2-F297-43E7-BE83-5D2AB06CE54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BA03C-5C1A-420D-B1EC-AD9DEBF1D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5BD6-7108-C655-8805-159B76F2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13C2-D835-9FD0-51F5-148E8E88B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85B6-05ED-65D2-488D-016AD473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8E15-5061-4938-B353-C22736C1E62A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590A-1AD4-7D91-0C89-9D1D459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2B4A-682A-341D-0061-A895AA98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7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588-8B8D-2C72-1B89-BA0DE5F0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35DE4-ED64-F624-588E-81F0BD5A5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9640-EBB3-D29F-1E7D-105CC4FF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037C-BACC-4526-9AFD-2B637BA37960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0E90-EF02-3D15-10F1-C86860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B251-725C-FF0B-597D-4C37C75B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2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6D646-CFE9-E95C-E994-73208F2B1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B25F-956B-83F0-4D5E-EB44F83EE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A59E-CD31-B49B-D01E-17EC7A26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CA0-10CC-48BA-BC4F-CC4F7072DF17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4B83-DEE2-64FB-8AE7-8FF0C34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AF55-1FDC-7742-FF05-EB4D6433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FFC0-8015-76D5-4AF0-77284014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BA28-F3A9-0162-78BA-4588F75B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6E4E-9EC0-C793-1F96-0477856C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79D5-B4D1-4221-A428-FA0B93883CCB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F236-0500-EF76-521E-57A7466A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68E1-FDCF-CA04-FD9C-D523F69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1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13E-9575-C21E-686C-B26E96E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74B0E-9437-6FB5-AFE4-A96B595E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7A8D-56D1-B686-3644-7828AF16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322F-147B-4876-8601-82145487AD40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CF84-06C1-0F0F-4AD5-DD8BC9F5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CCEC-80D5-BE9A-02CA-EDF08103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4D01-DA58-F0F3-ED4B-CC6198BD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A87E-7856-EDA1-D087-7899C4F89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E28A-A081-1CB4-7221-7F58BE3D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548E-CB04-D2B4-2CAE-3EB30C3B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D2C-9248-46BD-8266-FC27FDDC9047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0ABD7-FD8D-B22A-6357-3B79BF5F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D0E5-CA4E-1D8F-9919-D74F6515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70C1-5E83-6D18-3B2F-5712A56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4658F-F22D-E4A5-5D91-D1083C40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A386-8B36-B51A-A0D8-1817C5B77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26320-A48E-923A-28E0-D40B0C3A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26F76-8138-4689-4011-EFC03E61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1800-92CE-490A-387B-FED47E5E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0F4-D3DC-4D21-BCFF-722DB92B05DC}" type="datetime1">
              <a:rPr lang="ru-RU" smtClean="0"/>
              <a:t>10.06.2023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746C6-1883-E42B-CE9E-C31DC784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BF467-550E-6CD7-B376-ABF771FF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4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A5F7-7861-19B8-5F85-64D8D998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38177-2644-B55C-9CB5-C8884D27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AE0B-4B4E-4A4E-885C-1A6C9B18E086}" type="datetime1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49B28-DA3A-4B05-04AD-342CF01D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89B71-29E2-D80F-2A08-A3944B58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848B6-96CD-02DD-D697-E10AE91F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380-B3EF-472E-976C-7D1C64B09669}" type="datetime1">
              <a:rPr lang="ru-RU" smtClean="0"/>
              <a:t>10.06.2023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B4412-67A5-4444-81FF-42BC8212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B330-93E8-6981-362E-B3387644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8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22A2-AC66-967C-AF06-D7D25280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EDE5-1F95-1308-AB0C-CE7AC9D8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13728-7318-7C0B-B90C-D4DB0AF5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2C74D-1B57-39A9-97E0-3877042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F9FF-F6CF-4FD1-B565-A3AAB013153A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116BE-757D-236C-2A92-06C2C3E9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04BE-45F3-21EB-96AA-289A3E56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2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71AB-8911-F991-1A77-88F5905E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530A8-9618-2FBB-7C93-8E06C3B00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02BA9-01AB-4137-A396-FB65B2D57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92448-3EF3-BBCF-526F-C657CC8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FDD6-0937-4A7F-9E9F-71539A6DC750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E7661-0F16-4CC9-C646-4C499CDE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CF9E-9931-838D-D774-AF90906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60BCA-ACEB-79D8-7D12-28D3C86F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0EA6-27C2-CC01-F16F-2D03E8A4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8D52-D6E6-B771-0036-FAACD2DF0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9BCB-BAB3-4399-AEF6-A042EE38D178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6AD4-F6D4-B88B-E688-049AF14A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651B-01CF-CA0F-BBA8-9039014D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460C7AD-84A4-08F5-1211-5084743DF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09409"/>
            <a:ext cx="9144000" cy="1200899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мобильного приложения для заказа и доставки еды </a:t>
            </a:r>
            <a:endParaRPr lang="ru-R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DC460-915A-7419-2010-536A414B06BB}"/>
              </a:ext>
            </a:extLst>
          </p:cNvPr>
          <p:cNvSpPr txBox="1"/>
          <p:nvPr/>
        </p:nvSpPr>
        <p:spPr>
          <a:xfrm>
            <a:off x="1665667" y="836136"/>
            <a:ext cx="9144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Волгоградский государственный технический университет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«Программное обеспечение автоматизированных систем»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8F7C572F-57EA-3CD8-B0DD-CB70BC049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444" y="3983819"/>
            <a:ext cx="7069887" cy="92346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студент группы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ПрИн-46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Шеху А.У.</a:t>
            </a:r>
          </a:p>
          <a:p>
            <a:pPr algn="l">
              <a:spcBef>
                <a:spcPts val="0"/>
              </a:spcBef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П, Гилка В.В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A3C7-A985-549B-54CA-6D57427E0DC9}"/>
              </a:ext>
            </a:extLst>
          </p:cNvPr>
          <p:cNvSpPr txBox="1"/>
          <p:nvPr/>
        </p:nvSpPr>
        <p:spPr>
          <a:xfrm>
            <a:off x="5082800" y="5923280"/>
            <a:ext cx="2309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Волгоград, 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165684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0ACCE-F7AD-52B7-2903-587E2592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3E51EE3-8574-E063-F898-9D07F50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сервера концептуального уровня в нотации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3B18F-ADBC-AFB0-DE3E-92EE5D82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90" y="1768157"/>
            <a:ext cx="5564379" cy="3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5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437B-6767-5D43-6C65-32BC7B4A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приложений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0FBA-B32C-AF63-FCBD-ABC1B72B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Модульное тестирование</a:t>
            </a:r>
            <a:r>
              <a:rPr lang="en-US" dirty="0"/>
              <a:t> – 71 </a:t>
            </a:r>
            <a:r>
              <a:rPr lang="ru-RU" dirty="0"/>
              <a:t>единица</a:t>
            </a:r>
            <a:endParaRPr lang="en-US" dirty="0"/>
          </a:p>
          <a:p>
            <a:r>
              <a:rPr lang="ru-RU" dirty="0"/>
              <a:t>Нагрузочное тестирование</a:t>
            </a:r>
            <a:r>
              <a:rPr lang="en-US" dirty="0"/>
              <a:t> </a:t>
            </a:r>
          </a:p>
          <a:p>
            <a:r>
              <a:rPr lang="ru-RU" dirty="0"/>
              <a:t>Автоматизированное тестирование с использованием фреймворка</a:t>
            </a:r>
            <a:r>
              <a:rPr lang="en-US" dirty="0"/>
              <a:t> Espresso</a:t>
            </a:r>
          </a:p>
          <a:p>
            <a:r>
              <a:rPr lang="ru-RU" dirty="0"/>
              <a:t>Ручное тестирование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DDCA9-1EFD-D732-A879-85555D5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2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D9F2-2C1F-2189-8CD2-374FFA00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Юзабилити-тестирование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2E5B3-576A-ED2D-B084-81515AD3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12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E04C0-170A-6E57-C5BE-824AA9AD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" y="1503072"/>
            <a:ext cx="4638040" cy="5145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DEEB1A-558A-DAED-E1FA-BCCBB93FF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59" y="1941194"/>
            <a:ext cx="6319357" cy="37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4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 разработанного программа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13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F054A-30A4-3BF4-2BF1-760AF831B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4921"/>
            <a:ext cx="2274425" cy="4802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70C975-7400-A903-55FF-45EB43E9D9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98" y="1274921"/>
            <a:ext cx="2274425" cy="4802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B7290-3665-67FE-205B-85D7BAE810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13" y="1274921"/>
            <a:ext cx="2274425" cy="4802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FCF9B-57BB-3069-BD72-B3FA28E469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01" y="1274921"/>
            <a:ext cx="23680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 разработанного программа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14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AE57D-A1DF-8F37-9316-5C357E0798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86" y="1473834"/>
            <a:ext cx="2252462" cy="4882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D572EB-5EE5-9150-E6E2-B8C86DCD7C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5" y="1473834"/>
            <a:ext cx="2266527" cy="4912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08B5F-EFA8-B8AD-91A6-27B84661C2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09" y="1473834"/>
            <a:ext cx="2266527" cy="4912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6532B-F028-B0C2-07D8-6C31D3010A5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03" y="1473834"/>
            <a:ext cx="2366396" cy="49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3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 разработанного программа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15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4DAF6-979D-4300-DD54-3A6957E60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3" y="1586779"/>
            <a:ext cx="2284412" cy="4952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449439-A3E4-6659-1324-C7C6A2EE2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1560843"/>
            <a:ext cx="2286000" cy="4955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B750E-D195-5427-9C60-FD19256F52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85" y="1586779"/>
            <a:ext cx="2262029" cy="49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2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9F34-8531-26AB-FA88-3CB5A36F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401309"/>
          </a:xfrm>
        </p:spPr>
        <p:txBody>
          <a:bodyPr>
            <a:noAutofit/>
          </a:bodyPr>
          <a:lstStyle/>
          <a:p>
            <a:r>
              <a:rPr lang="ru-RU" dirty="0"/>
              <a:t>В ходе данной работе исследуется процесс разработки мобильного приложения</a:t>
            </a:r>
            <a:endParaRPr lang="en-US" dirty="0"/>
          </a:p>
          <a:p>
            <a:r>
              <a:rPr lang="ru-RU" dirty="0"/>
              <a:t>В первом разделе проводится исследование выбранной предметной области. Проведен анализ существующих аналогов.</a:t>
            </a:r>
          </a:p>
          <a:p>
            <a:r>
              <a:rPr lang="ru-RU" dirty="0"/>
              <a:t>Во втором разделе рассматриваются основные технологии и инструменты, используемые при разработке мобильных приложений.</a:t>
            </a:r>
          </a:p>
          <a:p>
            <a:r>
              <a:rPr lang="ru-RU" dirty="0"/>
              <a:t>В третьем разделе рассматривается реализация программы: структура программы, реализация базы данных и пользовательского интерфейса.</a:t>
            </a:r>
          </a:p>
          <a:p>
            <a:r>
              <a:rPr lang="ru-RU" dirty="0"/>
              <a:t>В четвертом разделе анализируются применяемые методы тестирования.</a:t>
            </a:r>
          </a:p>
          <a:p>
            <a:pPr marL="0" indent="0">
              <a:buNone/>
            </a:pPr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042A-A42A-BAA7-7E7C-E6110FCC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16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4AF94A6-1CA1-D3DA-F740-43A327B4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77"/>
            <a:ext cx="10515600" cy="865664"/>
          </a:xfrm>
        </p:spPr>
        <p:txBody>
          <a:bodyPr>
            <a:normAutofit/>
          </a:bodyPr>
          <a:lstStyle/>
          <a:p>
            <a:pPr algn="ctr"/>
            <a:r>
              <a:rPr lang="ru-RU" sz="4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работе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8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0FC4-232C-4C8C-3EFC-A3EA332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622" y="2766218"/>
            <a:ext cx="6494755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C5F8C-EE1E-AEB5-562D-A9D615B7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17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1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41081-F4EA-5D50-0203-8764BB2A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4840C-B11B-0AB4-14EC-1655D14C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/>
              <a:t>В современном, быстро меняющемся мире люди постоянно ищут способы оптимизировать свою повседневную деятельность, включая процесс заказа еды. С широким распространением смартфонов и доступностью онлайн-сервисов люди все больше осознают удобство и эффективность совершения покупок онлайн.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BD5DE-9F24-5F78-0434-8F74EC1F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2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D58C7-37FA-E91F-F19F-94176891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638D4-793C-CDAF-8CB5-962CAB57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ru-RU" sz="3600" b="1" dirty="0"/>
              <a:t>Объектом </a:t>
            </a:r>
            <a:r>
              <a:rPr lang="ru-RU" sz="3200" b="1" dirty="0"/>
              <a:t>исследования </a:t>
            </a:r>
            <a:r>
              <a:rPr lang="ru-RU" sz="3200" dirty="0"/>
              <a:t>в работе является процесс разработки мобильного приложения для заказа и доставки еды.</a:t>
            </a:r>
          </a:p>
          <a:p>
            <a:pPr marL="0" indent="0" algn="just">
              <a:buNone/>
              <a:defRPr/>
            </a:pPr>
            <a:r>
              <a:rPr lang="ru-RU" sz="3200" b="1" dirty="0"/>
              <a:t>Предметом исследования </a:t>
            </a:r>
            <a:r>
              <a:rPr lang="ru-RU" sz="3200" dirty="0"/>
              <a:t>является технологии, методы и инструменты, используемые при разработке приложения, а также его функциональность и интерфейс, который должен удовлетворять потребностям пользователей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C46C6-7BA7-A5E9-DE1C-A88F91F4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3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6426F-47D0-EB7C-52E3-E5F34476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3C4BA-37F4-D1CE-3692-2ED95C10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>
                <a:effectLst/>
                <a:ea typeface="Times New Roman" panose="02020603050405020304" pitchFamily="18" charset="0"/>
              </a:rPr>
              <a:t>Целью </a:t>
            </a:r>
            <a:r>
              <a:rPr lang="ru-RU" sz="3600" dirty="0"/>
              <a:t>работы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 является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создание удобного и функционального приложения, которое позволит пользователям быстро и легко выбирать блюда и оформлять заказы</a:t>
            </a:r>
            <a:r>
              <a:rPr lang="en-NG" sz="3600" dirty="0">
                <a:ea typeface="Times New Roman" panose="02020603050405020304" pitchFamily="18" charset="0"/>
              </a:rPr>
              <a:t>.</a:t>
            </a: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9040D-4C2D-3A19-AC77-4811E1F0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4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3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0D8B9-BE09-88F3-0E1A-DAAF0C4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06460-711C-0338-2C73-F4CF7D9F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815839"/>
          </a:xfrm>
        </p:spPr>
        <p:txBody>
          <a:bodyPr>
            <a:normAutofit/>
          </a:bodyPr>
          <a:lstStyle/>
          <a:p>
            <a:pPr algn="just"/>
            <a:r>
              <a:rPr lang="ru-RU" sz="3600" dirty="0"/>
              <a:t>Изучить существующие системы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заказа и доставки еды</a:t>
            </a:r>
            <a:r>
              <a:rPr lang="en-NG" sz="3600" dirty="0">
                <a:effectLst/>
              </a:rPr>
              <a:t> </a:t>
            </a:r>
            <a:endParaRPr lang="ru-RU" sz="3600" dirty="0"/>
          </a:p>
          <a:p>
            <a:pPr algn="just"/>
            <a:r>
              <a:rPr lang="ru-RU" sz="3600" dirty="0"/>
              <a:t>Изучить технологии реализации мобильного приложения</a:t>
            </a:r>
          </a:p>
          <a:p>
            <a:pPr algn="just"/>
            <a:r>
              <a:rPr lang="ru-RU" sz="3600" dirty="0"/>
              <a:t>Изучить технологии тестирования приложения</a:t>
            </a:r>
          </a:p>
          <a:p>
            <a:pPr algn="just"/>
            <a:r>
              <a:rPr lang="ru-RU" sz="3600" dirty="0"/>
              <a:t>Разработать приложение для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заказа и доставки еды</a:t>
            </a:r>
            <a:r>
              <a:rPr lang="en-NG" sz="3600" dirty="0">
                <a:effectLst/>
              </a:rPr>
              <a:t> </a:t>
            </a:r>
            <a:endParaRPr lang="ru-RU" sz="3600" dirty="0"/>
          </a:p>
          <a:p>
            <a:pPr algn="just"/>
            <a:r>
              <a:rPr lang="ru-RU" sz="3600" dirty="0"/>
              <a:t>Протестировать разработанное приложение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4EFE8-ADE3-1496-2766-E18CDEB1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5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7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6DFFA-4D9B-284C-573C-92EA52A7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1674-E4B7-3933-CA10-3334E694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6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893E5A1C-59DD-EC1C-5A39-83D50F03E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65757"/>
              </p:ext>
            </p:extLst>
          </p:nvPr>
        </p:nvGraphicFramePr>
        <p:xfrm>
          <a:off x="838200" y="1825625"/>
          <a:ext cx="10515605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2757203276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100791778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530214985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81900030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374580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Jumia Food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Яндекс.Еды</a:t>
                      </a:r>
                      <a:r>
                        <a:rPr lang="en-NG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Delivery Club</a:t>
                      </a:r>
                      <a:r>
                        <a:rPr lang="en-NG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Наше приложение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Доступность в РФ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1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Создание корзины для разных ресторанов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7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Отслеживание заказов в режиме реального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Наличие </a:t>
                      </a:r>
                      <a:r>
                        <a:rPr lang="ru-RU" dirty="0"/>
                        <a:t>раздела "Избранное".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0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9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DE748-97DE-F6A0-0F82-1C024041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7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E92D3-BD1C-4F1D-C215-2D878A2464A6}"/>
              </a:ext>
            </a:extLst>
          </p:cNvPr>
          <p:cNvSpPr txBox="1"/>
          <p:nvPr/>
        </p:nvSpPr>
        <p:spPr>
          <a:xfrm>
            <a:off x="710499" y="136525"/>
            <a:ext cx="1115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Функциональная структура программы в нотации языка UML</a:t>
            </a:r>
            <a:r>
              <a:rPr lang="en-NG" sz="3200" dirty="0">
                <a:effectLst/>
              </a:rPr>
              <a:t> </a:t>
            </a:r>
            <a:endParaRPr lang="en-NG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36EBEB-7E96-4FA1-F6DF-E62776046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78" y="721300"/>
            <a:ext cx="7219508" cy="6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F8B9-5C0E-C522-54CB-15D02A02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39045-4109-0D24-F22A-AC65755E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8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3F374F-717F-EF97-F5A6-ED30F2AF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4862" y="1888961"/>
            <a:ext cx="2439282" cy="2439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C0A002-097D-2890-578E-85DC10E04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21" b="98780" l="10000" r="90000">
                        <a14:foregroundMark x1="34674" y1="9892" x2="34674" y2="9892"/>
                        <a14:foregroundMark x1="36739" y1="9621" x2="38587" y2="10027"/>
                        <a14:foregroundMark x1="48587" y1="41192" x2="49457" y2="47832"/>
                        <a14:foregroundMark x1="60217" y1="10027" x2="63478" y2="9756"/>
                        <a14:foregroundMark x1="16957" y1="96070" x2="16957" y2="95257"/>
                        <a14:foregroundMark x1="23913" y1="96883" x2="23913" y2="95528"/>
                        <a14:foregroundMark x1="30870" y1="96612" x2="31656" y2="96351"/>
                        <a14:foregroundMark x1="36848" y1="96612" x2="36848" y2="94580"/>
                        <a14:foregroundMark x1="43913" y1="91870" x2="43913" y2="92954"/>
                        <a14:foregroundMark x1="50543" y1="90786" x2="50543" y2="92141"/>
                        <a14:foregroundMark x1="62935" y1="98780" x2="62935" y2="97561"/>
                        <a14:foregroundMark x1="65870" y1="91870" x2="65978" y2="93631"/>
                        <a14:foregroundMark x1="69891" y1="93089" x2="69891" y2="93631"/>
                        <a14:foregroundMark x1="72283" y1="92818" x2="72826" y2="94580"/>
                        <a14:foregroundMark x1="78152" y1="95528" x2="78587" y2="94715"/>
                        <a14:foregroundMark x1="70000" y1="89837" x2="70000" y2="89837"/>
                        <a14:backgroundMark x1="25543" y1="94038" x2="26196" y2="94173"/>
                        <a14:backgroundMark x1="31630" y1="97832" x2="32717" y2="97290"/>
                        <a14:backgroundMark x1="31522" y1="96612" x2="32065" y2="96612"/>
                        <a14:backgroundMark x1="33804" y1="99729" x2="33804" y2="99729"/>
                        <a14:backgroundMark x1="60326" y1="97967" x2="61630" y2="97290"/>
                        <a14:backgroundMark x1="68804" y1="56911" x2="68804" y2="56911"/>
                        <a14:backgroundMark x1="68804" y1="56911" x2="68804" y2="56911"/>
                        <a14:backgroundMark x1="68913" y1="57046" x2="68478" y2="57453"/>
                        <a14:backgroundMark x1="68913" y1="56911" x2="68152" y2="57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79" y="2409957"/>
            <a:ext cx="4594219" cy="3685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6570D3-B7C3-421B-A488-27D250D2E0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250" r="95438">
                        <a14:foregroundMark x1="10188" y1="47000" x2="5250" y2="65444"/>
                        <a14:foregroundMark x1="41250" y1="37778" x2="41938" y2="55000"/>
                        <a14:foregroundMark x1="56437" y1="43556" x2="62563" y2="58667"/>
                        <a14:foregroundMark x1="71063" y1="44778" x2="71875" y2="66889"/>
                        <a14:foregroundMark x1="71875" y1="66889" x2="71875" y2="66889"/>
                        <a14:foregroundMark x1="86250" y1="53111" x2="90000" y2="44111"/>
                        <a14:foregroundMark x1="90000" y1="44111" x2="90500" y2="43556"/>
                        <a14:foregroundMark x1="92938" y1="44333" x2="95438" y2="54444"/>
                        <a14:foregroundMark x1="95438" y1="54444" x2="95438" y2="5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599" b="22116"/>
          <a:stretch/>
        </p:blipFill>
        <p:spPr>
          <a:xfrm rot="20340423">
            <a:off x="7507178" y="2786666"/>
            <a:ext cx="3440223" cy="10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4E3FB-F9B9-4FC5-7ECA-A9903772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99175-81A3-08CA-268E-C9FB023F0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34" y="1443351"/>
            <a:ext cx="7555866" cy="5095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2BF53-97E0-847D-DD67-3054033DDEDF}"/>
              </a:ext>
            </a:extLst>
          </p:cNvPr>
          <p:cNvSpPr txBox="1"/>
          <p:nvPr/>
        </p:nvSpPr>
        <p:spPr>
          <a:xfrm>
            <a:off x="794965" y="136525"/>
            <a:ext cx="1060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классов приложения концептуального уровня в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нотации UM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356352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360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游ゴシック</vt:lpstr>
      <vt:lpstr>Arial</vt:lpstr>
      <vt:lpstr>Arial Black</vt:lpstr>
      <vt:lpstr>Calibri</vt:lpstr>
      <vt:lpstr>Calibri Light</vt:lpstr>
      <vt:lpstr>Times New Roman</vt:lpstr>
      <vt:lpstr>Office Theme</vt:lpstr>
      <vt:lpstr>Разработка мобильного приложения для заказа и доставки еды </vt:lpstr>
      <vt:lpstr>Актуальность работы</vt:lpstr>
      <vt:lpstr>Объект и предмет исследования</vt:lpstr>
      <vt:lpstr>Цель работы</vt:lpstr>
      <vt:lpstr>Задачи исследования</vt:lpstr>
      <vt:lpstr>Существующие решения</vt:lpstr>
      <vt:lpstr>PowerPoint Presentation</vt:lpstr>
      <vt:lpstr>Средства разработки</vt:lpstr>
      <vt:lpstr>PowerPoint Presentation</vt:lpstr>
      <vt:lpstr>Диаграмма классов сервера концептуального уровня в нотации UML </vt:lpstr>
      <vt:lpstr>Тестирование приложений</vt:lpstr>
      <vt:lpstr>Юзабилити-тестирование</vt:lpstr>
      <vt:lpstr>Результата разработанного программа </vt:lpstr>
      <vt:lpstr>Результата разработанного программа  </vt:lpstr>
      <vt:lpstr>Результата разработанного программа </vt:lpstr>
      <vt:lpstr>Выводы по работе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на Android для поиска вакансий</dc:title>
  <dc:creator>Yura</dc:creator>
  <cp:lastModifiedBy>Abubakar</cp:lastModifiedBy>
  <cp:revision>29</cp:revision>
  <dcterms:created xsi:type="dcterms:W3CDTF">2022-06-08T17:59:24Z</dcterms:created>
  <dcterms:modified xsi:type="dcterms:W3CDTF">2023-06-10T19:32:07Z</dcterms:modified>
</cp:coreProperties>
</file>