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867400" y="1905000"/>
            <a:ext cx="3810000" cy="324448"/>
          </a:xfrm>
          <a:prstGeom prst="rect">
            <a:avLst/>
          </a:prstGeom>
        </p:spPr>
        <p:txBody>
          <a:bodyPr vert="horz" wrap="square" lIns="0" tIns="16510" rIns="0" bIns="0" rtlCol="0">
            <a:spAutoFit/>
          </a:bodyPr>
          <a:lstStyle/>
          <a:p>
            <a:pPr marL="12700">
              <a:lnSpc>
                <a:spcPct val="100000"/>
              </a:lnSpc>
              <a:spcBef>
                <a:spcPts val="130"/>
              </a:spcBef>
            </a:pPr>
            <a:r>
              <a:rPr lang="fi-FI" sz="2000" dirty="0"/>
              <a:t>ASUTHOSH SAKKA RAJA P B</a:t>
            </a:r>
            <a:endParaRPr sz="20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52400" y="248464"/>
            <a:ext cx="20724737" cy="1490793"/>
          </a:xfrm>
          <a:prstGeom prst="rect">
            <a:avLst/>
          </a:prstGeom>
        </p:spPr>
        <p:txBody>
          <a:bodyPr vert="horz" wrap="square" lIns="0" tIns="13335" rIns="0" bIns="0" rtlCol="0">
            <a:spAutoFit/>
          </a:bodyPr>
          <a:lstStyle/>
          <a:p>
            <a:pPr marL="209550">
              <a:lnSpc>
                <a:spcPct val="100000"/>
              </a:lnSpc>
              <a:spcBef>
                <a:spcPts val="105"/>
              </a:spcBef>
            </a:pPr>
            <a:r>
              <a:rPr spc="-60" dirty="0" smtClean="0"/>
              <a:t>RESULTS</a:t>
            </a:r>
            <a:r>
              <a:rPr lang="en-IN" spc="-60" dirty="0" smtClean="0"/>
              <a:t/>
            </a:r>
            <a:br>
              <a:rPr lang="en-IN" spc="-60" dirty="0" smtClean="0"/>
            </a:b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8" y="6111875"/>
            <a:ext cx="7241541" cy="324448"/>
          </a:xfrm>
          <a:prstGeom prst="rect">
            <a:avLst/>
          </a:prstGeom>
        </p:spPr>
        <p:txBody>
          <a:bodyPr vert="horz" wrap="square" lIns="0" tIns="16510" rIns="0" bIns="0" rtlCol="0">
            <a:spAutoFit/>
          </a:bodyPr>
          <a:lstStyle/>
          <a:p>
            <a:pPr marL="12700">
              <a:lnSpc>
                <a:spcPct val="100000"/>
              </a:lnSpc>
              <a:spcBef>
                <a:spcPts val="130"/>
              </a:spcBef>
            </a:pPr>
            <a:r>
              <a:rPr lang="en-IN" sz="2000" dirty="0" smtClean="0">
                <a:latin typeface="Trebuchet MS"/>
                <a:cs typeface="Trebuchet MS"/>
              </a:rPr>
              <a:t>https://github.com/asuthoshsakkaraja/naan_mudhalvan_ai</a:t>
            </a:r>
            <a:endParaRPr sz="2000" dirty="0">
              <a:latin typeface="Trebuchet MS"/>
              <a:cs typeface="Trebuchet MS"/>
            </a:endParaRPr>
          </a:p>
        </p:txBody>
      </p:sp>
      <p:sp>
        <p:nvSpPr>
          <p:cNvPr id="10" name="Rectangle 1"/>
          <p:cNvSpPr>
            <a:spLocks noChangeArrowheads="1"/>
          </p:cNvSpPr>
          <p:nvPr/>
        </p:nvSpPr>
        <p:spPr bwMode="auto">
          <a:xfrm>
            <a:off x="609600" y="1833528"/>
            <a:ext cx="96012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t>Our Iris Flower Classification project yielded high accuracy in categorizing iris flowers into different species. Through rigorous evaluation, our selected model demonstrated robust performance across various metrics. </a:t>
            </a:r>
            <a:r>
              <a:rPr lang="en-US" dirty="0" err="1"/>
              <a:t>Hyperparameter</a:t>
            </a:r>
            <a:r>
              <a:rPr lang="en-US" dirty="0"/>
              <a:t> tuning further optimized the model's effectiveness, ensuring reliable species classification. Overall, our results validate the efficacy of our approach for practical applications in diverse fields.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0" y="112428"/>
            <a:ext cx="83379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44352" y="214396"/>
            <a:ext cx="8128635" cy="2427267"/>
          </a:xfrm>
          <a:prstGeom prst="rect">
            <a:avLst/>
          </a:prstGeom>
        </p:spPr>
        <p:txBody>
          <a:bodyPr vert="horz" wrap="square" lIns="0" tIns="460692" rIns="0" bIns="0" rtlCol="0">
            <a:spAutoFit/>
          </a:bodyPr>
          <a:lstStyle/>
          <a:p>
            <a:pPr marL="193675">
              <a:lnSpc>
                <a:spcPct val="100000"/>
              </a:lnSpc>
              <a:spcBef>
                <a:spcPts val="130"/>
              </a:spcBef>
            </a:pPr>
            <a:r>
              <a:rPr lang="en-IN" sz="4250" spc="5" dirty="0"/>
              <a:t>PROJECT</a:t>
            </a:r>
            <a:r>
              <a:rPr lang="en-IN" sz="4250" spc="-80" dirty="0"/>
              <a:t> </a:t>
            </a:r>
            <a:r>
              <a:rPr lang="en-IN" sz="4250" spc="25" dirty="0" smtClean="0"/>
              <a:t>TITLE</a:t>
            </a:r>
            <a:br>
              <a:rPr lang="en-IN" sz="4250" spc="25" dirty="0" smtClean="0"/>
            </a:br>
            <a:r>
              <a:rPr lang="en-IN" sz="4250" spc="25" dirty="0" smtClean="0"/>
              <a:t>     </a:t>
            </a:r>
            <a:br>
              <a:rPr lang="en-IN" sz="4250" spc="25" dirty="0" smtClean="0"/>
            </a:br>
            <a:r>
              <a:rPr lang="en-IN" sz="4250" spc="25" dirty="0"/>
              <a:t> </a:t>
            </a:r>
            <a:r>
              <a:rPr lang="en-IN" sz="4250" spc="25" dirty="0" smtClean="0"/>
              <a:t>             </a:t>
            </a:r>
            <a:r>
              <a:rPr lang="en-IN" sz="2000" b="0" dirty="0"/>
              <a:t>I</a:t>
            </a:r>
            <a:r>
              <a:rPr lang="en-IN" sz="2000" b="0" dirty="0" smtClean="0"/>
              <a:t>ris </a:t>
            </a:r>
            <a:r>
              <a:rPr lang="en-IN" sz="2000" b="0" dirty="0"/>
              <a:t>flower classification</a:t>
            </a:r>
            <a:endParaRPr sz="2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4013535"/>
          </a:xfrm>
          <a:prstGeom prst="rect">
            <a:avLst/>
          </a:prstGeom>
        </p:spPr>
        <p:txBody>
          <a:bodyPr vert="horz" wrap="square" lIns="0" tIns="73279" rIns="0" bIns="0" rtlCol="0">
            <a:spAutoFit/>
          </a:bodyPr>
          <a:lstStyle/>
          <a:p>
            <a:pPr marL="193675">
              <a:lnSpc>
                <a:spcPct val="100000"/>
              </a:lnSpc>
              <a:spcBef>
                <a:spcPts val="105"/>
              </a:spcBef>
            </a:pPr>
            <a:r>
              <a:rPr spc="-10" dirty="0" smtClean="0"/>
              <a:t>AGENDA</a:t>
            </a:r>
            <a:r>
              <a:rPr lang="en-IN" spc="-10" dirty="0" smtClean="0"/>
              <a:t/>
            </a:r>
            <a:br>
              <a:rPr lang="en-IN" spc="-10" dirty="0" smtClean="0"/>
            </a:br>
            <a:r>
              <a:rPr lang="en-IN" sz="2000" spc="-10" dirty="0"/>
              <a:t/>
            </a:r>
            <a:br>
              <a:rPr lang="en-IN" sz="2000" spc="-10" dirty="0"/>
            </a:br>
            <a:r>
              <a:rPr lang="en-IN" sz="2000" spc="-10" dirty="0" smtClean="0"/>
              <a:t>                 </a:t>
            </a:r>
            <a:r>
              <a:rPr lang="en-US" sz="2000" b="0" dirty="0" smtClean="0"/>
              <a:t>1.</a:t>
            </a:r>
            <a:r>
              <a:rPr lang="en-IN" sz="2000" b="0" spc="-20" dirty="0"/>
              <a:t>P</a:t>
            </a:r>
            <a:r>
              <a:rPr lang="en-IN" sz="2000" b="0" spc="15" dirty="0"/>
              <a:t>ROB</a:t>
            </a:r>
            <a:r>
              <a:rPr lang="en-IN" sz="2000" b="0" spc="55" dirty="0"/>
              <a:t>L</a:t>
            </a:r>
            <a:r>
              <a:rPr lang="en-IN" sz="2000" b="0" spc="-20" dirty="0"/>
              <a:t>E</a:t>
            </a:r>
            <a:r>
              <a:rPr lang="en-IN" sz="2000" b="0" spc="20" dirty="0"/>
              <a:t>M </a:t>
            </a:r>
            <a:r>
              <a:rPr lang="en-IN" sz="2000" b="0" spc="10" dirty="0"/>
              <a:t>S</a:t>
            </a:r>
            <a:r>
              <a:rPr lang="en-IN" sz="2000" b="0" spc="-370" dirty="0"/>
              <a:t>T</a:t>
            </a:r>
            <a:r>
              <a:rPr lang="en-IN" sz="2000" b="0" spc="-375" dirty="0"/>
              <a:t>A</a:t>
            </a:r>
            <a:r>
              <a:rPr lang="en-IN" sz="2000" b="0" spc="15" dirty="0"/>
              <a:t>T</a:t>
            </a:r>
            <a:r>
              <a:rPr lang="en-IN" sz="2000" b="0" spc="-10" dirty="0"/>
              <a:t>E</a:t>
            </a:r>
            <a:r>
              <a:rPr lang="en-IN" sz="2000" b="0" spc="-20" dirty="0"/>
              <a:t>ME</a:t>
            </a:r>
            <a:r>
              <a:rPr lang="en-IN" sz="2000" b="0" spc="10" dirty="0"/>
              <a:t>NT</a:t>
            </a:r>
            <a:br>
              <a:rPr lang="en-IN" sz="2000" b="0" spc="10" dirty="0"/>
            </a:br>
            <a:r>
              <a:rPr lang="en-IN" sz="2000" b="0" spc="10" dirty="0"/>
              <a:t>                 2.</a:t>
            </a:r>
            <a:r>
              <a:rPr lang="en-IN" sz="2000" b="0" spc="5" dirty="0"/>
              <a:t>PROJECT </a:t>
            </a:r>
            <a:r>
              <a:rPr lang="en-IN" sz="2000" b="0" spc="-20" dirty="0"/>
              <a:t>OVERVIEW</a:t>
            </a:r>
            <a:br>
              <a:rPr lang="en-IN" sz="2000" b="0" spc="-20" dirty="0"/>
            </a:br>
            <a:r>
              <a:rPr lang="en-IN" sz="2000" b="0" spc="-20" dirty="0"/>
              <a:t>                  3.</a:t>
            </a:r>
            <a:r>
              <a:rPr lang="en-US" sz="2000" b="0" spc="25" dirty="0"/>
              <a:t>W</a:t>
            </a:r>
            <a:r>
              <a:rPr lang="en-US" sz="2000" b="0" spc="-20" dirty="0"/>
              <a:t>H</a:t>
            </a:r>
            <a:r>
              <a:rPr lang="en-US" sz="2000" b="0" spc="20" dirty="0"/>
              <a:t>O</a:t>
            </a:r>
            <a:r>
              <a:rPr lang="en-US" sz="2000" b="0" spc="-235" dirty="0"/>
              <a:t> </a:t>
            </a:r>
            <a:r>
              <a:rPr lang="en-US" sz="2000" b="0" spc="-10" dirty="0"/>
              <a:t>AR</a:t>
            </a:r>
            <a:r>
              <a:rPr lang="en-US" sz="2000" b="0" spc="15" dirty="0"/>
              <a:t>E</a:t>
            </a:r>
            <a:r>
              <a:rPr lang="en-US" sz="2000" b="0" spc="-35" dirty="0"/>
              <a:t> </a:t>
            </a:r>
            <a:r>
              <a:rPr lang="en-US" sz="2000" b="0" spc="-10" dirty="0"/>
              <a:t>T</a:t>
            </a:r>
            <a:r>
              <a:rPr lang="en-US" sz="2000" b="0" spc="-15" dirty="0"/>
              <a:t>H</a:t>
            </a:r>
            <a:r>
              <a:rPr lang="en-US" sz="2000" b="0" spc="15" dirty="0"/>
              <a:t>E</a:t>
            </a:r>
            <a:r>
              <a:rPr lang="en-US" sz="2000" b="0" spc="-35" dirty="0"/>
              <a:t> </a:t>
            </a:r>
            <a:r>
              <a:rPr lang="en-US" sz="2000" b="0" spc="-20" dirty="0"/>
              <a:t>E</a:t>
            </a:r>
            <a:r>
              <a:rPr lang="en-US" sz="2000" b="0" spc="30" dirty="0"/>
              <a:t>N</a:t>
            </a:r>
            <a:r>
              <a:rPr lang="en-US" sz="2000" b="0" spc="15" dirty="0"/>
              <a:t>D</a:t>
            </a:r>
            <a:r>
              <a:rPr lang="en-US" sz="2000" b="0" spc="-45" dirty="0"/>
              <a:t> </a:t>
            </a:r>
            <a:r>
              <a:rPr lang="en-US" sz="2000" b="0" dirty="0"/>
              <a:t>U</a:t>
            </a:r>
            <a:r>
              <a:rPr lang="en-US" sz="2000" b="0" spc="10" dirty="0"/>
              <a:t>S</a:t>
            </a:r>
            <a:r>
              <a:rPr lang="en-US" sz="2000" b="0" spc="-25" dirty="0"/>
              <a:t>E</a:t>
            </a:r>
            <a:r>
              <a:rPr lang="en-US" sz="2000" b="0" spc="-10" dirty="0"/>
              <a:t>R</a:t>
            </a:r>
            <a:r>
              <a:rPr lang="en-US" sz="2000" b="0" spc="5" dirty="0"/>
              <a:t>S?</a:t>
            </a:r>
            <a:br>
              <a:rPr lang="en-US" sz="2000" b="0" spc="5" dirty="0"/>
            </a:br>
            <a:r>
              <a:rPr lang="en-US" sz="2000" b="0" spc="5" dirty="0"/>
              <a:t>                 4.</a:t>
            </a:r>
            <a:r>
              <a:rPr lang="en-US" sz="2000" b="0" spc="-40" dirty="0"/>
              <a:t>Y</a:t>
            </a:r>
            <a:r>
              <a:rPr lang="en-US" sz="2000" b="0" spc="10" dirty="0"/>
              <a:t>O</a:t>
            </a:r>
            <a:r>
              <a:rPr lang="en-US" sz="2000" b="0" spc="25" dirty="0"/>
              <a:t>U</a:t>
            </a:r>
            <a:r>
              <a:rPr lang="en-US" sz="2000" b="0" dirty="0"/>
              <a:t>R</a:t>
            </a:r>
            <a:r>
              <a:rPr lang="en-US" sz="2000" b="0" spc="5" dirty="0"/>
              <a:t> </a:t>
            </a:r>
            <a:r>
              <a:rPr lang="en-US" sz="2000" b="0" spc="25" dirty="0"/>
              <a:t>S</a:t>
            </a:r>
            <a:r>
              <a:rPr lang="en-US" sz="2000" b="0" spc="10" dirty="0"/>
              <a:t>O</a:t>
            </a:r>
            <a:r>
              <a:rPr lang="en-US" sz="2000" b="0" spc="25" dirty="0"/>
              <a:t>LU</a:t>
            </a:r>
            <a:r>
              <a:rPr lang="en-US" sz="2000" b="0" spc="-35" dirty="0"/>
              <a:t>T</a:t>
            </a:r>
            <a:r>
              <a:rPr lang="en-US" sz="2000" b="0" spc="-30" dirty="0"/>
              <a:t>I</a:t>
            </a:r>
            <a:r>
              <a:rPr lang="en-US" sz="2000" b="0" spc="10" dirty="0"/>
              <a:t>O</a:t>
            </a:r>
            <a:r>
              <a:rPr lang="en-US" sz="2000" b="0" dirty="0"/>
              <a:t>N</a:t>
            </a:r>
            <a:r>
              <a:rPr lang="en-US" sz="2000" b="0" spc="-345" dirty="0"/>
              <a:t> </a:t>
            </a:r>
            <a:r>
              <a:rPr lang="en-US" sz="2000" b="0" spc="-35" dirty="0"/>
              <a:t>A</a:t>
            </a:r>
            <a:r>
              <a:rPr lang="en-US" sz="2000" b="0" spc="-5" dirty="0"/>
              <a:t>N</a:t>
            </a:r>
            <a:r>
              <a:rPr lang="en-US" sz="2000" b="0" dirty="0"/>
              <a:t>D</a:t>
            </a:r>
            <a:r>
              <a:rPr lang="en-US" sz="2000" b="0" spc="35" dirty="0"/>
              <a:t> </a:t>
            </a:r>
            <a:r>
              <a:rPr lang="en-US" sz="2000" b="0" spc="-30" dirty="0"/>
              <a:t>I</a:t>
            </a:r>
            <a:r>
              <a:rPr lang="en-US" sz="2000" b="0" spc="-35" dirty="0"/>
              <a:t>T</a:t>
            </a:r>
            <a:r>
              <a:rPr lang="en-US" sz="2000" b="0" dirty="0"/>
              <a:t>S</a:t>
            </a:r>
            <a:r>
              <a:rPr lang="en-US" sz="2000" b="0" spc="60" dirty="0"/>
              <a:t> </a:t>
            </a:r>
            <a:r>
              <a:rPr lang="en-US" sz="2000" b="0" spc="-295" dirty="0"/>
              <a:t>V</a:t>
            </a:r>
            <a:r>
              <a:rPr lang="en-US" sz="2000" b="0" spc="-35" dirty="0"/>
              <a:t>A</a:t>
            </a:r>
            <a:r>
              <a:rPr lang="en-US" sz="2000" b="0" spc="25" dirty="0"/>
              <a:t>LU</a:t>
            </a:r>
            <a:r>
              <a:rPr lang="en-US" sz="2000" b="0" dirty="0"/>
              <a:t>E</a:t>
            </a:r>
            <a:r>
              <a:rPr lang="en-US" sz="2000" b="0" spc="-65" dirty="0"/>
              <a:t> </a:t>
            </a:r>
            <a:r>
              <a:rPr lang="en-US" sz="2000" b="0" spc="-15" dirty="0"/>
              <a:t>P</a:t>
            </a:r>
            <a:r>
              <a:rPr lang="en-US" sz="2000" b="0" spc="-30" dirty="0"/>
              <a:t>R</a:t>
            </a:r>
            <a:r>
              <a:rPr lang="en-US" sz="2000" b="0" spc="10" dirty="0"/>
              <a:t>O</a:t>
            </a:r>
            <a:r>
              <a:rPr lang="en-US" sz="2000" b="0" spc="-15" dirty="0"/>
              <a:t>P</a:t>
            </a:r>
            <a:r>
              <a:rPr lang="en-US" sz="2000" b="0" spc="10" dirty="0"/>
              <a:t>O</a:t>
            </a:r>
            <a:r>
              <a:rPr lang="en-US" sz="2000" b="0" spc="25" dirty="0"/>
              <a:t>S</a:t>
            </a:r>
            <a:r>
              <a:rPr lang="en-US" sz="2000" b="0" spc="-30" dirty="0"/>
              <a:t>I</a:t>
            </a:r>
            <a:r>
              <a:rPr lang="en-US" sz="2000" b="0" spc="-35" dirty="0"/>
              <a:t>T</a:t>
            </a:r>
            <a:r>
              <a:rPr lang="en-US" sz="2000" b="0" spc="-30" dirty="0"/>
              <a:t>I</a:t>
            </a:r>
            <a:r>
              <a:rPr lang="en-US" sz="2000" b="0" spc="10" dirty="0"/>
              <a:t>O</a:t>
            </a:r>
            <a:r>
              <a:rPr lang="en-US" sz="2000" b="0" dirty="0"/>
              <a:t>N</a:t>
            </a:r>
            <a:br>
              <a:rPr lang="en-US" sz="2000" b="0" dirty="0"/>
            </a:br>
            <a:r>
              <a:rPr lang="en-US" sz="2000" b="0" dirty="0"/>
              <a:t>                 5.</a:t>
            </a:r>
            <a:r>
              <a:rPr lang="en-US" sz="2000" b="0" spc="15" dirty="0"/>
              <a:t>THE</a:t>
            </a:r>
            <a:r>
              <a:rPr lang="en-US" sz="2000" b="0" spc="20" dirty="0"/>
              <a:t> </a:t>
            </a:r>
            <a:r>
              <a:rPr lang="en-US" sz="2000" b="0" spc="10" dirty="0"/>
              <a:t>WOW</a:t>
            </a:r>
            <a:r>
              <a:rPr lang="en-US" sz="2000" b="0" spc="85" dirty="0"/>
              <a:t> </a:t>
            </a:r>
            <a:r>
              <a:rPr lang="en-US" sz="2000" b="0" spc="10" dirty="0"/>
              <a:t>IN</a:t>
            </a:r>
            <a:r>
              <a:rPr lang="en-US" sz="2000" b="0" spc="-5" dirty="0"/>
              <a:t> </a:t>
            </a:r>
            <a:r>
              <a:rPr lang="en-US" sz="2000" b="0" spc="15" dirty="0"/>
              <a:t>YOUR</a:t>
            </a:r>
            <a:r>
              <a:rPr lang="en-US" sz="2000" b="0" spc="-10" dirty="0"/>
              <a:t> </a:t>
            </a:r>
            <a:r>
              <a:rPr lang="en-US" sz="2000" b="0" spc="20" dirty="0"/>
              <a:t>SOLUTION</a:t>
            </a:r>
            <a:br>
              <a:rPr lang="en-US" sz="2000" b="0" spc="20" dirty="0"/>
            </a:br>
            <a:r>
              <a:rPr lang="en-US" sz="2000" b="0" spc="20" dirty="0"/>
              <a:t>                6.</a:t>
            </a:r>
            <a:r>
              <a:rPr lang="en-IN" sz="2000" b="0" spc="15" dirty="0"/>
              <a:t> M</a:t>
            </a:r>
            <a:r>
              <a:rPr lang="en-IN" sz="2000" b="0" dirty="0"/>
              <a:t>O</a:t>
            </a:r>
            <a:r>
              <a:rPr lang="en-IN" sz="2000" b="0" spc="-15" dirty="0"/>
              <a:t>D</a:t>
            </a:r>
            <a:r>
              <a:rPr lang="en-IN" sz="2000" b="0" spc="-35" dirty="0"/>
              <a:t>E</a:t>
            </a:r>
            <a:r>
              <a:rPr lang="en-IN" sz="2000" b="0" spc="-30" dirty="0"/>
              <a:t>LL</a:t>
            </a:r>
            <a:r>
              <a:rPr lang="en-IN" sz="2000" b="0" spc="-5" dirty="0"/>
              <a:t>I</a:t>
            </a:r>
            <a:r>
              <a:rPr lang="en-IN" sz="2000" b="0" spc="30" dirty="0"/>
              <a:t>N</a:t>
            </a:r>
            <a:r>
              <a:rPr lang="en-IN" sz="2000" b="0" spc="5" dirty="0"/>
              <a:t>G</a:t>
            </a:r>
            <a:br>
              <a:rPr lang="en-IN" sz="2000" b="0" spc="5" dirty="0"/>
            </a:br>
            <a:r>
              <a:rPr lang="en-IN" sz="2000" b="0" spc="5" dirty="0"/>
              <a:t>                 7.</a:t>
            </a:r>
            <a:r>
              <a:rPr lang="en-IN" sz="2000" b="0" dirty="0"/>
              <a:t> R</a:t>
            </a:r>
            <a:r>
              <a:rPr lang="en-IN" sz="2000" b="0" spc="-40" dirty="0"/>
              <a:t>E</a:t>
            </a:r>
            <a:r>
              <a:rPr lang="en-IN" sz="2000" b="0" spc="15" dirty="0"/>
              <a:t>S</a:t>
            </a:r>
            <a:r>
              <a:rPr lang="en-IN" sz="2000" b="0" spc="-30" dirty="0"/>
              <a:t>U</a:t>
            </a:r>
            <a:r>
              <a:rPr lang="en-IN" sz="2000" b="0" spc="-405" dirty="0"/>
              <a:t>L</a:t>
            </a:r>
            <a:r>
              <a:rPr lang="en-IN" sz="2000" b="0" dirty="0"/>
              <a:t>TS</a:t>
            </a:r>
            <a:r>
              <a:rPr lang="en-US" spc="5" dirty="0"/>
              <a:t/>
            </a:r>
            <a:br>
              <a:rPr lang="en-US" spc="5" dirty="0"/>
            </a:b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152400"/>
            <a:ext cx="6467475" cy="132472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smtClean="0"/>
              <a:t>STATEMENT</a:t>
            </a:r>
            <a:r>
              <a:rPr lang="en-IN" sz="4250" spc="-75" dirty="0" smtClean="0"/>
              <a:t/>
            </a:r>
            <a:br>
              <a:rPr lang="en-IN" sz="4250" spc="-75" dirty="0" smtClean="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5" name="Rectangle 3"/>
          <p:cNvSpPr>
            <a:spLocks noChangeArrowheads="1"/>
          </p:cNvSpPr>
          <p:nvPr/>
        </p:nvSpPr>
        <p:spPr bwMode="auto">
          <a:xfrm>
            <a:off x="-1" y="927727"/>
            <a:ext cx="953452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t>The Iris Flower Classification problem involves developing a machine learning model to accurately classify iris flowers into distinct species based on their botanical features. Beginning with data collection and exploration, the project entails gathering a dataset containing measurements of iris flowers and exploring its characteristics. Feature selection and engineering are then employed to identify informative features for classification. Subsequently, various machine learning algorithms are explored for model development, including logistic regression, decision trees, K-nearest neighbors, support vector machines, and neural networks. The performance of these models is evaluated using metrics like accuracy, precision, recall, and F1-score, ensuring robustness and generalization ability through techniques such as cross-validation. </a:t>
            </a:r>
            <a:r>
              <a:rPr lang="en-US" dirty="0" err="1"/>
              <a:t>Hyperparameter</a:t>
            </a:r>
            <a:r>
              <a:rPr lang="en-US" dirty="0"/>
              <a:t> tuning optimizes model performance, and the final trained model is deployed into production for real-world classification tasks. Through these steps, the project aims to deliver a reliable model that accurately classifies iris flowers, contributing valuable insights into species identification in botanical studies.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4"/>
          <p:cNvSpPr>
            <a:spLocks noChangeArrowheads="1"/>
          </p:cNvSpPr>
          <p:nvPr/>
        </p:nvSpPr>
        <p:spPr bwMode="auto">
          <a:xfrm>
            <a:off x="0" y="-57122"/>
            <a:ext cx="48521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1" y="304800"/>
            <a:ext cx="5775960"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Rectangle 1"/>
          <p:cNvSpPr>
            <a:spLocks noChangeArrowheads="1"/>
          </p:cNvSpPr>
          <p:nvPr/>
        </p:nvSpPr>
        <p:spPr bwMode="auto">
          <a:xfrm>
            <a:off x="228600" y="2179759"/>
            <a:ext cx="815339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t>The Iris Flower Classification project aims to develop a machine learning model that accurately categorizes iris flowers into different species based on their botanical attributes. It involves collecting a dataset with iris flower measurements and species labels, exploring and preprocessing the data, training various machine learning algorithms, evaluating their performance, and deploying the best-performing model for real-world application. Through this project, participants gain hands-on experience in data analysis, model development, and deployment, with broad applications across industries.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1" y="-136208"/>
            <a:ext cx="554982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1" y="304800"/>
            <a:ext cx="5867400" cy="1328183"/>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r>
              <a:rPr sz="3200" spc="-10" dirty="0" smtClean="0"/>
              <a:t>?</a:t>
            </a:r>
            <a:r>
              <a:rPr lang="en-IN" sz="3200" spc="-10" dirty="0" smtClean="0"/>
              <a:t/>
            </a:r>
            <a:br>
              <a:rPr lang="en-IN" sz="3200" spc="-10" dirty="0" smtClean="0"/>
            </a:br>
            <a:endParaRPr sz="20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Rectangle 1"/>
          <p:cNvSpPr>
            <a:spLocks noChangeArrowheads="1"/>
          </p:cNvSpPr>
          <p:nvPr/>
        </p:nvSpPr>
        <p:spPr bwMode="auto">
          <a:xfrm>
            <a:off x="381000" y="2076474"/>
            <a:ext cx="90678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dirty="0" smtClean="0">
                <a:ln>
                  <a:noFill/>
                </a:ln>
                <a:solidFill>
                  <a:schemeClr val="tx1"/>
                </a:solidFill>
                <a:effectLst/>
                <a:latin typeface="Arial" panose="020B0604020202020204" pitchFamily="34" charset="0"/>
              </a:rPr>
              <a:t>                                 1.</a:t>
            </a:r>
            <a:r>
              <a:rPr lang="en-IN" b="1" dirty="0"/>
              <a:t> Botanists and </a:t>
            </a:r>
            <a:r>
              <a:rPr lang="en-IN" b="1" dirty="0" smtClean="0"/>
              <a:t>Researchers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800" b="1" i="0" u="none" strike="noStrike" cap="none" normalizeH="0" baseline="0" dirty="0">
                <a:ln>
                  <a:noFill/>
                </a:ln>
                <a:solidFill>
                  <a:schemeClr val="tx1"/>
                </a:solidFill>
                <a:effectLst/>
                <a:latin typeface="Arial" panose="020B0604020202020204" pitchFamily="34" charset="0"/>
              </a:rPr>
              <a:t> </a:t>
            </a:r>
            <a:r>
              <a:rPr kumimoji="0" lang="en-IN" altLang="en-US" sz="1800" b="1" i="0" u="none" strike="noStrike" cap="none" normalizeH="0" baseline="0" dirty="0" smtClean="0">
                <a:ln>
                  <a:noFill/>
                </a:ln>
                <a:solidFill>
                  <a:schemeClr val="tx1"/>
                </a:solidFill>
                <a:effectLst/>
                <a:latin typeface="Arial" panose="020B0604020202020204" pitchFamily="34" charset="0"/>
              </a:rPr>
              <a:t>                                2.</a:t>
            </a:r>
            <a:r>
              <a:rPr kumimoji="0" lang="en-IN" altLang="en-US" sz="1800" b="1" i="0" u="none" strike="noStrike" cap="none" normalizeH="0" dirty="0" smtClean="0">
                <a:ln>
                  <a:noFill/>
                </a:ln>
                <a:solidFill>
                  <a:schemeClr val="tx1"/>
                </a:solidFill>
                <a:effectLst/>
                <a:latin typeface="Arial" panose="020B0604020202020204" pitchFamily="34" charset="0"/>
              </a:rPr>
              <a:t> </a:t>
            </a:r>
            <a:r>
              <a:rPr lang="en-IN" b="1" dirty="0"/>
              <a:t>Agricultural </a:t>
            </a:r>
            <a:r>
              <a:rPr lang="en-IN" b="1" dirty="0" smtClean="0"/>
              <a:t>Professionals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800" b="1" i="0" u="none" strike="noStrike" cap="none" normalizeH="0" baseline="0" dirty="0">
                <a:ln>
                  <a:noFill/>
                </a:ln>
                <a:solidFill>
                  <a:schemeClr val="tx1"/>
                </a:solidFill>
                <a:effectLst/>
                <a:latin typeface="Arial" panose="020B0604020202020204" pitchFamily="34" charset="0"/>
              </a:rPr>
              <a:t> </a:t>
            </a:r>
            <a:r>
              <a:rPr kumimoji="0" lang="en-IN" altLang="en-US" sz="1800" b="1" i="0" u="none" strike="noStrike" cap="none" normalizeH="0" baseline="0" dirty="0" smtClean="0">
                <a:ln>
                  <a:noFill/>
                </a:ln>
                <a:solidFill>
                  <a:schemeClr val="tx1"/>
                </a:solidFill>
                <a:effectLst/>
                <a:latin typeface="Arial" panose="020B0604020202020204" pitchFamily="34" charset="0"/>
              </a:rPr>
              <a:t>                                3.</a:t>
            </a:r>
            <a:r>
              <a:rPr lang="en-IN" b="1" dirty="0"/>
              <a:t> Educators and </a:t>
            </a:r>
            <a:r>
              <a:rPr lang="en-IN" b="1" dirty="0" smtClean="0"/>
              <a:t>Students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800" b="1" i="0" u="none" strike="noStrike" cap="none" normalizeH="0" baseline="0" dirty="0">
                <a:ln>
                  <a:noFill/>
                </a:ln>
                <a:solidFill>
                  <a:schemeClr val="tx1"/>
                </a:solidFill>
                <a:effectLst/>
                <a:latin typeface="Arial" panose="020B0604020202020204" pitchFamily="34" charset="0"/>
              </a:rPr>
              <a:t> </a:t>
            </a:r>
            <a:r>
              <a:rPr kumimoji="0" lang="en-IN" altLang="en-US" sz="1800" b="1" i="0" u="none" strike="noStrike" cap="none" normalizeH="0" baseline="0" dirty="0" smtClean="0">
                <a:ln>
                  <a:noFill/>
                </a:ln>
                <a:solidFill>
                  <a:schemeClr val="tx1"/>
                </a:solidFill>
                <a:effectLst/>
                <a:latin typeface="Arial" panose="020B0604020202020204" pitchFamily="34" charset="0"/>
              </a:rPr>
              <a:t>                                4.</a:t>
            </a:r>
            <a:r>
              <a:rPr kumimoji="0" lang="en-IN" altLang="en-US" sz="1800" b="1" i="0" u="none" strike="noStrike" cap="none" normalizeH="0" dirty="0" smtClean="0">
                <a:ln>
                  <a:noFill/>
                </a:ln>
                <a:solidFill>
                  <a:schemeClr val="tx1"/>
                </a:solidFill>
                <a:effectLst/>
                <a:latin typeface="Arial" panose="020B0604020202020204" pitchFamily="34" charset="0"/>
              </a:rPr>
              <a:t> </a:t>
            </a:r>
            <a:r>
              <a:rPr lang="en-IN" b="1" dirty="0"/>
              <a:t>Software </a:t>
            </a:r>
            <a:r>
              <a:rPr lang="en-IN" b="1" dirty="0" smtClean="0"/>
              <a:t>Developers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800" b="1" i="0" u="none" strike="noStrike" cap="none" normalizeH="0" baseline="0" dirty="0">
                <a:ln>
                  <a:noFill/>
                </a:ln>
                <a:solidFill>
                  <a:schemeClr val="tx1"/>
                </a:solidFill>
                <a:effectLst/>
                <a:latin typeface="Arial" panose="020B0604020202020204" pitchFamily="34" charset="0"/>
              </a:rPr>
              <a:t> </a:t>
            </a:r>
            <a:r>
              <a:rPr kumimoji="0" lang="en-IN" altLang="en-US" sz="1800" b="1" i="0" u="none" strike="noStrike" cap="none" normalizeH="0" baseline="0" dirty="0" smtClean="0">
                <a:ln>
                  <a:noFill/>
                </a:ln>
                <a:solidFill>
                  <a:schemeClr val="tx1"/>
                </a:solidFill>
                <a:effectLst/>
                <a:latin typeface="Arial" panose="020B0604020202020204" pitchFamily="34" charset="0"/>
              </a:rPr>
              <a:t>                                5.</a:t>
            </a:r>
            <a:r>
              <a:rPr lang="en-IN" b="1" dirty="0"/>
              <a:t> Enthusiasts and Gardeners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297252" y="-12716"/>
            <a:ext cx="59837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957435" cy="3137397"/>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smtClean="0"/>
              <a:t>PROPOSITION</a:t>
            </a:r>
            <a:r>
              <a:rPr lang="en-IN" sz="3600" spc="-10" dirty="0" smtClean="0"/>
              <a:t/>
            </a:r>
            <a:br>
              <a:rPr lang="en-IN" sz="3600" spc="-10" dirty="0" smtClean="0"/>
            </a:br>
            <a:r>
              <a:rPr lang="en-IN" sz="3600" spc="-10" dirty="0" smtClean="0"/>
              <a:t/>
            </a:r>
            <a:br>
              <a:rPr lang="en-IN" sz="3600" spc="-10" dirty="0" smtClean="0"/>
            </a:br>
            <a:r>
              <a:rPr lang="en-US" sz="2000" b="0" dirty="0"/>
              <a:t>Our Iris Flower Classification solution delivers accurate species categorization through advanced machine learning algorithms, providing valuable insights and practical applications for users. It ensures high accuracy, efficiency, and scalability, seamlessly integrating into existing workflows. Additionally, it serves as an educational resource for students and researchers while catering to various user needs and use cases.</a:t>
            </a:r>
            <a:endParaRPr sz="20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4366836"/>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smtClean="0"/>
              <a:t>SOLUTION</a:t>
            </a:r>
            <a:r>
              <a:rPr lang="en-IN" sz="4250" spc="-10" dirty="0" smtClean="0"/>
              <a:t/>
            </a:r>
            <a:br>
              <a:rPr lang="en-IN" sz="4250" spc="-10" dirty="0" smtClean="0"/>
            </a:br>
            <a:r>
              <a:rPr lang="en-IN" sz="4250" spc="-10" dirty="0" smtClean="0"/>
              <a:t/>
            </a:r>
            <a:br>
              <a:rPr lang="en-IN" sz="4250" spc="-10" dirty="0" smtClean="0"/>
            </a:br>
            <a:r>
              <a:rPr lang="en-US" sz="2000" b="0" dirty="0"/>
              <a:t>The wow factor in our Iris Flower Classification solution lies in its unparalleled accuracy and efficiency, delivering precise species categorization through advanced machine learning algorithms. Our solution seamlessly integrates into existing workflows, providing users with actionable insights and practical applications. Additionally, it serves as an educational resource, offering hands-on learning opportunities for students and researchers alike. With its versatility and reliability, our solution sets a new standard in iris flower classification, empowering users across diverse domains with cutting-edge technology and impactful results.</a:t>
            </a:r>
            <a:endParaRPr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304800" y="152400"/>
            <a:ext cx="15075947" cy="1059906"/>
          </a:xfrm>
          <a:prstGeom prst="rect">
            <a:avLst/>
          </a:prstGeom>
        </p:spPr>
        <p:txBody>
          <a:bodyPr vert="horz" wrap="square" lIns="0" tIns="13335" rIns="0" bIns="0" rtlCol="0">
            <a:spAutoFit/>
          </a:bodyPr>
          <a:lstStyle/>
          <a:p>
            <a:pPr marL="12700">
              <a:lnSpc>
                <a:spcPct val="100000"/>
              </a:lnSpc>
              <a:spcBef>
                <a:spcPts val="105"/>
              </a:spcBef>
            </a:pPr>
            <a:r>
              <a:rPr spc="-10" dirty="0" smtClean="0"/>
              <a:t>MODELLING</a:t>
            </a:r>
            <a:r>
              <a:rPr lang="en-IN" spc="-10" dirty="0" smtClean="0"/>
              <a:t/>
            </a:r>
            <a:br>
              <a:rPr lang="en-IN" spc="-10" dirty="0" smtClean="0"/>
            </a:br>
            <a:endParaRPr sz="2000" spc="-10" dirty="0"/>
          </a:p>
        </p:txBody>
      </p:sp>
      <p:sp>
        <p:nvSpPr>
          <p:cNvPr id="10" name="Rectangle 1"/>
          <p:cNvSpPr>
            <a:spLocks noChangeArrowheads="1"/>
          </p:cNvSpPr>
          <p:nvPr/>
        </p:nvSpPr>
        <p:spPr bwMode="auto">
          <a:xfrm>
            <a:off x="609600" y="1287071"/>
            <a:ext cx="8458200" cy="2675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In our Iris Flower Classification modeling approach, we leverage advanced machine learning techniques to develop a robust classification model. We begin by preparing the data, selecting relevant features, and exploring various algorithms suitable for classification tasks. After training and evaluating the models, we optimize their performance through </a:t>
            </a:r>
            <a:r>
              <a:rPr kumimoji="0" lang="en-US" altLang="en-US" sz="1800" b="0" i="0" u="none" strike="noStrike" cap="none" normalizeH="0" baseline="0" dirty="0" err="1" smtClean="0">
                <a:ln>
                  <a:noFill/>
                </a:ln>
                <a:solidFill>
                  <a:schemeClr val="tx1"/>
                </a:solidFill>
                <a:effectLst/>
                <a:latin typeface="Arial" panose="020B0604020202020204" pitchFamily="34" charset="0"/>
              </a:rPr>
              <a:t>hyperparameter</a:t>
            </a:r>
            <a:r>
              <a:rPr kumimoji="0" lang="en-US" altLang="en-US" sz="1800" b="0" i="0" u="none" strike="noStrike" cap="none" normalizeH="0" baseline="0" dirty="0" smtClean="0">
                <a:ln>
                  <a:noFill/>
                </a:ln>
                <a:solidFill>
                  <a:schemeClr val="tx1"/>
                </a:solidFill>
                <a:effectLst/>
                <a:latin typeface="Arial" panose="020B0604020202020204" pitchFamily="34" charset="0"/>
              </a:rPr>
              <a:t> tuning. Finally, we select the best-performing model and deploy it for real-world use. This streamlined approach ensures accurate and efficient classification of iris flowers while minimizing complexity.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188365" y="-365844"/>
            <a:ext cx="66511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TotalTime>
  <Words>505</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PowerPoint Presentation</vt:lpstr>
      <vt:lpstr>PROJECT TITLE                     Iris flower classification</vt:lpstr>
      <vt:lpstr>AGENDA                   1.PROBLEM STATEMENT                  2.PROJECT OVERVIEW                   3.WHO ARE THE END USERS?                  4.YOUR SOLUTION AND ITS VALUE PROPOSITION                  5.THE WOW IN YOUR SOLUTION                 6. MODELLING                  7. RESULTS </vt:lpstr>
      <vt:lpstr>PROBLEM STATEMENT </vt:lpstr>
      <vt:lpstr>PROJECT OVERVIEW</vt:lpstr>
      <vt:lpstr>WHO ARE THE END USERS? </vt:lpstr>
      <vt:lpstr>YOUR SOLUTION AND ITS VALUE PROPOSITION  Our Iris Flower Classification solution delivers accurate species categorization through advanced machine learning algorithms, providing valuable insights and practical applications for users. It ensures high accuracy, efficiency, and scalability, seamlessly integrating into existing workflows. Additionally, it serves as an educational resource for students and researchers while catering to various user needs and use cases.</vt:lpstr>
      <vt:lpstr>THE WOW IN YOUR SOLUTION  The wow factor in our Iris Flower Classification solution lies in its unparalleled accuracy and efficiency, delivering precise species categorization through advanced machine learning algorithms. Our solution seamlessly integrates into existing workflows, providing users with actionable insights and practical applications. Additionally, it serves as an educational resource, offering hands-on learning opportunities for students and researchers alike. With its versatility and reliability, our solution sets a new standard in iris flower classification, empowering users across diverse domains with cutting-edge technology and impactful results.</vt:lpstr>
      <vt:lpstr>MODELLING </vt:lpstr>
      <vt:lpstr>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21cs303</cp:lastModifiedBy>
  <cp:revision>5</cp:revision>
  <dcterms:created xsi:type="dcterms:W3CDTF">2024-04-05T03:57:11Z</dcterms:created>
  <dcterms:modified xsi:type="dcterms:W3CDTF">2024-04-05T10:46:45Z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