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60" r:id="rId5"/>
    <p:sldId id="261" r:id="rId6"/>
    <p:sldId id="259" r:id="rId7"/>
    <p:sldId id="262" r:id="rId8"/>
    <p:sldId id="265" r:id="rId9"/>
    <p:sldId id="263" r:id="rId10"/>
    <p:sldId id="273" r:id="rId11"/>
    <p:sldId id="264" r:id="rId12"/>
    <p:sldId id="266" r:id="rId13"/>
    <p:sldId id="271" r:id="rId14"/>
    <p:sldId id="272" r:id="rId15"/>
    <p:sldId id="268" r:id="rId16"/>
    <p:sldId id="275" r:id="rId17"/>
    <p:sldId id="276" r:id="rId18"/>
    <p:sldId id="277" r:id="rId19"/>
    <p:sldId id="269" r:id="rId20"/>
    <p:sldId id="270"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07" autoAdjust="0"/>
  </p:normalViewPr>
  <p:slideViewPr>
    <p:cSldViewPr snapToGrid="0">
      <p:cViewPr varScale="1">
        <p:scale>
          <a:sx n="55" d="100"/>
          <a:sy n="55"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AF0D5-B885-4406-8851-7EF283C420B2}" type="datetimeFigureOut">
              <a:rPr lang="fr-CH" smtClean="0"/>
              <a:t>25.01.2017</a:t>
            </a:fld>
            <a:endParaRPr lang="fr-CH"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A4D0B-D5C7-4D52-8180-75BB2026F2BE}" type="slidenum">
              <a:rPr lang="fr-CH" smtClean="0"/>
              <a:t>‹#›</a:t>
            </a:fld>
            <a:endParaRPr lang="fr-CH" dirty="0"/>
          </a:p>
        </p:txBody>
      </p:sp>
    </p:spTree>
    <p:extLst>
      <p:ext uri="{BB962C8B-B14F-4D97-AF65-F5344CB8AC3E}">
        <p14:creationId xmlns:p14="http://schemas.microsoft.com/office/powerpoint/2010/main" val="146434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première partie de ce projet a été réalisée par Sébastien Henneberger et Thibault Schowing (déjà notée)</a:t>
            </a:r>
          </a:p>
          <a:p>
            <a:r>
              <a:rPr lang="fr-CH" dirty="0"/>
              <a:t>La seconde partie, celle présentée dans ce Powerpoint, a été réalisée par Anastasia Zharkova et Thibault Schowing et consiste à sécuriser la partie 1.</a:t>
            </a:r>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a:t>
            </a:fld>
            <a:endParaRPr lang="fr-CH" dirty="0"/>
          </a:p>
        </p:txBody>
      </p:sp>
    </p:spTree>
    <p:extLst>
      <p:ext uri="{BB962C8B-B14F-4D97-AF65-F5344CB8AC3E}">
        <p14:creationId xmlns:p14="http://schemas.microsoft.com/office/powerpoint/2010/main" val="1356076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Nastya</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10</a:t>
            </a:fld>
            <a:endParaRPr lang="fr-CH" dirty="0"/>
          </a:p>
        </p:txBody>
      </p:sp>
    </p:spTree>
    <p:extLst>
      <p:ext uri="{BB962C8B-B14F-4D97-AF65-F5344CB8AC3E}">
        <p14:creationId xmlns:p14="http://schemas.microsoft.com/office/powerpoint/2010/main" val="1090679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endParaRPr lang="fr-CH" sz="1200" kern="1200" dirty="0">
              <a:solidFill>
                <a:schemeClr val="tx1"/>
              </a:solidFill>
              <a:effectLst/>
              <a:latin typeface="+mn-lt"/>
              <a:ea typeface="+mn-ea"/>
              <a:cs typeface="+mn-cs"/>
            </a:endParaRPr>
          </a:p>
          <a:p>
            <a:endParaRPr lang="fr-CH" sz="1200" kern="1200" dirty="0">
              <a:solidFill>
                <a:schemeClr val="tx1"/>
              </a:solidFill>
              <a:effectLst/>
              <a:latin typeface="+mn-lt"/>
              <a:ea typeface="+mn-ea"/>
              <a:cs typeface="+mn-cs"/>
            </a:endParaRPr>
          </a:p>
          <a:p>
            <a:r>
              <a:rPr lang="fr-CH" sz="1200" kern="1200" dirty="0">
                <a:solidFill>
                  <a:schemeClr val="tx1"/>
                </a:solidFill>
                <a:effectLst/>
                <a:latin typeface="+mn-lt"/>
                <a:ea typeface="+mn-ea"/>
                <a:cs typeface="+mn-cs"/>
              </a:rPr>
              <a:t>S : </a:t>
            </a:r>
            <a:r>
              <a:rPr lang="fr-CH" sz="1200" kern="1200" dirty="0" err="1">
                <a:solidFill>
                  <a:schemeClr val="tx1"/>
                </a:solidFill>
                <a:effectLst/>
                <a:latin typeface="+mn-lt"/>
                <a:ea typeface="+mn-ea"/>
                <a:cs typeface="+mn-cs"/>
              </a:rPr>
              <a:t>Spoofing</a:t>
            </a:r>
            <a:r>
              <a:rPr lang="fr-CH" sz="1200" kern="1200" dirty="0">
                <a:solidFill>
                  <a:schemeClr val="tx1"/>
                </a:solidFill>
                <a:effectLst/>
                <a:latin typeface="+mn-lt"/>
                <a:ea typeface="+mn-ea"/>
                <a:cs typeface="+mn-cs"/>
              </a:rPr>
              <a:t> </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connexion à l’application avec les informations volées. Mesures : transfert de données sécurisé.</a:t>
            </a:r>
          </a:p>
          <a:p>
            <a:r>
              <a:rPr lang="fr-CH" sz="1200" kern="1200" dirty="0">
                <a:solidFill>
                  <a:schemeClr val="tx1"/>
                </a:solidFill>
                <a:effectLst/>
                <a:latin typeface="+mn-lt"/>
                <a:ea typeface="+mn-ea"/>
                <a:cs typeface="+mn-cs"/>
              </a:rPr>
              <a:t>T : </a:t>
            </a:r>
            <a:r>
              <a:rPr lang="fr-CH" sz="1200" kern="1200" dirty="0" err="1">
                <a:solidFill>
                  <a:schemeClr val="tx1"/>
                </a:solidFill>
                <a:effectLst/>
                <a:latin typeface="+mn-lt"/>
                <a:ea typeface="+mn-ea"/>
                <a:cs typeface="+mn-cs"/>
              </a:rPr>
              <a:t>Tampering</a:t>
            </a:r>
            <a:r>
              <a:rPr lang="fr-CH" sz="1200" kern="1200" dirty="0">
                <a:solidFill>
                  <a:schemeClr val="tx1"/>
                </a:solidFill>
                <a:effectLst/>
                <a:latin typeface="+mn-lt"/>
                <a:ea typeface="+mn-ea"/>
                <a:cs typeface="+mn-cs"/>
              </a:rPr>
              <a:t> </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falsification de URL pour avoir les accès non autorisés. Mesures : accès contrôlé</a:t>
            </a:r>
          </a:p>
          <a:p>
            <a:r>
              <a:rPr lang="fr-CH" sz="1200" kern="1200" dirty="0">
                <a:solidFill>
                  <a:schemeClr val="tx1"/>
                </a:solidFill>
                <a:effectLst/>
                <a:latin typeface="+mn-lt"/>
                <a:ea typeface="+mn-ea"/>
                <a:cs typeface="+mn-cs"/>
              </a:rPr>
              <a:t>R : </a:t>
            </a:r>
            <a:r>
              <a:rPr lang="fr-CH" sz="1200" kern="1200" dirty="0" err="1">
                <a:solidFill>
                  <a:schemeClr val="tx1"/>
                </a:solidFill>
                <a:effectLst/>
                <a:latin typeface="+mn-lt"/>
                <a:ea typeface="+mn-ea"/>
                <a:cs typeface="+mn-cs"/>
              </a:rPr>
              <a:t>Repudiation</a:t>
            </a:r>
            <a:r>
              <a:rPr lang="fr-CH" sz="1200" kern="1200" dirty="0">
                <a:solidFill>
                  <a:schemeClr val="tx1"/>
                </a:solidFill>
                <a:effectLst/>
                <a:latin typeface="+mn-lt"/>
                <a:ea typeface="+mn-ea"/>
                <a:cs typeface="+mn-cs"/>
              </a:rPr>
              <a:t> </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modification de l’adresse de livraison d’une entreprise. Mesures : demande de l’information supplémentaire</a:t>
            </a:r>
          </a:p>
          <a:p>
            <a:r>
              <a:rPr lang="fr-CH" sz="1200" kern="1200" dirty="0">
                <a:solidFill>
                  <a:schemeClr val="tx1"/>
                </a:solidFill>
                <a:effectLst/>
                <a:latin typeface="+mn-lt"/>
                <a:ea typeface="+mn-ea"/>
                <a:cs typeface="+mn-cs"/>
              </a:rPr>
              <a:t>I : Information </a:t>
            </a:r>
            <a:r>
              <a:rPr lang="fr-CH" sz="1200" kern="1200" dirty="0" err="1">
                <a:solidFill>
                  <a:schemeClr val="tx1"/>
                </a:solidFill>
                <a:effectLst/>
                <a:latin typeface="+mn-lt"/>
                <a:ea typeface="+mn-ea"/>
                <a:cs typeface="+mn-cs"/>
              </a:rPr>
              <a:t>disclosure</a:t>
            </a:r>
            <a:r>
              <a:rPr lang="fr-CH" sz="1200" kern="1200" dirty="0">
                <a:solidFill>
                  <a:schemeClr val="tx1"/>
                </a:solidFill>
                <a:effectLst/>
                <a:latin typeface="+mn-lt"/>
                <a:ea typeface="+mn-ea"/>
                <a:cs typeface="+mn-cs"/>
              </a:rPr>
              <a:t> </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interception de trafic (wifi public). Mesures : chiffrer le trafic</a:t>
            </a:r>
          </a:p>
          <a:p>
            <a:r>
              <a:rPr lang="fr-CH" sz="1200" kern="1200" dirty="0">
                <a:solidFill>
                  <a:schemeClr val="tx1"/>
                </a:solidFill>
                <a:effectLst/>
                <a:latin typeface="+mn-lt"/>
                <a:ea typeface="+mn-ea"/>
                <a:cs typeface="+mn-cs"/>
              </a:rPr>
              <a:t>D : </a:t>
            </a:r>
            <a:r>
              <a:rPr lang="fr-CH" sz="1200" kern="1200" dirty="0" err="1">
                <a:solidFill>
                  <a:schemeClr val="tx1"/>
                </a:solidFill>
                <a:effectLst/>
                <a:latin typeface="+mn-lt"/>
                <a:ea typeface="+mn-ea"/>
                <a:cs typeface="+mn-cs"/>
              </a:rPr>
              <a:t>Denial</a:t>
            </a:r>
            <a:r>
              <a:rPr lang="fr-CH" sz="1200" kern="1200" dirty="0">
                <a:solidFill>
                  <a:schemeClr val="tx1"/>
                </a:solidFill>
                <a:effectLst/>
                <a:latin typeface="+mn-lt"/>
                <a:ea typeface="+mn-ea"/>
                <a:cs typeface="+mn-cs"/>
              </a:rPr>
              <a:t> of service </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allouer la mémoire de session en fonction des valeurs saisies par utilisateurs. Mesures :    valider la taille avant l’allocation </a:t>
            </a:r>
          </a:p>
          <a:p>
            <a:r>
              <a:rPr lang="fr-CH" sz="1200" kern="1200" dirty="0">
                <a:solidFill>
                  <a:schemeClr val="tx1"/>
                </a:solidFill>
                <a:effectLst/>
                <a:latin typeface="+mn-lt"/>
                <a:ea typeface="+mn-ea"/>
                <a:cs typeface="+mn-cs"/>
              </a:rPr>
              <a:t>E : </a:t>
            </a:r>
            <a:r>
              <a:rPr lang="fr-CH" sz="1200" kern="1200" dirty="0" err="1">
                <a:solidFill>
                  <a:schemeClr val="tx1"/>
                </a:solidFill>
                <a:effectLst/>
                <a:latin typeface="+mn-lt"/>
                <a:ea typeface="+mn-ea"/>
                <a:cs typeface="+mn-cs"/>
              </a:rPr>
              <a:t>Elevation</a:t>
            </a:r>
            <a:r>
              <a:rPr lang="fr-CH" sz="1200" kern="1200" dirty="0">
                <a:solidFill>
                  <a:schemeClr val="tx1"/>
                </a:solidFill>
                <a:effectLst/>
                <a:latin typeface="+mn-lt"/>
                <a:ea typeface="+mn-ea"/>
                <a:cs typeface="+mn-cs"/>
              </a:rPr>
              <a:t> of </a:t>
            </a:r>
            <a:r>
              <a:rPr lang="fr-CH" sz="1200" kern="1200" dirty="0" err="1">
                <a:solidFill>
                  <a:schemeClr val="tx1"/>
                </a:solidFill>
                <a:effectLst/>
                <a:latin typeface="+mn-lt"/>
                <a:ea typeface="+mn-ea"/>
                <a:cs typeface="+mn-cs"/>
              </a:rPr>
              <a:t>privileges</a:t>
            </a:r>
            <a:r>
              <a:rPr lang="fr-CH" sz="1200" kern="1200" dirty="0">
                <a:solidFill>
                  <a:schemeClr val="tx1"/>
                </a:solidFill>
                <a:effectLst/>
                <a:latin typeface="+mn-lt"/>
                <a:ea typeface="+mn-ea"/>
                <a:cs typeface="+mn-cs"/>
                <a:sym typeface="Wingdings" panose="05000000000000000000" pitchFamily="2" charset="2"/>
              </a:rPr>
              <a:t></a:t>
            </a:r>
            <a:r>
              <a:rPr lang="fr-CH" sz="1200" kern="1200" dirty="0">
                <a:solidFill>
                  <a:schemeClr val="tx1"/>
                </a:solidFill>
                <a:effectLst/>
                <a:latin typeface="+mn-lt"/>
                <a:ea typeface="+mn-ea"/>
                <a:cs typeface="+mn-cs"/>
              </a:rPr>
              <a:t> copier/coller l’URL d’admin et y avoir accès. Mesures : mécanisme d’autorisation</a:t>
            </a:r>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11</a:t>
            </a:fld>
            <a:endParaRPr lang="fr-CH"/>
          </a:p>
        </p:txBody>
      </p:sp>
    </p:spTree>
    <p:extLst>
      <p:ext uri="{BB962C8B-B14F-4D97-AF65-F5344CB8AC3E}">
        <p14:creationId xmlns:p14="http://schemas.microsoft.com/office/powerpoint/2010/main" val="269590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12</a:t>
            </a:fld>
            <a:endParaRPr lang="fr-CH" dirty="0"/>
          </a:p>
        </p:txBody>
      </p:sp>
    </p:spTree>
    <p:extLst>
      <p:ext uri="{BB962C8B-B14F-4D97-AF65-F5344CB8AC3E}">
        <p14:creationId xmlns:p14="http://schemas.microsoft.com/office/powerpoint/2010/main" val="102412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13</a:t>
            </a:fld>
            <a:endParaRPr lang="fr-CH" dirty="0"/>
          </a:p>
        </p:txBody>
      </p:sp>
    </p:spTree>
    <p:extLst>
      <p:ext uri="{BB962C8B-B14F-4D97-AF65-F5344CB8AC3E}">
        <p14:creationId xmlns:p14="http://schemas.microsoft.com/office/powerpoint/2010/main" val="299681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14</a:t>
            </a:fld>
            <a:endParaRPr lang="fr-CH" dirty="0"/>
          </a:p>
        </p:txBody>
      </p:sp>
    </p:spTree>
    <p:extLst>
      <p:ext uri="{BB962C8B-B14F-4D97-AF65-F5344CB8AC3E}">
        <p14:creationId xmlns:p14="http://schemas.microsoft.com/office/powerpoint/2010/main" val="114148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15</a:t>
            </a:fld>
            <a:endParaRPr lang="fr-CH" dirty="0"/>
          </a:p>
        </p:txBody>
      </p:sp>
    </p:spTree>
    <p:extLst>
      <p:ext uri="{BB962C8B-B14F-4D97-AF65-F5344CB8AC3E}">
        <p14:creationId xmlns:p14="http://schemas.microsoft.com/office/powerpoint/2010/main" val="270287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err="1"/>
              <a:t>Captcha</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16</a:t>
            </a:fld>
            <a:endParaRPr lang="fr-CH" dirty="0"/>
          </a:p>
        </p:txBody>
      </p:sp>
    </p:spTree>
    <p:extLst>
      <p:ext uri="{BB962C8B-B14F-4D97-AF65-F5344CB8AC3E}">
        <p14:creationId xmlns:p14="http://schemas.microsoft.com/office/powerpoint/2010/main" val="2553920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a:t>Échappement des caractères</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17</a:t>
            </a:fld>
            <a:endParaRPr lang="fr-CH" dirty="0"/>
          </a:p>
        </p:txBody>
      </p:sp>
    </p:spTree>
    <p:extLst>
      <p:ext uri="{BB962C8B-B14F-4D97-AF65-F5344CB8AC3E}">
        <p14:creationId xmlns:p14="http://schemas.microsoft.com/office/powerpoint/2010/main" val="842772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a:t>Code pour échapper les caractères</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18</a:t>
            </a:fld>
            <a:endParaRPr lang="fr-CH" dirty="0"/>
          </a:p>
        </p:txBody>
      </p:sp>
    </p:spTree>
    <p:extLst>
      <p:ext uri="{BB962C8B-B14F-4D97-AF65-F5344CB8AC3E}">
        <p14:creationId xmlns:p14="http://schemas.microsoft.com/office/powerpoint/2010/main" val="2455548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19</a:t>
            </a:fld>
            <a:endParaRPr lang="fr-CH" dirty="0"/>
          </a:p>
        </p:txBody>
      </p:sp>
    </p:spTree>
    <p:extLst>
      <p:ext uri="{BB962C8B-B14F-4D97-AF65-F5344CB8AC3E}">
        <p14:creationId xmlns:p14="http://schemas.microsoft.com/office/powerpoint/2010/main" val="13604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 </a:t>
            </a:r>
          </a:p>
          <a:p>
            <a:endParaRPr lang="fr-CH" dirty="0"/>
          </a:p>
          <a:p>
            <a:r>
              <a:rPr lang="fr-CH" dirty="0"/>
              <a:t>Sécurité de </a:t>
            </a:r>
            <a:r>
              <a:rPr lang="fr-CH" dirty="0" err="1"/>
              <a:t>l’app</a:t>
            </a:r>
            <a:r>
              <a:rPr lang="fr-CH" dirty="0"/>
              <a:t>: ce qu’on a fait et ce qu’il reste à faire.</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2</a:t>
            </a:fld>
            <a:endParaRPr lang="fr-CH"/>
          </a:p>
        </p:txBody>
      </p:sp>
    </p:spTree>
    <p:extLst>
      <p:ext uri="{BB962C8B-B14F-4D97-AF65-F5344CB8AC3E}">
        <p14:creationId xmlns:p14="http://schemas.microsoft.com/office/powerpoint/2010/main" val="1911025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20</a:t>
            </a:fld>
            <a:endParaRPr lang="fr-CH" dirty="0"/>
          </a:p>
        </p:txBody>
      </p:sp>
    </p:spTree>
    <p:extLst>
      <p:ext uri="{BB962C8B-B14F-4D97-AF65-F5344CB8AC3E}">
        <p14:creationId xmlns:p14="http://schemas.microsoft.com/office/powerpoint/2010/main" val="859340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Nastya</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21</a:t>
            </a:fld>
            <a:endParaRPr lang="fr-CH" dirty="0"/>
          </a:p>
        </p:txBody>
      </p:sp>
    </p:spTree>
    <p:extLst>
      <p:ext uri="{BB962C8B-B14F-4D97-AF65-F5344CB8AC3E}">
        <p14:creationId xmlns:p14="http://schemas.microsoft.com/office/powerpoint/2010/main" val="300063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a:t>Seconde partie du projet qui consiste à sécuriser l’application réalisée dans la première phase. </a:t>
            </a:r>
          </a:p>
          <a:p>
            <a:r>
              <a:rPr lang="fr-CH" dirty="0"/>
              <a:t>La liste des objectifs et des fonctionnalités nécessaires se trouve dans la données du projet. </a:t>
            </a:r>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3</a:t>
            </a:fld>
            <a:endParaRPr lang="fr-CH"/>
          </a:p>
        </p:txBody>
      </p:sp>
    </p:spTree>
    <p:extLst>
      <p:ext uri="{BB962C8B-B14F-4D97-AF65-F5344CB8AC3E}">
        <p14:creationId xmlns:p14="http://schemas.microsoft.com/office/powerpoint/2010/main" val="384287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a:t>On risque donc les attaques suivant par exemple: </a:t>
            </a:r>
          </a:p>
          <a:p>
            <a:endParaRPr lang="fr-CH" dirty="0"/>
          </a:p>
          <a:p>
            <a:r>
              <a:rPr lang="fr-CH" dirty="0"/>
              <a:t>- Injection SQL</a:t>
            </a:r>
          </a:p>
          <a:p>
            <a:pPr marL="0" indent="0">
              <a:buFontTx/>
              <a:buNone/>
            </a:pPr>
            <a:r>
              <a:rPr lang="fr-CH" dirty="0"/>
              <a:t>- Envoi de scripts pour réaliser des XSS stockées </a:t>
            </a:r>
          </a:p>
          <a:p>
            <a:pPr marL="171450" indent="-171450">
              <a:buFontTx/>
              <a:buChar char="-"/>
            </a:pPr>
            <a:endParaRPr lang="fr-CH" dirty="0"/>
          </a:p>
          <a:p>
            <a:pPr marL="0" indent="0">
              <a:buFontTx/>
              <a:buNone/>
            </a:pPr>
            <a:r>
              <a:rPr lang="fr-CH" dirty="0"/>
              <a:t>Ce qui permet déjà de réaliser des vols de base de donnée ou de sessions !</a:t>
            </a:r>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4</a:t>
            </a:fld>
            <a:endParaRPr lang="fr-CH"/>
          </a:p>
        </p:txBody>
      </p:sp>
    </p:spTree>
    <p:extLst>
      <p:ext uri="{BB962C8B-B14F-4D97-AF65-F5344CB8AC3E}">
        <p14:creationId xmlns:p14="http://schemas.microsoft.com/office/powerpoint/2010/main" val="144712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Thibault</a:t>
            </a:r>
          </a:p>
          <a:p>
            <a:endParaRPr lang="fr-CH" dirty="0"/>
          </a:p>
          <a:p>
            <a:r>
              <a:rPr lang="fr-CH" dirty="0" err="1"/>
              <a:t>Woohoo</a:t>
            </a:r>
            <a:r>
              <a:rPr lang="fr-CH" dirty="0"/>
              <a:t> on voit que c’est </a:t>
            </a:r>
            <a:r>
              <a:rPr lang="fr-CH" dirty="0" err="1"/>
              <a:t>secure</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5</a:t>
            </a:fld>
            <a:endParaRPr lang="fr-CH" dirty="0"/>
          </a:p>
        </p:txBody>
      </p:sp>
    </p:spTree>
    <p:extLst>
      <p:ext uri="{BB962C8B-B14F-4D97-AF65-F5344CB8AC3E}">
        <p14:creationId xmlns:p14="http://schemas.microsoft.com/office/powerpoint/2010/main" val="53046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Nastya</a:t>
            </a:r>
            <a:endParaRPr lang="fr-CH" dirty="0"/>
          </a:p>
          <a:p>
            <a:endParaRPr lang="fr-CH" dirty="0"/>
          </a:p>
          <a:p>
            <a:r>
              <a:rPr lang="fr-CH" dirty="0"/>
              <a:t>Slide 48 -&gt; description du système</a:t>
            </a:r>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6</a:t>
            </a:fld>
            <a:endParaRPr lang="fr-CH"/>
          </a:p>
        </p:txBody>
      </p:sp>
    </p:spTree>
    <p:extLst>
      <p:ext uri="{BB962C8B-B14F-4D97-AF65-F5344CB8AC3E}">
        <p14:creationId xmlns:p14="http://schemas.microsoft.com/office/powerpoint/2010/main" val="174921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7</a:t>
            </a:fld>
            <a:endParaRPr lang="fr-CH" dirty="0"/>
          </a:p>
        </p:txBody>
      </p:sp>
    </p:spTree>
    <p:extLst>
      <p:ext uri="{BB962C8B-B14F-4D97-AF65-F5344CB8AC3E}">
        <p14:creationId xmlns:p14="http://schemas.microsoft.com/office/powerpoint/2010/main" val="144677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err="1"/>
              <a:t>Nastya</a:t>
            </a:r>
            <a:endParaRPr lang="fr-CH" dirty="0"/>
          </a:p>
          <a:p>
            <a:r>
              <a:rPr lang="fr-CH" dirty="0"/>
              <a:t> Data Flow </a:t>
            </a:r>
            <a:r>
              <a:rPr lang="fr-CH" dirty="0" err="1"/>
              <a:t>Diagram</a:t>
            </a:r>
            <a:r>
              <a:rPr lang="fr-CH" dirty="0"/>
              <a:t> permet d’expliquer </a:t>
            </a:r>
            <a:r>
              <a:rPr lang="fr-CH" sz="1200" b="0" i="0" kern="1200" dirty="0">
                <a:solidFill>
                  <a:schemeClr val="tx1"/>
                </a:solidFill>
                <a:effectLst/>
                <a:latin typeface="+mn-lt"/>
                <a:ea typeface="+mn-ea"/>
                <a:cs typeface="+mn-cs"/>
              </a:rPr>
              <a:t>le fonctionnement de l’application. Dans un premier temps, l’analyse du diagramme de flux de donnée offre la possibilité de trouver des acteurs et des flux qui sont nécessaire au fonctionnement de l’activité.</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8</a:t>
            </a:fld>
            <a:endParaRPr lang="fr-CH" dirty="0"/>
          </a:p>
        </p:txBody>
      </p:sp>
    </p:spTree>
    <p:extLst>
      <p:ext uri="{BB962C8B-B14F-4D97-AF65-F5344CB8AC3E}">
        <p14:creationId xmlns:p14="http://schemas.microsoft.com/office/powerpoint/2010/main" val="3977694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Nastya</a:t>
            </a:r>
            <a:endParaRPr lang="fr-CH" dirty="0"/>
          </a:p>
        </p:txBody>
      </p:sp>
      <p:sp>
        <p:nvSpPr>
          <p:cNvPr id="4" name="Espace réservé du numéro de diapositive 3"/>
          <p:cNvSpPr>
            <a:spLocks noGrp="1"/>
          </p:cNvSpPr>
          <p:nvPr>
            <p:ph type="sldNum" sz="quarter" idx="10"/>
          </p:nvPr>
        </p:nvSpPr>
        <p:spPr/>
        <p:txBody>
          <a:bodyPr/>
          <a:lstStyle/>
          <a:p>
            <a:fld id="{8ECA4D0B-D5C7-4D52-8180-75BB2026F2BE}" type="slidenum">
              <a:rPr lang="fr-CH" smtClean="0"/>
              <a:t>9</a:t>
            </a:fld>
            <a:endParaRPr lang="fr-CH" dirty="0"/>
          </a:p>
        </p:txBody>
      </p:sp>
    </p:spTree>
    <p:extLst>
      <p:ext uri="{BB962C8B-B14F-4D97-AF65-F5344CB8AC3E}">
        <p14:creationId xmlns:p14="http://schemas.microsoft.com/office/powerpoint/2010/main" val="228238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212143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52511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101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045582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765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2177206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2156504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93936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9377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15301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50965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8" name="Footer Placeholder 7"/>
          <p:cNvSpPr>
            <a:spLocks noGrp="1"/>
          </p:cNvSpPr>
          <p:nvPr>
            <p:ph type="ftr" sz="quarter" idx="11"/>
          </p:nvPr>
        </p:nvSpPr>
        <p:spPr/>
        <p:txBody>
          <a:bodyPr/>
          <a:lstStyle/>
          <a:p>
            <a:endParaRPr lang="fr-CH" dirty="0"/>
          </a:p>
        </p:txBody>
      </p:sp>
      <p:sp>
        <p:nvSpPr>
          <p:cNvPr id="9" name="Slide Number Placeholder 8"/>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360718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4" name="Footer Placeholder 3"/>
          <p:cNvSpPr>
            <a:spLocks noGrp="1"/>
          </p:cNvSpPr>
          <p:nvPr>
            <p:ph type="ftr" sz="quarter" idx="11"/>
          </p:nvPr>
        </p:nvSpPr>
        <p:spPr/>
        <p:txBody>
          <a:bodyPr/>
          <a:lstStyle/>
          <a:p>
            <a:endParaRPr lang="fr-CH" dirty="0"/>
          </a:p>
        </p:txBody>
      </p:sp>
      <p:sp>
        <p:nvSpPr>
          <p:cNvPr id="5" name="Slide Number Placeholder 4"/>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198897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3" name="Footer Placeholder 2"/>
          <p:cNvSpPr>
            <a:spLocks noGrp="1"/>
          </p:cNvSpPr>
          <p:nvPr>
            <p:ph type="ftr" sz="quarter" idx="11"/>
          </p:nvPr>
        </p:nvSpPr>
        <p:spPr/>
        <p:txBody>
          <a:bodyPr/>
          <a:lstStyle/>
          <a:p>
            <a:endParaRPr lang="fr-CH" dirty="0"/>
          </a:p>
        </p:txBody>
      </p:sp>
      <p:sp>
        <p:nvSpPr>
          <p:cNvPr id="4" name="Slide Number Placeholder 3"/>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188322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92199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04BA411-5B63-457F-BE8A-5F0DD7FCAD39}" type="datetimeFigureOut">
              <a:rPr lang="fr-CH" smtClean="0"/>
              <a:t>25.01.2017</a:t>
            </a:fld>
            <a:endParaRPr lang="fr-CH" dirty="0"/>
          </a:p>
        </p:txBody>
      </p:sp>
      <p:sp>
        <p:nvSpPr>
          <p:cNvPr id="6" name="Footer Placeholder 5"/>
          <p:cNvSpPr>
            <a:spLocks noGrp="1"/>
          </p:cNvSpPr>
          <p:nvPr>
            <p:ph type="ftr" sz="quarter" idx="11"/>
          </p:nvPr>
        </p:nvSpPr>
        <p:spPr/>
        <p:txBody>
          <a:bodyPr/>
          <a:lstStyle/>
          <a:p>
            <a:endParaRPr lang="fr-CH" dirty="0"/>
          </a:p>
        </p:txBody>
      </p:sp>
      <p:sp>
        <p:nvSpPr>
          <p:cNvPr id="7" name="Slide Number Placeholder 6"/>
          <p:cNvSpPr>
            <a:spLocks noGrp="1"/>
          </p:cNvSpPr>
          <p:nvPr>
            <p:ph type="sldNum" sz="quarter" idx="12"/>
          </p:nvPr>
        </p:nvSpPr>
        <p:spPr/>
        <p:txBody>
          <a:bodyPr/>
          <a:lstStyle/>
          <a:p>
            <a:fld id="{B5D47AD3-EFB5-4F2D-A1D1-9C740CB1146B}" type="slidenum">
              <a:rPr lang="fr-CH" smtClean="0"/>
              <a:t>‹#›</a:t>
            </a:fld>
            <a:endParaRPr lang="fr-CH" dirty="0"/>
          </a:p>
        </p:txBody>
      </p:sp>
    </p:spTree>
    <p:extLst>
      <p:ext uri="{BB962C8B-B14F-4D97-AF65-F5344CB8AC3E}">
        <p14:creationId xmlns:p14="http://schemas.microsoft.com/office/powerpoint/2010/main" val="41881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4BA411-5B63-457F-BE8A-5F0DD7FCAD39}" type="datetimeFigureOut">
              <a:rPr lang="fr-CH" smtClean="0"/>
              <a:t>25.01.2017</a:t>
            </a:fld>
            <a:endParaRPr lang="fr-CH"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D47AD3-EFB5-4F2D-A1D1-9C740CB1146B}" type="slidenum">
              <a:rPr lang="fr-CH" smtClean="0"/>
              <a:t>‹#›</a:t>
            </a:fld>
            <a:endParaRPr lang="fr-CH" dirty="0"/>
          </a:p>
        </p:txBody>
      </p:sp>
    </p:spTree>
    <p:extLst>
      <p:ext uri="{BB962C8B-B14F-4D97-AF65-F5344CB8AC3E}">
        <p14:creationId xmlns:p14="http://schemas.microsoft.com/office/powerpoint/2010/main" val="27373378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H" dirty="0"/>
              <a:t>STI – Projet partie 2</a:t>
            </a:r>
          </a:p>
        </p:txBody>
      </p:sp>
      <p:sp>
        <p:nvSpPr>
          <p:cNvPr id="3" name="Sous-titre 2"/>
          <p:cNvSpPr>
            <a:spLocks noGrp="1"/>
          </p:cNvSpPr>
          <p:nvPr>
            <p:ph type="subTitle" idx="1"/>
          </p:nvPr>
        </p:nvSpPr>
        <p:spPr/>
        <p:txBody>
          <a:bodyPr/>
          <a:lstStyle/>
          <a:p>
            <a:r>
              <a:rPr lang="fr-CH" dirty="0"/>
              <a:t>Sécurité des Technologies Internet</a:t>
            </a:r>
          </a:p>
        </p:txBody>
      </p:sp>
    </p:spTree>
    <p:extLst>
      <p:ext uri="{BB962C8B-B14F-4D97-AF65-F5344CB8AC3E}">
        <p14:creationId xmlns:p14="http://schemas.microsoft.com/office/powerpoint/2010/main" val="97654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sources de menaces</a:t>
            </a:r>
          </a:p>
        </p:txBody>
      </p:sp>
      <p:sp>
        <p:nvSpPr>
          <p:cNvPr id="3" name="Espace réservé du contenu 2"/>
          <p:cNvSpPr>
            <a:spLocks noGrp="1"/>
          </p:cNvSpPr>
          <p:nvPr>
            <p:ph idx="1"/>
          </p:nvPr>
        </p:nvSpPr>
        <p:spPr/>
        <p:txBody>
          <a:bodyPr/>
          <a:lstStyle/>
          <a:p>
            <a:r>
              <a:rPr lang="fr-CH" dirty="0"/>
              <a:t>Concurrent</a:t>
            </a:r>
          </a:p>
          <a:p>
            <a:pPr lvl="1"/>
            <a:r>
              <a:rPr lang="fr-CH" dirty="0"/>
              <a:t>Motivation : vol d’information confidentiels, </a:t>
            </a:r>
            <a:r>
              <a:rPr lang="fr-CH" dirty="0" err="1"/>
              <a:t>reutilisation</a:t>
            </a:r>
            <a:r>
              <a:rPr lang="fr-CH" dirty="0"/>
              <a:t> du même contenu</a:t>
            </a:r>
          </a:p>
          <a:p>
            <a:pPr lvl="1"/>
            <a:r>
              <a:rPr lang="fr-CH" dirty="0"/>
              <a:t>Cible : serveur local</a:t>
            </a:r>
          </a:p>
          <a:p>
            <a:pPr lvl="1"/>
            <a:r>
              <a:rPr lang="fr-CH" dirty="0"/>
              <a:t>Potentialité : moyenne</a:t>
            </a:r>
          </a:p>
          <a:p>
            <a:endParaRPr lang="fr-CH" dirty="0"/>
          </a:p>
        </p:txBody>
      </p:sp>
    </p:spTree>
    <p:extLst>
      <p:ext uri="{BB962C8B-B14F-4D97-AF65-F5344CB8AC3E}">
        <p14:creationId xmlns:p14="http://schemas.microsoft.com/office/powerpoint/2010/main" val="129566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STRIDE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14448302"/>
              </p:ext>
            </p:extLst>
          </p:nvPr>
        </p:nvGraphicFramePr>
        <p:xfrm>
          <a:off x="677334" y="2308130"/>
          <a:ext cx="8552330" cy="2431960"/>
        </p:xfrm>
        <a:graphic>
          <a:graphicData uri="http://schemas.openxmlformats.org/drawingml/2006/table">
            <a:tbl>
              <a:tblPr firstRow="1" firstCol="1" bandRow="1">
                <a:tableStyleId>{5C22544A-7EE6-4342-B048-85BDC9FD1C3A}</a:tableStyleId>
              </a:tblPr>
              <a:tblGrid>
                <a:gridCol w="1652941">
                  <a:extLst>
                    <a:ext uri="{9D8B030D-6E8A-4147-A177-3AD203B41FA5}">
                      <a16:colId xmlns:a16="http://schemas.microsoft.com/office/drawing/2014/main" val="1807715943"/>
                    </a:ext>
                  </a:extLst>
                </a:gridCol>
                <a:gridCol w="1152265">
                  <a:extLst>
                    <a:ext uri="{9D8B030D-6E8A-4147-A177-3AD203B41FA5}">
                      <a16:colId xmlns:a16="http://schemas.microsoft.com/office/drawing/2014/main" val="2296525557"/>
                    </a:ext>
                  </a:extLst>
                </a:gridCol>
                <a:gridCol w="1152265">
                  <a:extLst>
                    <a:ext uri="{9D8B030D-6E8A-4147-A177-3AD203B41FA5}">
                      <a16:colId xmlns:a16="http://schemas.microsoft.com/office/drawing/2014/main" val="4187053647"/>
                    </a:ext>
                  </a:extLst>
                </a:gridCol>
                <a:gridCol w="1154929">
                  <a:extLst>
                    <a:ext uri="{9D8B030D-6E8A-4147-A177-3AD203B41FA5}">
                      <a16:colId xmlns:a16="http://schemas.microsoft.com/office/drawing/2014/main" val="673531801"/>
                    </a:ext>
                  </a:extLst>
                </a:gridCol>
                <a:gridCol w="1144276">
                  <a:extLst>
                    <a:ext uri="{9D8B030D-6E8A-4147-A177-3AD203B41FA5}">
                      <a16:colId xmlns:a16="http://schemas.microsoft.com/office/drawing/2014/main" val="1968405017"/>
                    </a:ext>
                  </a:extLst>
                </a:gridCol>
                <a:gridCol w="1138062">
                  <a:extLst>
                    <a:ext uri="{9D8B030D-6E8A-4147-A177-3AD203B41FA5}">
                      <a16:colId xmlns:a16="http://schemas.microsoft.com/office/drawing/2014/main" val="3257653889"/>
                    </a:ext>
                  </a:extLst>
                </a:gridCol>
                <a:gridCol w="1157592">
                  <a:extLst>
                    <a:ext uri="{9D8B030D-6E8A-4147-A177-3AD203B41FA5}">
                      <a16:colId xmlns:a16="http://schemas.microsoft.com/office/drawing/2014/main" val="790038245"/>
                    </a:ext>
                  </a:extLst>
                </a:gridCol>
              </a:tblGrid>
              <a:tr h="405327">
                <a:tc>
                  <a:txBody>
                    <a:bodyPr/>
                    <a:lstStyle/>
                    <a:p>
                      <a:pPr algn="ctr">
                        <a:lnSpc>
                          <a:spcPct val="107000"/>
                        </a:lnSpc>
                        <a:spcAft>
                          <a:spcPts val="0"/>
                        </a:spcAft>
                      </a:pPr>
                      <a:r>
                        <a:rPr lang="fr-CH" sz="1600" dirty="0">
                          <a:effectLst/>
                        </a:rPr>
                        <a:t>Component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S</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R</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I</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D</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E</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74831"/>
                  </a:ext>
                </a:extLst>
              </a:tr>
              <a:tr h="810652">
                <a:tc>
                  <a:txBody>
                    <a:bodyPr/>
                    <a:lstStyle/>
                    <a:p>
                      <a:pPr algn="ctr">
                        <a:lnSpc>
                          <a:spcPct val="107000"/>
                        </a:lnSpc>
                        <a:spcAft>
                          <a:spcPts val="0"/>
                        </a:spcAft>
                      </a:pPr>
                      <a:r>
                        <a:rPr lang="fr-CH" sz="1600" dirty="0" err="1">
                          <a:effectLst/>
                        </a:rPr>
                        <a:t>External</a:t>
                      </a:r>
                      <a:r>
                        <a:rPr lang="fr-CH" sz="1600" dirty="0">
                          <a:effectLst/>
                        </a:rPr>
                        <a:t> agent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 </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 </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 </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 </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7972828"/>
                  </a:ext>
                </a:extLst>
              </a:tr>
              <a:tr h="405327">
                <a:tc>
                  <a:txBody>
                    <a:bodyPr/>
                    <a:lstStyle/>
                    <a:p>
                      <a:pPr algn="ctr">
                        <a:lnSpc>
                          <a:spcPct val="107000"/>
                        </a:lnSpc>
                        <a:spcAft>
                          <a:spcPts val="0"/>
                        </a:spcAft>
                      </a:pPr>
                      <a:r>
                        <a:rPr lang="fr-CH" sz="1600">
                          <a:effectLst/>
                        </a:rPr>
                        <a:t>Data store</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4793035"/>
                  </a:ext>
                </a:extLst>
              </a:tr>
              <a:tr h="405327">
                <a:tc>
                  <a:txBody>
                    <a:bodyPr/>
                    <a:lstStyle/>
                    <a:p>
                      <a:pPr algn="ctr">
                        <a:lnSpc>
                          <a:spcPct val="107000"/>
                        </a:lnSpc>
                        <a:spcAft>
                          <a:spcPts val="0"/>
                        </a:spcAft>
                      </a:pPr>
                      <a:r>
                        <a:rPr lang="fr-CH" sz="1600">
                          <a:effectLst/>
                        </a:rPr>
                        <a:t>Process</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 </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 </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074902"/>
                  </a:ext>
                </a:extLst>
              </a:tr>
              <a:tr h="405327">
                <a:tc>
                  <a:txBody>
                    <a:bodyPr/>
                    <a:lstStyle/>
                    <a:p>
                      <a:pPr algn="ctr">
                        <a:lnSpc>
                          <a:spcPct val="107000"/>
                        </a:lnSpc>
                        <a:spcAft>
                          <a:spcPts val="0"/>
                        </a:spcAft>
                      </a:pPr>
                      <a:r>
                        <a:rPr lang="fr-CH" sz="1600">
                          <a:effectLst/>
                        </a:rPr>
                        <a:t>Data flow</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 </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 </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a:effectLst/>
                        </a:rPr>
                        <a:t>˅</a:t>
                      </a:r>
                      <a:endParaRPr lang="fr-C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fr-CH" sz="1600" dirty="0">
                          <a:effectLst/>
                        </a:rPr>
                        <a:t> </a:t>
                      </a:r>
                      <a:endParaRPr lang="fr-C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2226825"/>
                  </a:ext>
                </a:extLst>
              </a:tr>
            </a:tbl>
          </a:graphicData>
        </a:graphic>
      </p:graphicFrame>
    </p:spTree>
    <p:extLst>
      <p:ext uri="{BB962C8B-B14F-4D97-AF65-F5344CB8AC3E}">
        <p14:creationId xmlns:p14="http://schemas.microsoft.com/office/powerpoint/2010/main" val="14745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Scénario d’attaques</a:t>
            </a:r>
          </a:p>
        </p:txBody>
      </p:sp>
      <p:sp>
        <p:nvSpPr>
          <p:cNvPr id="3" name="Espace réservé du contenu 2"/>
          <p:cNvSpPr>
            <a:spLocks noGrp="1"/>
          </p:cNvSpPr>
          <p:nvPr>
            <p:ph idx="1"/>
          </p:nvPr>
        </p:nvSpPr>
        <p:spPr/>
        <p:txBody>
          <a:bodyPr>
            <a:normAutofit fontScale="85000" lnSpcReduction="20000"/>
          </a:bodyPr>
          <a:lstStyle/>
          <a:p>
            <a:pPr marL="0" indent="0">
              <a:buNone/>
            </a:pPr>
            <a:r>
              <a:rPr lang="fr-CH" b="1" dirty="0"/>
              <a:t>Scenario d’attaque 1</a:t>
            </a:r>
            <a:r>
              <a:rPr lang="fr-CH" dirty="0"/>
              <a:t> :  User non authentifié essaie de se connecter à l’application</a:t>
            </a:r>
          </a:p>
          <a:p>
            <a:pPr marL="0" indent="0">
              <a:buNone/>
            </a:pPr>
            <a:r>
              <a:rPr lang="fr-CH" b="1" dirty="0"/>
              <a:t>Business impact</a:t>
            </a:r>
            <a:r>
              <a:rPr lang="fr-CH" dirty="0"/>
              <a:t> : élevé (image de l’entreprise, cout de remédiation)</a:t>
            </a:r>
          </a:p>
          <a:p>
            <a:pPr marL="0" indent="0">
              <a:buNone/>
            </a:pPr>
            <a:r>
              <a:rPr lang="fr-CH" dirty="0"/>
              <a:t>	M</a:t>
            </a:r>
            <a:r>
              <a:rPr lang="fr-CH" b="1" dirty="0"/>
              <a:t>otivation</a:t>
            </a:r>
            <a:r>
              <a:rPr lang="fr-CH" dirty="0"/>
              <a:t> : challenge, curiosité, accès aux données privés </a:t>
            </a:r>
          </a:p>
          <a:p>
            <a:pPr marL="0" indent="0">
              <a:buNone/>
            </a:pPr>
            <a:r>
              <a:rPr lang="fr-CH" dirty="0"/>
              <a:t>	</a:t>
            </a:r>
            <a:r>
              <a:rPr lang="fr-CH" b="1" dirty="0"/>
              <a:t>Scenario d’attaque</a:t>
            </a:r>
            <a:r>
              <a:rPr lang="fr-CH" dirty="0"/>
              <a:t> :  injection du code</a:t>
            </a:r>
          </a:p>
          <a:p>
            <a:pPr marL="0" indent="0">
              <a:buNone/>
            </a:pPr>
            <a:r>
              <a:rPr lang="fr-CH" dirty="0"/>
              <a:t>	</a:t>
            </a:r>
            <a:r>
              <a:rPr lang="fr-CH" b="1" dirty="0"/>
              <a:t>Contrôle</a:t>
            </a:r>
            <a:r>
              <a:rPr lang="fr-CH" dirty="0"/>
              <a:t> : utilisation de requête de BD, validation des entrées de fichier. </a:t>
            </a:r>
          </a:p>
          <a:p>
            <a:pPr marL="0" indent="0">
              <a:buNone/>
            </a:pPr>
            <a:r>
              <a:rPr lang="fr-CH" dirty="0"/>
              <a:t> </a:t>
            </a:r>
          </a:p>
          <a:p>
            <a:pPr marL="0" indent="0">
              <a:buNone/>
            </a:pPr>
            <a:r>
              <a:rPr lang="fr-CH" dirty="0"/>
              <a:t> </a:t>
            </a:r>
          </a:p>
          <a:p>
            <a:pPr marL="0" indent="0">
              <a:buNone/>
            </a:pPr>
            <a:r>
              <a:rPr lang="fr-CH" b="1" dirty="0"/>
              <a:t>Scenario d’attaque 2</a:t>
            </a:r>
            <a:r>
              <a:rPr lang="fr-CH" dirty="0"/>
              <a:t> :  Vol de base de donné </a:t>
            </a:r>
          </a:p>
          <a:p>
            <a:pPr marL="0" indent="0">
              <a:buNone/>
            </a:pPr>
            <a:r>
              <a:rPr lang="fr-CH" dirty="0"/>
              <a:t>	</a:t>
            </a:r>
            <a:r>
              <a:rPr lang="fr-CH" b="1" dirty="0"/>
              <a:t>Business impact</a:t>
            </a:r>
            <a:r>
              <a:rPr lang="fr-CH" dirty="0"/>
              <a:t> : élevé ou moyen (réputation, pertes d’actifs)</a:t>
            </a:r>
          </a:p>
          <a:p>
            <a:pPr marL="0" indent="0">
              <a:buNone/>
            </a:pPr>
            <a:r>
              <a:rPr lang="fr-CH" dirty="0"/>
              <a:t>	</a:t>
            </a:r>
            <a:r>
              <a:rPr lang="fr-CH" b="1" dirty="0"/>
              <a:t>Motivation :</a:t>
            </a:r>
            <a:r>
              <a:rPr lang="fr-CH" dirty="0"/>
              <a:t> financière</a:t>
            </a:r>
          </a:p>
          <a:p>
            <a:pPr marL="0" indent="0">
              <a:buNone/>
            </a:pPr>
            <a:r>
              <a:rPr lang="fr-CH" dirty="0"/>
              <a:t>	</a:t>
            </a:r>
            <a:r>
              <a:rPr lang="fr-CH" b="1" dirty="0"/>
              <a:t>Scenario d’attaque</a:t>
            </a:r>
            <a:r>
              <a:rPr lang="fr-CH" dirty="0"/>
              <a:t> : injection de code, bypass autorisation</a:t>
            </a:r>
          </a:p>
          <a:p>
            <a:pPr marL="0" indent="0">
              <a:buNone/>
            </a:pPr>
            <a:r>
              <a:rPr lang="fr-CH" dirty="0"/>
              <a:t>	</a:t>
            </a:r>
            <a:r>
              <a:rPr lang="fr-CH" b="1" dirty="0"/>
              <a:t>Contrôle :</a:t>
            </a:r>
            <a:r>
              <a:rPr lang="fr-CH" dirty="0"/>
              <a:t> validation des entrées de fichier, défense en profondeur, chiffrement de données</a:t>
            </a:r>
          </a:p>
          <a:p>
            <a:pPr marL="0" indent="0">
              <a:buNone/>
            </a:pPr>
            <a:endParaRPr lang="fr-CH" dirty="0"/>
          </a:p>
        </p:txBody>
      </p:sp>
    </p:spTree>
    <p:extLst>
      <p:ext uri="{BB962C8B-B14F-4D97-AF65-F5344CB8AC3E}">
        <p14:creationId xmlns:p14="http://schemas.microsoft.com/office/powerpoint/2010/main" val="118381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Scénario d’attaques</a:t>
            </a:r>
          </a:p>
        </p:txBody>
      </p:sp>
      <p:sp>
        <p:nvSpPr>
          <p:cNvPr id="3" name="Espace réservé du contenu 2"/>
          <p:cNvSpPr>
            <a:spLocks noGrp="1"/>
          </p:cNvSpPr>
          <p:nvPr>
            <p:ph idx="1"/>
          </p:nvPr>
        </p:nvSpPr>
        <p:spPr/>
        <p:txBody>
          <a:bodyPr>
            <a:normAutofit/>
          </a:bodyPr>
          <a:lstStyle/>
          <a:p>
            <a:pPr marL="0" indent="0">
              <a:buNone/>
            </a:pPr>
            <a:r>
              <a:rPr lang="fr-CH" dirty="0"/>
              <a:t> </a:t>
            </a:r>
          </a:p>
          <a:p>
            <a:pPr marL="0" indent="0">
              <a:buNone/>
            </a:pPr>
            <a:r>
              <a:rPr lang="fr-CH" b="1" dirty="0"/>
              <a:t>Scenario d’attaque 3</a:t>
            </a:r>
            <a:r>
              <a:rPr lang="fr-CH" dirty="0"/>
              <a:t> : </a:t>
            </a:r>
            <a:r>
              <a:rPr lang="fr-CH" dirty="0" err="1"/>
              <a:t>bruteforce</a:t>
            </a:r>
            <a:r>
              <a:rPr lang="fr-CH" dirty="0"/>
              <a:t> de login et/ou mot de passe</a:t>
            </a:r>
          </a:p>
          <a:p>
            <a:pPr marL="0" indent="0">
              <a:buNone/>
            </a:pPr>
            <a:r>
              <a:rPr lang="fr-CH" dirty="0"/>
              <a:t>	</a:t>
            </a:r>
            <a:r>
              <a:rPr lang="fr-CH" b="1" dirty="0"/>
              <a:t>Business impact</a:t>
            </a:r>
            <a:r>
              <a:rPr lang="fr-CH" dirty="0"/>
              <a:t> : moyen (réputation, pertes d’information) </a:t>
            </a:r>
          </a:p>
          <a:p>
            <a:pPr marL="0" indent="0">
              <a:buNone/>
            </a:pPr>
            <a:r>
              <a:rPr lang="fr-CH" dirty="0"/>
              <a:t>	</a:t>
            </a:r>
            <a:r>
              <a:rPr lang="fr-CH" b="1" dirty="0"/>
              <a:t>Motivation :</a:t>
            </a:r>
            <a:r>
              <a:rPr lang="fr-CH" dirty="0"/>
              <a:t> avoir accès aux données privés </a:t>
            </a:r>
          </a:p>
          <a:p>
            <a:pPr marL="0" indent="0">
              <a:buNone/>
            </a:pPr>
            <a:r>
              <a:rPr lang="fr-CH" dirty="0"/>
              <a:t>	</a:t>
            </a:r>
            <a:r>
              <a:rPr lang="fr-CH" b="1" dirty="0"/>
              <a:t>Scenario d’attaque :</a:t>
            </a:r>
            <a:r>
              <a:rPr lang="fr-CH" dirty="0"/>
              <a:t> </a:t>
            </a:r>
            <a:r>
              <a:rPr lang="fr-CH" dirty="0" err="1"/>
              <a:t>bruteforce</a:t>
            </a:r>
            <a:endParaRPr lang="fr-CH" dirty="0"/>
          </a:p>
          <a:p>
            <a:pPr marL="0" indent="0">
              <a:buNone/>
            </a:pPr>
            <a:r>
              <a:rPr lang="fr-CH" dirty="0"/>
              <a:t>	</a:t>
            </a:r>
            <a:r>
              <a:rPr lang="fr-CH" b="1" dirty="0"/>
              <a:t>Contrôle :</a:t>
            </a:r>
            <a:r>
              <a:rPr lang="fr-CH" dirty="0"/>
              <a:t> </a:t>
            </a:r>
            <a:r>
              <a:rPr lang="fr-CH" dirty="0" err="1"/>
              <a:t>captcha</a:t>
            </a:r>
            <a:r>
              <a:rPr lang="fr-CH" dirty="0"/>
              <a:t>, mot de passe fort </a:t>
            </a:r>
          </a:p>
          <a:p>
            <a:pPr marL="0" indent="0">
              <a:buNone/>
            </a:pPr>
            <a:r>
              <a:rPr lang="fr-CH" dirty="0"/>
              <a:t> </a:t>
            </a:r>
          </a:p>
        </p:txBody>
      </p:sp>
    </p:spTree>
    <p:extLst>
      <p:ext uri="{BB962C8B-B14F-4D97-AF65-F5344CB8AC3E}">
        <p14:creationId xmlns:p14="http://schemas.microsoft.com/office/powerpoint/2010/main" val="258044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Scénario d’attaques</a:t>
            </a:r>
          </a:p>
        </p:txBody>
      </p:sp>
      <p:sp>
        <p:nvSpPr>
          <p:cNvPr id="3" name="Espace réservé du contenu 2"/>
          <p:cNvSpPr>
            <a:spLocks noGrp="1"/>
          </p:cNvSpPr>
          <p:nvPr>
            <p:ph idx="1"/>
          </p:nvPr>
        </p:nvSpPr>
        <p:spPr/>
        <p:txBody>
          <a:bodyPr>
            <a:normAutofit fontScale="85000" lnSpcReduction="20000"/>
          </a:bodyPr>
          <a:lstStyle/>
          <a:p>
            <a:pPr marL="0" indent="0">
              <a:buNone/>
            </a:pPr>
            <a:r>
              <a:rPr lang="fr-CH" b="1" dirty="0"/>
              <a:t>Scenario d’attaque 4</a:t>
            </a:r>
            <a:r>
              <a:rPr lang="fr-CH" dirty="0"/>
              <a:t> :  user accède aux messages d’un autre user (attaque horizontale)</a:t>
            </a:r>
          </a:p>
          <a:p>
            <a:pPr marL="0" indent="0">
              <a:buNone/>
            </a:pPr>
            <a:r>
              <a:rPr lang="fr-CH" b="1" dirty="0"/>
              <a:t>Business impact</a:t>
            </a:r>
            <a:r>
              <a:rPr lang="fr-CH" dirty="0"/>
              <a:t> : faible (réputation, pertes de confidentialité) </a:t>
            </a:r>
          </a:p>
          <a:p>
            <a:pPr marL="0" indent="0">
              <a:buNone/>
            </a:pPr>
            <a:r>
              <a:rPr lang="fr-CH" dirty="0"/>
              <a:t>	</a:t>
            </a:r>
            <a:r>
              <a:rPr lang="fr-CH" b="1" dirty="0"/>
              <a:t>Motivation :</a:t>
            </a:r>
            <a:r>
              <a:rPr lang="fr-CH" dirty="0"/>
              <a:t> avoir accès aux données privés </a:t>
            </a:r>
          </a:p>
          <a:p>
            <a:pPr marL="0" indent="0">
              <a:buNone/>
            </a:pPr>
            <a:r>
              <a:rPr lang="fr-CH" dirty="0"/>
              <a:t>	</a:t>
            </a:r>
            <a:r>
              <a:rPr lang="fr-CH" b="1" dirty="0"/>
              <a:t>Scenario d’attaque :</a:t>
            </a:r>
            <a:r>
              <a:rPr lang="fr-CH" dirty="0"/>
              <a:t> modification d’ID personnelle </a:t>
            </a:r>
          </a:p>
          <a:p>
            <a:pPr marL="0" indent="0">
              <a:buNone/>
            </a:pPr>
            <a:r>
              <a:rPr lang="fr-CH" dirty="0"/>
              <a:t>	</a:t>
            </a:r>
            <a:r>
              <a:rPr lang="fr-CH" b="1" dirty="0"/>
              <a:t>Contrôle :</a:t>
            </a:r>
            <a:r>
              <a:rPr lang="fr-CH" dirty="0"/>
              <a:t> </a:t>
            </a:r>
            <a:r>
              <a:rPr lang="fr-CH" dirty="0" err="1"/>
              <a:t>prepared</a:t>
            </a:r>
            <a:r>
              <a:rPr lang="fr-CH" dirty="0"/>
              <a:t> </a:t>
            </a:r>
            <a:r>
              <a:rPr lang="fr-CH" dirty="0" err="1"/>
              <a:t>statement</a:t>
            </a:r>
            <a:endParaRPr lang="fr-CH" dirty="0"/>
          </a:p>
          <a:p>
            <a:pPr marL="0" indent="0">
              <a:buNone/>
            </a:pPr>
            <a:r>
              <a:rPr lang="fr-CH" dirty="0"/>
              <a:t> </a:t>
            </a:r>
          </a:p>
          <a:p>
            <a:pPr marL="0" indent="0">
              <a:buNone/>
            </a:pPr>
            <a:r>
              <a:rPr lang="fr-CH" dirty="0"/>
              <a:t> </a:t>
            </a:r>
          </a:p>
          <a:p>
            <a:pPr marL="0" indent="0">
              <a:buNone/>
            </a:pPr>
            <a:r>
              <a:rPr lang="fr-CH" b="1" dirty="0"/>
              <a:t>Scenario d’attaque 5</a:t>
            </a:r>
            <a:r>
              <a:rPr lang="fr-CH" dirty="0"/>
              <a:t>:  user accède aux messages/privilèges d’un administrateur (attaque verticale)</a:t>
            </a:r>
          </a:p>
          <a:p>
            <a:pPr marL="0" indent="0">
              <a:buNone/>
            </a:pPr>
            <a:r>
              <a:rPr lang="fr-CH" b="1" dirty="0"/>
              <a:t>Business impact</a:t>
            </a:r>
            <a:r>
              <a:rPr lang="fr-CH" dirty="0"/>
              <a:t> : moyen/faible (pertes d’information/ confidentialité) </a:t>
            </a:r>
          </a:p>
          <a:p>
            <a:pPr marL="0" indent="0">
              <a:buNone/>
            </a:pPr>
            <a:r>
              <a:rPr lang="fr-CH" dirty="0"/>
              <a:t>	</a:t>
            </a:r>
            <a:r>
              <a:rPr lang="fr-CH" b="1" dirty="0"/>
              <a:t>Motivation :</a:t>
            </a:r>
            <a:r>
              <a:rPr lang="fr-CH" dirty="0"/>
              <a:t> avoir accès aux données privés, escalade de privilèges </a:t>
            </a:r>
          </a:p>
          <a:p>
            <a:pPr marL="0" indent="0">
              <a:buNone/>
            </a:pPr>
            <a:r>
              <a:rPr lang="fr-CH" dirty="0"/>
              <a:t>	</a:t>
            </a:r>
            <a:r>
              <a:rPr lang="fr-CH" b="1" dirty="0"/>
              <a:t>Scenario d’attaque :</a:t>
            </a:r>
            <a:r>
              <a:rPr lang="fr-CH" dirty="0"/>
              <a:t> modification d’ID, d’URL</a:t>
            </a:r>
          </a:p>
          <a:p>
            <a:pPr marL="0" indent="0">
              <a:buNone/>
            </a:pPr>
            <a:r>
              <a:rPr lang="fr-CH" dirty="0"/>
              <a:t>	</a:t>
            </a:r>
            <a:r>
              <a:rPr lang="fr-CH" b="1" dirty="0"/>
              <a:t>Contrôle :</a:t>
            </a:r>
            <a:r>
              <a:rPr lang="fr-CH" dirty="0"/>
              <a:t> </a:t>
            </a:r>
            <a:r>
              <a:rPr lang="fr-CH" dirty="0" err="1"/>
              <a:t>prepared</a:t>
            </a:r>
            <a:r>
              <a:rPr lang="fr-CH" dirty="0"/>
              <a:t> </a:t>
            </a:r>
            <a:r>
              <a:rPr lang="fr-CH" dirty="0" err="1"/>
              <a:t>statement</a:t>
            </a:r>
            <a:r>
              <a:rPr lang="fr-CH" dirty="0"/>
              <a:t> </a:t>
            </a:r>
          </a:p>
          <a:p>
            <a:pPr marL="0" indent="0">
              <a:buNone/>
            </a:pPr>
            <a:endParaRPr lang="fr-CH" dirty="0"/>
          </a:p>
        </p:txBody>
      </p:sp>
    </p:spTree>
    <p:extLst>
      <p:ext uri="{BB962C8B-B14F-4D97-AF65-F5344CB8AC3E}">
        <p14:creationId xmlns:p14="http://schemas.microsoft.com/office/powerpoint/2010/main" val="393216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Sécurité de l’application</a:t>
            </a:r>
          </a:p>
        </p:txBody>
      </p:sp>
      <p:sp>
        <p:nvSpPr>
          <p:cNvPr id="3" name="Espace réservé du contenu 2"/>
          <p:cNvSpPr>
            <a:spLocks noGrp="1"/>
          </p:cNvSpPr>
          <p:nvPr>
            <p:ph idx="1"/>
          </p:nvPr>
        </p:nvSpPr>
        <p:spPr/>
        <p:txBody>
          <a:bodyPr/>
          <a:lstStyle/>
          <a:p>
            <a:r>
              <a:rPr lang="fr-CH" dirty="0"/>
              <a:t>Aucune entrée utilisateur n’est protégée -&gt; OK</a:t>
            </a:r>
          </a:p>
          <a:p>
            <a:r>
              <a:rPr lang="fr-CH" dirty="0"/>
              <a:t>Tous les caractères spéciaux sont interprétés -&gt; OK</a:t>
            </a:r>
          </a:p>
          <a:p>
            <a:r>
              <a:rPr lang="fr-CH" dirty="0"/>
              <a:t>Les formulaires n’ont pas de jeton anti-CSRF -&gt; OK</a:t>
            </a:r>
          </a:p>
          <a:p>
            <a:r>
              <a:rPr lang="fr-CH" dirty="0"/>
              <a:t>Aucune politique de mots de passe -&gt; OK</a:t>
            </a:r>
          </a:p>
          <a:p>
            <a:r>
              <a:rPr lang="fr-CH" dirty="0"/>
              <a:t>Génération de hash -&gt; OK</a:t>
            </a:r>
          </a:p>
          <a:p>
            <a:r>
              <a:rPr lang="fr-CH" dirty="0"/>
              <a:t>Gestion des accès -&gt; OK</a:t>
            </a:r>
          </a:p>
          <a:p>
            <a:pPr marL="0" indent="0">
              <a:buNone/>
            </a:pPr>
            <a:r>
              <a:rPr lang="fr-CH" dirty="0"/>
              <a:t> </a:t>
            </a:r>
          </a:p>
        </p:txBody>
      </p:sp>
    </p:spTree>
    <p:extLst>
      <p:ext uri="{BB962C8B-B14F-4D97-AF65-F5344CB8AC3E}">
        <p14:creationId xmlns:p14="http://schemas.microsoft.com/office/powerpoint/2010/main" val="274420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p:cNvSpPr>
            <a:spLocks noGrp="1"/>
          </p:cNvSpPr>
          <p:nvPr>
            <p:ph type="title"/>
          </p:nvPr>
        </p:nvSpPr>
        <p:spPr/>
        <p:txBody>
          <a:bodyPr/>
          <a:lstStyle/>
          <a:p>
            <a:r>
              <a:rPr lang="fr-CH" dirty="0"/>
              <a:t>Comparaison</a:t>
            </a:r>
          </a:p>
        </p:txBody>
      </p:sp>
      <p:pic>
        <p:nvPicPr>
          <p:cNvPr id="4" name="Image 3"/>
          <p:cNvPicPr>
            <a:picLocks noChangeAspect="1"/>
          </p:cNvPicPr>
          <p:nvPr/>
        </p:nvPicPr>
        <p:blipFill>
          <a:blip r:embed="rId3"/>
          <a:stretch>
            <a:fillRect/>
          </a:stretch>
        </p:blipFill>
        <p:spPr>
          <a:xfrm>
            <a:off x="0" y="1848744"/>
            <a:ext cx="12192000" cy="3920289"/>
          </a:xfrm>
          <a:prstGeom prst="rect">
            <a:avLst/>
          </a:prstGeom>
        </p:spPr>
      </p:pic>
    </p:spTree>
    <p:extLst>
      <p:ext uri="{BB962C8B-B14F-4D97-AF65-F5344CB8AC3E}">
        <p14:creationId xmlns:p14="http://schemas.microsoft.com/office/powerpoint/2010/main" val="2164413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p:cNvSpPr>
            <a:spLocks noGrp="1"/>
          </p:cNvSpPr>
          <p:nvPr>
            <p:ph type="title"/>
          </p:nvPr>
        </p:nvSpPr>
        <p:spPr>
          <a:xfrm>
            <a:off x="677334" y="609600"/>
            <a:ext cx="8596668" cy="1320800"/>
          </a:xfrm>
        </p:spPr>
        <p:txBody>
          <a:bodyPr/>
          <a:lstStyle/>
          <a:p>
            <a:r>
              <a:rPr lang="fr-CH" dirty="0"/>
              <a:t>Comparaison</a:t>
            </a:r>
          </a:p>
        </p:txBody>
      </p:sp>
      <p:pic>
        <p:nvPicPr>
          <p:cNvPr id="3" name="Image 2"/>
          <p:cNvPicPr>
            <a:picLocks noChangeAspect="1"/>
          </p:cNvPicPr>
          <p:nvPr/>
        </p:nvPicPr>
        <p:blipFill>
          <a:blip r:embed="rId3"/>
          <a:stretch>
            <a:fillRect/>
          </a:stretch>
        </p:blipFill>
        <p:spPr>
          <a:xfrm>
            <a:off x="8315" y="3268705"/>
            <a:ext cx="12192000" cy="3281720"/>
          </a:xfrm>
          <a:prstGeom prst="rect">
            <a:avLst/>
          </a:prstGeom>
        </p:spPr>
      </p:pic>
      <p:pic>
        <p:nvPicPr>
          <p:cNvPr id="5" name="Image 4"/>
          <p:cNvPicPr>
            <a:picLocks noChangeAspect="1"/>
          </p:cNvPicPr>
          <p:nvPr/>
        </p:nvPicPr>
        <p:blipFill rotWithShape="1">
          <a:blip r:embed="rId4"/>
          <a:srcRect l="1" r="15682" b="-23811"/>
          <a:stretch/>
        </p:blipFill>
        <p:spPr>
          <a:xfrm>
            <a:off x="936740" y="2653327"/>
            <a:ext cx="2770736" cy="247650"/>
          </a:xfrm>
          <a:prstGeom prst="rect">
            <a:avLst/>
          </a:prstGeom>
        </p:spPr>
      </p:pic>
      <p:pic>
        <p:nvPicPr>
          <p:cNvPr id="6" name="Image 5"/>
          <p:cNvPicPr>
            <a:picLocks noChangeAspect="1"/>
          </p:cNvPicPr>
          <p:nvPr/>
        </p:nvPicPr>
        <p:blipFill>
          <a:blip r:embed="rId5"/>
          <a:stretch>
            <a:fillRect/>
          </a:stretch>
        </p:blipFill>
        <p:spPr>
          <a:xfrm>
            <a:off x="4975668" y="2629515"/>
            <a:ext cx="4886325" cy="247650"/>
          </a:xfrm>
          <a:prstGeom prst="rect">
            <a:avLst/>
          </a:prstGeom>
        </p:spPr>
      </p:pic>
    </p:spTree>
    <p:extLst>
      <p:ext uri="{BB962C8B-B14F-4D97-AF65-F5344CB8AC3E}">
        <p14:creationId xmlns:p14="http://schemas.microsoft.com/office/powerpoint/2010/main" val="120471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Titre 1"/>
          <p:cNvSpPr>
            <a:spLocks noGrp="1"/>
          </p:cNvSpPr>
          <p:nvPr>
            <p:ph type="title"/>
          </p:nvPr>
        </p:nvSpPr>
        <p:spPr/>
        <p:txBody>
          <a:bodyPr/>
          <a:lstStyle/>
          <a:p>
            <a:r>
              <a:rPr lang="fr-CH" dirty="0"/>
              <a:t>Un peu de code pour le plaisir </a:t>
            </a:r>
            <a:r>
              <a:rPr lang="fr-CH" dirty="0">
                <a:sym typeface="Wingdings" panose="05000000000000000000" pitchFamily="2" charset="2"/>
              </a:rPr>
              <a:t> </a:t>
            </a:r>
            <a:endParaRPr lang="fr-CH" dirty="0"/>
          </a:p>
        </p:txBody>
      </p:sp>
      <p:pic>
        <p:nvPicPr>
          <p:cNvPr id="4" name="Image 3"/>
          <p:cNvPicPr>
            <a:picLocks noChangeAspect="1"/>
          </p:cNvPicPr>
          <p:nvPr/>
        </p:nvPicPr>
        <p:blipFill>
          <a:blip r:embed="rId3"/>
          <a:stretch>
            <a:fillRect/>
          </a:stretch>
        </p:blipFill>
        <p:spPr>
          <a:xfrm>
            <a:off x="0" y="2173431"/>
            <a:ext cx="12192000" cy="3446039"/>
          </a:xfrm>
          <a:prstGeom prst="rect">
            <a:avLst/>
          </a:prstGeom>
        </p:spPr>
      </p:pic>
    </p:spTree>
    <p:extLst>
      <p:ext uri="{BB962C8B-B14F-4D97-AF65-F5344CB8AC3E}">
        <p14:creationId xmlns:p14="http://schemas.microsoft.com/office/powerpoint/2010/main" val="329497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À améliorer</a:t>
            </a:r>
          </a:p>
        </p:txBody>
      </p:sp>
      <p:sp>
        <p:nvSpPr>
          <p:cNvPr id="3" name="Espace réservé du contenu 2"/>
          <p:cNvSpPr>
            <a:spLocks noGrp="1"/>
          </p:cNvSpPr>
          <p:nvPr>
            <p:ph idx="1"/>
          </p:nvPr>
        </p:nvSpPr>
        <p:spPr/>
        <p:txBody>
          <a:bodyPr/>
          <a:lstStyle/>
          <a:p>
            <a:r>
              <a:rPr lang="fr-CH" dirty="0"/>
              <a:t>Configurer SSL/TLS (et autre gestion de HTTP </a:t>
            </a:r>
            <a:r>
              <a:rPr lang="fr-CH"/>
              <a:t>et accès </a:t>
            </a:r>
            <a:r>
              <a:rPr lang="fr-CH" dirty="0"/>
              <a:t>niveau serveur)</a:t>
            </a:r>
          </a:p>
          <a:p>
            <a:r>
              <a:rPr lang="fr-CH" dirty="0"/>
              <a:t>Améliorer la politique de mots de passe (caractères, validité, nombre de tentatives fausse, </a:t>
            </a:r>
            <a:r>
              <a:rPr lang="fr-CH" dirty="0" err="1"/>
              <a:t>etc</a:t>
            </a:r>
            <a:r>
              <a:rPr lang="fr-CH" dirty="0"/>
              <a:t> ...)</a:t>
            </a:r>
          </a:p>
          <a:p>
            <a:r>
              <a:rPr lang="fr-CH" dirty="0" err="1"/>
              <a:t>Captcha</a:t>
            </a:r>
            <a:r>
              <a:rPr lang="fr-CH" dirty="0"/>
              <a:t> plus complexe</a:t>
            </a:r>
          </a:p>
          <a:p>
            <a:r>
              <a:rPr lang="fr-CH" dirty="0"/>
              <a:t>Gestion des redirections lors d’erreur 404 ou d’accès (ne pas divulguer d’informations)</a:t>
            </a:r>
          </a:p>
          <a:p>
            <a:endParaRPr lang="fr-CH" dirty="0"/>
          </a:p>
          <a:p>
            <a:endParaRPr lang="fr-CH" dirty="0"/>
          </a:p>
          <a:p>
            <a:endParaRPr lang="fr-CH" dirty="0"/>
          </a:p>
        </p:txBody>
      </p:sp>
    </p:spTree>
    <p:extLst>
      <p:ext uri="{BB962C8B-B14F-4D97-AF65-F5344CB8AC3E}">
        <p14:creationId xmlns:p14="http://schemas.microsoft.com/office/powerpoint/2010/main" val="236502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Table des matières</a:t>
            </a:r>
          </a:p>
        </p:txBody>
      </p:sp>
      <p:sp>
        <p:nvSpPr>
          <p:cNvPr id="3" name="Espace réservé du contenu 2"/>
          <p:cNvSpPr>
            <a:spLocks noGrp="1"/>
          </p:cNvSpPr>
          <p:nvPr>
            <p:ph idx="1"/>
          </p:nvPr>
        </p:nvSpPr>
        <p:spPr/>
        <p:txBody>
          <a:bodyPr/>
          <a:lstStyle/>
          <a:p>
            <a:r>
              <a:rPr lang="fr-CH" dirty="0"/>
              <a:t>Introduction</a:t>
            </a:r>
          </a:p>
          <a:p>
            <a:r>
              <a:rPr lang="fr-CH" dirty="0"/>
              <a:t>État des lieux</a:t>
            </a:r>
          </a:p>
          <a:p>
            <a:r>
              <a:rPr lang="fr-CH" dirty="0"/>
              <a:t>Analyse de menaces</a:t>
            </a:r>
          </a:p>
          <a:p>
            <a:r>
              <a:rPr lang="fr-CH" dirty="0"/>
              <a:t>Sécurité de l’application</a:t>
            </a:r>
          </a:p>
          <a:p>
            <a:r>
              <a:rPr lang="fr-CH" dirty="0"/>
              <a:t>Conclusion</a:t>
            </a:r>
          </a:p>
          <a:p>
            <a:endParaRPr lang="fr-CH" dirty="0"/>
          </a:p>
          <a:p>
            <a:endParaRPr lang="fr-CH" dirty="0"/>
          </a:p>
          <a:p>
            <a:endParaRPr lang="fr-CH" dirty="0"/>
          </a:p>
          <a:p>
            <a:endParaRPr lang="fr-CH" dirty="0"/>
          </a:p>
        </p:txBody>
      </p:sp>
    </p:spTree>
    <p:extLst>
      <p:ext uri="{BB962C8B-B14F-4D97-AF65-F5344CB8AC3E}">
        <p14:creationId xmlns:p14="http://schemas.microsoft.com/office/powerpoint/2010/main" val="168841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Conclusion</a:t>
            </a:r>
          </a:p>
        </p:txBody>
      </p:sp>
      <p:sp>
        <p:nvSpPr>
          <p:cNvPr id="3" name="Espace réservé du contenu 2"/>
          <p:cNvSpPr>
            <a:spLocks noGrp="1"/>
          </p:cNvSpPr>
          <p:nvPr>
            <p:ph idx="1"/>
          </p:nvPr>
        </p:nvSpPr>
        <p:spPr/>
        <p:txBody>
          <a:bodyPr/>
          <a:lstStyle/>
          <a:p>
            <a:r>
              <a:rPr lang="fr-CH" dirty="0"/>
              <a:t>La sécurité est présente à tous les niveaux (code PHP, configuration serveur, logique machine,…) </a:t>
            </a:r>
          </a:p>
          <a:p>
            <a:r>
              <a:rPr lang="fr-CH" dirty="0"/>
              <a:t>Bon début dans ce projet </a:t>
            </a:r>
            <a:r>
              <a:rPr lang="fr-CH" dirty="0">
                <a:sym typeface="Wingdings" panose="05000000000000000000" pitchFamily="2" charset="2"/>
              </a:rPr>
              <a:t> </a:t>
            </a:r>
          </a:p>
          <a:p>
            <a:endParaRPr lang="fr-CH" dirty="0"/>
          </a:p>
        </p:txBody>
      </p:sp>
    </p:spTree>
    <p:extLst>
      <p:ext uri="{BB962C8B-B14F-4D97-AF65-F5344CB8AC3E}">
        <p14:creationId xmlns:p14="http://schemas.microsoft.com/office/powerpoint/2010/main" val="24316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2261" y="2028306"/>
            <a:ext cx="6575367" cy="2527068"/>
          </a:xfrm>
        </p:spPr>
        <p:txBody>
          <a:bodyPr>
            <a:normAutofit fontScale="90000"/>
          </a:bodyPr>
          <a:lstStyle/>
          <a:p>
            <a:r>
              <a:rPr lang="az-Cyrl-AZ" sz="13800" dirty="0"/>
              <a:t>Вопросы</a:t>
            </a:r>
            <a:r>
              <a:rPr lang="fr-CH" sz="13800" dirty="0"/>
              <a:t> </a:t>
            </a:r>
          </a:p>
        </p:txBody>
      </p:sp>
      <p:pic>
        <p:nvPicPr>
          <p:cNvPr id="1026" name="Picture 2" descr="Résultat de recherche d'images pour &quot;question mark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165" y="1571104"/>
            <a:ext cx="278998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7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Introduction STI – Projet 2</a:t>
            </a:r>
          </a:p>
        </p:txBody>
      </p:sp>
      <p:sp>
        <p:nvSpPr>
          <p:cNvPr id="3" name="Espace réservé du contenu 2"/>
          <p:cNvSpPr>
            <a:spLocks noGrp="1"/>
          </p:cNvSpPr>
          <p:nvPr>
            <p:ph idx="1"/>
          </p:nvPr>
        </p:nvSpPr>
        <p:spPr/>
        <p:txBody>
          <a:bodyPr/>
          <a:lstStyle/>
          <a:p>
            <a:r>
              <a:rPr lang="fr-CH" b="1" dirty="0"/>
              <a:t>Rappel projet 1: </a:t>
            </a:r>
            <a:r>
              <a:rPr lang="fr-CH" dirty="0"/>
              <a:t>Application de messagerie</a:t>
            </a:r>
          </a:p>
          <a:p>
            <a:r>
              <a:rPr lang="fr-CH" b="1" dirty="0"/>
              <a:t>But: </a:t>
            </a:r>
            <a:r>
              <a:rPr lang="fr-CH" dirty="0"/>
              <a:t>implémenter la sécurité sur l’application du projet 1</a:t>
            </a:r>
          </a:p>
          <a:p>
            <a:r>
              <a:rPr lang="fr-CH" b="1" dirty="0"/>
              <a:t>Répartition des tâches: </a:t>
            </a:r>
            <a:r>
              <a:rPr lang="fr-CH" dirty="0"/>
              <a:t>par fonctionnalité et vulnérabilité connues</a:t>
            </a:r>
          </a:p>
          <a:p>
            <a:endParaRPr lang="fr-CH" dirty="0"/>
          </a:p>
          <a:p>
            <a:endParaRPr lang="fr-CH" dirty="0"/>
          </a:p>
        </p:txBody>
      </p:sp>
    </p:spTree>
    <p:extLst>
      <p:ext uri="{BB962C8B-B14F-4D97-AF65-F5344CB8AC3E}">
        <p14:creationId xmlns:p14="http://schemas.microsoft.com/office/powerpoint/2010/main" val="267403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État des lieux</a:t>
            </a:r>
          </a:p>
        </p:txBody>
      </p:sp>
      <p:sp>
        <p:nvSpPr>
          <p:cNvPr id="3" name="Espace réservé du contenu 2"/>
          <p:cNvSpPr>
            <a:spLocks noGrp="1"/>
          </p:cNvSpPr>
          <p:nvPr>
            <p:ph idx="1"/>
          </p:nvPr>
        </p:nvSpPr>
        <p:spPr/>
        <p:txBody>
          <a:bodyPr/>
          <a:lstStyle/>
          <a:p>
            <a:r>
              <a:rPr lang="fr-CH" dirty="0"/>
              <a:t>Aucune entrée utilisateur n’est protégée</a:t>
            </a:r>
          </a:p>
          <a:p>
            <a:r>
              <a:rPr lang="fr-CH" dirty="0"/>
              <a:t>Tous les caractères spéciaux sont interprétés</a:t>
            </a:r>
          </a:p>
          <a:p>
            <a:r>
              <a:rPr lang="fr-CH" dirty="0"/>
              <a:t>Les formulaires n’ont pas de jeton anti-CSRF</a:t>
            </a:r>
          </a:p>
          <a:p>
            <a:r>
              <a:rPr lang="fr-CH" dirty="0"/>
              <a:t>Aucune politique de mots de passe </a:t>
            </a:r>
          </a:p>
          <a:p>
            <a:endParaRPr lang="fr-CH" dirty="0"/>
          </a:p>
          <a:p>
            <a:r>
              <a:rPr lang="fr-CH" dirty="0"/>
              <a:t>Les restrictions d’accès aux pages sont déjà efficaces</a:t>
            </a:r>
          </a:p>
          <a:p>
            <a:r>
              <a:rPr lang="fr-CH" dirty="0"/>
              <a:t>La génération des </a:t>
            </a:r>
            <a:r>
              <a:rPr lang="fr-CH" dirty="0" err="1"/>
              <a:t>hashs</a:t>
            </a:r>
            <a:r>
              <a:rPr lang="fr-CH" dirty="0"/>
              <a:t> est déjà sûre</a:t>
            </a:r>
          </a:p>
          <a:p>
            <a:endParaRPr lang="fr-CH" dirty="0"/>
          </a:p>
        </p:txBody>
      </p:sp>
    </p:spTree>
    <p:extLst>
      <p:ext uri="{BB962C8B-B14F-4D97-AF65-F5344CB8AC3E}">
        <p14:creationId xmlns:p14="http://schemas.microsoft.com/office/powerpoint/2010/main" val="164876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27622" y="-24940"/>
            <a:ext cx="3300153" cy="154616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CH"/>
          </a:p>
        </p:txBody>
      </p:sp>
      <p:sp>
        <p:nvSpPr>
          <p:cNvPr id="2" name="Titre 1"/>
          <p:cNvSpPr>
            <a:spLocks noGrp="1"/>
          </p:cNvSpPr>
          <p:nvPr>
            <p:ph type="title"/>
          </p:nvPr>
        </p:nvSpPr>
        <p:spPr>
          <a:xfrm>
            <a:off x="677334" y="225367"/>
            <a:ext cx="8596668" cy="1320800"/>
          </a:xfrm>
        </p:spPr>
        <p:txBody>
          <a:bodyPr/>
          <a:lstStyle/>
          <a:p>
            <a:r>
              <a:rPr lang="fr-CH" dirty="0"/>
              <a:t>Implémentation générale</a:t>
            </a:r>
          </a:p>
        </p:txBody>
      </p:sp>
      <p:pic>
        <p:nvPicPr>
          <p:cNvPr id="5" name="Image 4"/>
          <p:cNvPicPr>
            <a:picLocks noChangeAspect="1"/>
          </p:cNvPicPr>
          <p:nvPr/>
        </p:nvPicPr>
        <p:blipFill>
          <a:blip r:embed="rId3"/>
          <a:stretch>
            <a:fillRect/>
          </a:stretch>
        </p:blipFill>
        <p:spPr>
          <a:xfrm>
            <a:off x="0" y="997533"/>
            <a:ext cx="12208496" cy="5869167"/>
          </a:xfrm>
          <a:prstGeom prst="rect">
            <a:avLst/>
          </a:prstGeom>
        </p:spPr>
      </p:pic>
    </p:spTree>
    <p:extLst>
      <p:ext uri="{BB962C8B-B14F-4D97-AF65-F5344CB8AC3E}">
        <p14:creationId xmlns:p14="http://schemas.microsoft.com/office/powerpoint/2010/main" val="60016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a:t>
            </a:r>
          </a:p>
        </p:txBody>
      </p:sp>
      <p:sp>
        <p:nvSpPr>
          <p:cNvPr id="3" name="Espace réservé du contenu 2"/>
          <p:cNvSpPr>
            <a:spLocks noGrp="1"/>
          </p:cNvSpPr>
          <p:nvPr>
            <p:ph idx="1"/>
          </p:nvPr>
        </p:nvSpPr>
        <p:spPr/>
        <p:txBody>
          <a:bodyPr/>
          <a:lstStyle/>
          <a:p>
            <a:r>
              <a:rPr lang="fr-CH" dirty="0"/>
              <a:t>Description du système</a:t>
            </a:r>
          </a:p>
          <a:p>
            <a:r>
              <a:rPr lang="fr-CH" dirty="0"/>
              <a:t>Sources de menaces</a:t>
            </a:r>
          </a:p>
          <a:p>
            <a:r>
              <a:rPr lang="fr-CH" dirty="0"/>
              <a:t>Scénario d’attaques</a:t>
            </a:r>
          </a:p>
          <a:p>
            <a:r>
              <a:rPr lang="fr-CH" dirty="0"/>
              <a:t>Contremesures</a:t>
            </a:r>
          </a:p>
          <a:p>
            <a:endParaRPr lang="fr-CH" dirty="0"/>
          </a:p>
        </p:txBody>
      </p:sp>
    </p:spTree>
    <p:extLst>
      <p:ext uri="{BB962C8B-B14F-4D97-AF65-F5344CB8AC3E}">
        <p14:creationId xmlns:p14="http://schemas.microsoft.com/office/powerpoint/2010/main" val="45343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description du système</a:t>
            </a:r>
          </a:p>
        </p:txBody>
      </p:sp>
      <p:sp>
        <p:nvSpPr>
          <p:cNvPr id="3" name="Espace réservé du contenu 2"/>
          <p:cNvSpPr>
            <a:spLocks noGrp="1"/>
          </p:cNvSpPr>
          <p:nvPr>
            <p:ph idx="1"/>
          </p:nvPr>
        </p:nvSpPr>
        <p:spPr/>
        <p:txBody>
          <a:bodyPr/>
          <a:lstStyle/>
          <a:p>
            <a:r>
              <a:rPr lang="fr-CH" b="1" dirty="0"/>
              <a:t>Objectifs</a:t>
            </a:r>
            <a:r>
              <a:rPr lang="fr-CH" dirty="0"/>
              <a:t>: fournir un moyen  sécurisé de communication interne à une entreprise </a:t>
            </a:r>
          </a:p>
          <a:p>
            <a:r>
              <a:rPr lang="fr-CH" b="1" dirty="0"/>
              <a:t>Exigences</a:t>
            </a:r>
            <a:r>
              <a:rPr lang="fr-CH" dirty="0"/>
              <a:t>: uniquement les personnes autorisées ont accès. Non répudiation des données.</a:t>
            </a:r>
          </a:p>
          <a:p>
            <a:r>
              <a:rPr lang="fr-CH" b="1" dirty="0"/>
              <a:t>Constitué de: </a:t>
            </a:r>
            <a:r>
              <a:rPr lang="fr-CH" dirty="0"/>
              <a:t>Utilisateurs / base de données / serveur / application.</a:t>
            </a:r>
          </a:p>
        </p:txBody>
      </p:sp>
    </p:spTree>
    <p:extLst>
      <p:ext uri="{BB962C8B-B14F-4D97-AF65-F5344CB8AC3E}">
        <p14:creationId xmlns:p14="http://schemas.microsoft.com/office/powerpoint/2010/main" val="381090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DFD</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5283" y="1544061"/>
            <a:ext cx="7320625" cy="4801896"/>
          </a:xfrm>
        </p:spPr>
      </p:pic>
    </p:spTree>
    <p:extLst>
      <p:ext uri="{BB962C8B-B14F-4D97-AF65-F5344CB8AC3E}">
        <p14:creationId xmlns:p14="http://schemas.microsoft.com/office/powerpoint/2010/main" val="341657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Analyse de menaces – sources de menaces</a:t>
            </a:r>
          </a:p>
        </p:txBody>
      </p:sp>
      <p:sp>
        <p:nvSpPr>
          <p:cNvPr id="3" name="Espace réservé du contenu 2"/>
          <p:cNvSpPr>
            <a:spLocks noGrp="1"/>
          </p:cNvSpPr>
          <p:nvPr>
            <p:ph idx="1"/>
          </p:nvPr>
        </p:nvSpPr>
        <p:spPr/>
        <p:txBody>
          <a:bodyPr/>
          <a:lstStyle/>
          <a:p>
            <a:r>
              <a:rPr lang="fr-CH" dirty="0"/>
              <a:t>Script-</a:t>
            </a:r>
            <a:r>
              <a:rPr lang="fr-CH" dirty="0" err="1"/>
              <a:t>kiddies</a:t>
            </a:r>
            <a:endParaRPr lang="fr-CH" dirty="0"/>
          </a:p>
          <a:p>
            <a:pPr lvl="1"/>
            <a:r>
              <a:rPr lang="fr-CH" dirty="0"/>
              <a:t>Motivation : s’amuser</a:t>
            </a:r>
          </a:p>
          <a:p>
            <a:pPr lvl="1"/>
            <a:r>
              <a:rPr lang="fr-CH" dirty="0"/>
              <a:t>Cible : n’importe que élément</a:t>
            </a:r>
          </a:p>
          <a:p>
            <a:pPr lvl="1"/>
            <a:r>
              <a:rPr lang="fr-CH" dirty="0"/>
              <a:t>Potentialité : haute</a:t>
            </a:r>
          </a:p>
          <a:p>
            <a:r>
              <a:rPr lang="fr-CH" dirty="0" err="1"/>
              <a:t>Cybercrime</a:t>
            </a:r>
            <a:endParaRPr lang="fr-CH" dirty="0"/>
          </a:p>
          <a:p>
            <a:pPr lvl="1"/>
            <a:r>
              <a:rPr lang="fr-CH" dirty="0"/>
              <a:t>Motivation : accès aux éléments interdits qui pourrons être utilisées plus tard</a:t>
            </a:r>
          </a:p>
          <a:p>
            <a:pPr lvl="1"/>
            <a:r>
              <a:rPr lang="fr-CH" dirty="0"/>
              <a:t>Cible : vol de </a:t>
            </a:r>
            <a:r>
              <a:rPr lang="fr-CH" dirty="0" err="1"/>
              <a:t>credentials</a:t>
            </a:r>
            <a:r>
              <a:rPr lang="fr-CH" dirty="0"/>
              <a:t> et/ou modification d’information</a:t>
            </a:r>
          </a:p>
          <a:p>
            <a:pPr lvl="1"/>
            <a:r>
              <a:rPr lang="fr-CH" dirty="0"/>
              <a:t>Potentialité : moyenne</a:t>
            </a:r>
          </a:p>
          <a:p>
            <a:endParaRPr lang="fr-CH" dirty="0"/>
          </a:p>
        </p:txBody>
      </p:sp>
    </p:spTree>
    <p:extLst>
      <p:ext uri="{BB962C8B-B14F-4D97-AF65-F5344CB8AC3E}">
        <p14:creationId xmlns:p14="http://schemas.microsoft.com/office/powerpoint/2010/main" val="21773549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3020</TotalTime>
  <Words>605</Words>
  <Application>Microsoft Office PowerPoint</Application>
  <PresentationFormat>Widescreen</PresentationFormat>
  <Paragraphs>212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Facette</vt:lpstr>
      <vt:lpstr>STI – Projet partie 2</vt:lpstr>
      <vt:lpstr>Table des matières</vt:lpstr>
      <vt:lpstr>Introduction STI – Projet 2</vt:lpstr>
      <vt:lpstr>État des lieux</vt:lpstr>
      <vt:lpstr>Implémentation générale</vt:lpstr>
      <vt:lpstr>Analyse de menaces</vt:lpstr>
      <vt:lpstr>Analyse de menaces – description du système</vt:lpstr>
      <vt:lpstr>Analyse de menaces - DFD</vt:lpstr>
      <vt:lpstr>Analyse de menaces – sources de menaces</vt:lpstr>
      <vt:lpstr>Analyse de menaces – sources de menaces</vt:lpstr>
      <vt:lpstr>Analyse de menaces – STRIDE</vt:lpstr>
      <vt:lpstr>Analyse de menaces - Scénario d’attaques</vt:lpstr>
      <vt:lpstr>Analyse de menaces - Scénario d’attaques</vt:lpstr>
      <vt:lpstr>Analyse de menaces - Scénario d’attaques</vt:lpstr>
      <vt:lpstr>Sécurité de l’application</vt:lpstr>
      <vt:lpstr>Comparaison</vt:lpstr>
      <vt:lpstr>Comparaison</vt:lpstr>
      <vt:lpstr>Un peu de code pour le plaisir  </vt:lpstr>
      <vt:lpstr>À améliorer</vt:lpstr>
      <vt:lpstr>Conclusion</vt:lpstr>
      <vt:lpstr>Вопросы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 – Projet partie 2</dc:title>
  <dc:creator>Thibault Schowing</dc:creator>
  <cp:lastModifiedBy>Anastasia</cp:lastModifiedBy>
  <cp:revision>22</cp:revision>
  <dcterms:created xsi:type="dcterms:W3CDTF">2017-01-12T08:39:14Z</dcterms:created>
  <dcterms:modified xsi:type="dcterms:W3CDTF">2017-01-25T21:43:49Z</dcterms:modified>
</cp:coreProperties>
</file>