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2" r:id="rId6"/>
    <p:sldId id="260" r:id="rId7"/>
    <p:sldId id="261" r:id="rId8"/>
    <p:sldId id="272" r:id="rId9"/>
    <p:sldId id="264" r:id="rId10"/>
    <p:sldId id="268" r:id="rId11"/>
    <p:sldId id="265" r:id="rId12"/>
    <p:sldId id="269" r:id="rId13"/>
    <p:sldId id="270" r:id="rId14"/>
    <p:sldId id="266" r:id="rId15"/>
    <p:sldId id="271" r:id="rId16"/>
    <p:sldId id="267"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ED5C65-6086-4B5C-8942-FDEE819AE05C}" type="datetimeFigureOut">
              <a:rPr lang="en-IN" smtClean="0"/>
              <a:t>15-07-2021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9DF09A2-2FA9-4864-803E-7352AA5BFB5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7755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D5C65-6086-4B5C-8942-FDEE819AE05C}"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F09A2-2FA9-4864-803E-7352AA5BFB5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504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D5C65-6086-4B5C-8942-FDEE819AE05C}"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F09A2-2FA9-4864-803E-7352AA5BFB5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846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D5C65-6086-4B5C-8942-FDEE819AE05C}"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F09A2-2FA9-4864-803E-7352AA5BFB5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915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ED5C65-6086-4B5C-8942-FDEE819AE05C}"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F09A2-2FA9-4864-803E-7352AA5BFB5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188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ED5C65-6086-4B5C-8942-FDEE819AE05C}"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DF09A2-2FA9-4864-803E-7352AA5BFB5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716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ED5C65-6086-4B5C-8942-FDEE819AE05C}" type="datetimeFigureOut">
              <a:rPr lang="en-IN" smtClean="0"/>
              <a:t>15-07-2021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DF09A2-2FA9-4864-803E-7352AA5BFB5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912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ED5C65-6086-4B5C-8942-FDEE819AE05C}" type="datetimeFigureOut">
              <a:rPr lang="en-IN" smtClean="0"/>
              <a:t>15-07-2021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DF09A2-2FA9-4864-803E-7352AA5BFB5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432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ED5C65-6086-4B5C-8942-FDEE819AE05C}" type="datetimeFigureOut">
              <a:rPr lang="en-IN" smtClean="0"/>
              <a:t>15-07-2021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DF09A2-2FA9-4864-803E-7352AA5BFB59}" type="slidenum">
              <a:rPr lang="en-IN" smtClean="0"/>
              <a:t>‹#›</a:t>
            </a:fld>
            <a:endParaRPr lang="en-IN"/>
          </a:p>
        </p:txBody>
      </p:sp>
    </p:spTree>
    <p:extLst>
      <p:ext uri="{BB962C8B-B14F-4D97-AF65-F5344CB8AC3E}">
        <p14:creationId xmlns:p14="http://schemas.microsoft.com/office/powerpoint/2010/main" val="351071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ED5C65-6086-4B5C-8942-FDEE819AE05C}"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DF09A2-2FA9-4864-803E-7352AA5BFB5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676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6ED5C65-6086-4B5C-8942-FDEE819AE05C}" type="datetimeFigureOut">
              <a:rPr lang="en-IN" smtClean="0"/>
              <a:t>15-07-2021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9DF09A2-2FA9-4864-803E-7352AA5BFB5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7038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ED5C65-6086-4B5C-8942-FDEE819AE05C}" type="datetimeFigureOut">
              <a:rPr lang="en-IN" smtClean="0"/>
              <a:t>15-07-2021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9DF09A2-2FA9-4864-803E-7352AA5BFB5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211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B2EEC7-6797-44E1-BE60-BE343FD4AD15}"/>
              </a:ext>
            </a:extLst>
          </p:cNvPr>
          <p:cNvSpPr/>
          <p:nvPr/>
        </p:nvSpPr>
        <p:spPr>
          <a:xfrm>
            <a:off x="806196" y="2551837"/>
            <a:ext cx="10579608" cy="1754326"/>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Covid-19 Cases Prediction  Using Machine Learning</a:t>
            </a:r>
          </a:p>
        </p:txBody>
      </p:sp>
    </p:spTree>
    <p:extLst>
      <p:ext uri="{BB962C8B-B14F-4D97-AF65-F5344CB8AC3E}">
        <p14:creationId xmlns:p14="http://schemas.microsoft.com/office/powerpoint/2010/main" val="286021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6D4DDE6-F0CF-48FB-A2E0-164F5E9DCF4D}"/>
              </a:ext>
            </a:extLst>
          </p:cNvPr>
          <p:cNvPicPr>
            <a:picLocks noChangeAspect="1"/>
          </p:cNvPicPr>
          <p:nvPr/>
        </p:nvPicPr>
        <p:blipFill>
          <a:blip r:embed="rId3"/>
          <a:stretch>
            <a:fillRect/>
          </a:stretch>
        </p:blipFill>
        <p:spPr>
          <a:xfrm>
            <a:off x="2390119" y="643467"/>
            <a:ext cx="7411762" cy="4873234"/>
          </a:xfrm>
          <a:prstGeom prst="rect">
            <a:avLst/>
          </a:prstGeom>
        </p:spPr>
      </p:pic>
    </p:spTree>
    <p:extLst>
      <p:ext uri="{BB962C8B-B14F-4D97-AF65-F5344CB8AC3E}">
        <p14:creationId xmlns:p14="http://schemas.microsoft.com/office/powerpoint/2010/main" val="52372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CB03965-9644-4DCC-8D5C-883970D427FC}"/>
              </a:ext>
            </a:extLst>
          </p:cNvPr>
          <p:cNvPicPr>
            <a:picLocks noChangeAspect="1"/>
          </p:cNvPicPr>
          <p:nvPr/>
        </p:nvPicPr>
        <p:blipFill>
          <a:blip r:embed="rId3"/>
          <a:stretch>
            <a:fillRect/>
          </a:stretch>
        </p:blipFill>
        <p:spPr>
          <a:xfrm>
            <a:off x="2418087" y="643467"/>
            <a:ext cx="7355826" cy="4873234"/>
          </a:xfrm>
          <a:prstGeom prst="rect">
            <a:avLst/>
          </a:prstGeom>
        </p:spPr>
      </p:pic>
    </p:spTree>
    <p:extLst>
      <p:ext uri="{BB962C8B-B14F-4D97-AF65-F5344CB8AC3E}">
        <p14:creationId xmlns:p14="http://schemas.microsoft.com/office/powerpoint/2010/main" val="2344026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72AF277-B4A4-4A2A-A7BA-604EABF38B16}"/>
              </a:ext>
            </a:extLst>
          </p:cNvPr>
          <p:cNvPicPr>
            <a:picLocks noChangeAspect="1"/>
          </p:cNvPicPr>
          <p:nvPr/>
        </p:nvPicPr>
        <p:blipFill>
          <a:blip r:embed="rId3"/>
          <a:stretch>
            <a:fillRect/>
          </a:stretch>
        </p:blipFill>
        <p:spPr>
          <a:xfrm>
            <a:off x="2085107" y="643467"/>
            <a:ext cx="8021785" cy="4873234"/>
          </a:xfrm>
          <a:prstGeom prst="rect">
            <a:avLst/>
          </a:prstGeom>
        </p:spPr>
      </p:pic>
    </p:spTree>
    <p:extLst>
      <p:ext uri="{BB962C8B-B14F-4D97-AF65-F5344CB8AC3E}">
        <p14:creationId xmlns:p14="http://schemas.microsoft.com/office/powerpoint/2010/main" val="1956168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0802AAD7-4D77-4584-B856-36ABE7749072}"/>
              </a:ext>
            </a:extLst>
          </p:cNvPr>
          <p:cNvPicPr>
            <a:picLocks noGrp="1" noChangeAspect="1"/>
          </p:cNvPicPr>
          <p:nvPr>
            <p:ph idx="1"/>
          </p:nvPr>
        </p:nvPicPr>
        <p:blipFill>
          <a:blip r:embed="rId3"/>
          <a:stretch>
            <a:fillRect/>
          </a:stretch>
        </p:blipFill>
        <p:spPr>
          <a:xfrm>
            <a:off x="2000844" y="643467"/>
            <a:ext cx="8190311" cy="4873234"/>
          </a:xfrm>
          <a:prstGeom prst="rect">
            <a:avLst/>
          </a:prstGeom>
        </p:spPr>
      </p:pic>
    </p:spTree>
    <p:extLst>
      <p:ext uri="{BB962C8B-B14F-4D97-AF65-F5344CB8AC3E}">
        <p14:creationId xmlns:p14="http://schemas.microsoft.com/office/powerpoint/2010/main" val="929154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92D1C1CF-A935-4FB8-8AE8-77719C659ECE}"/>
              </a:ext>
            </a:extLst>
          </p:cNvPr>
          <p:cNvPicPr>
            <a:picLocks noGrp="1" noChangeAspect="1"/>
          </p:cNvPicPr>
          <p:nvPr>
            <p:ph idx="1"/>
          </p:nvPr>
        </p:nvPicPr>
        <p:blipFill>
          <a:blip r:embed="rId3"/>
          <a:stretch>
            <a:fillRect/>
          </a:stretch>
        </p:blipFill>
        <p:spPr>
          <a:xfrm>
            <a:off x="643467" y="1280749"/>
            <a:ext cx="10905066" cy="3598670"/>
          </a:xfrm>
          <a:prstGeom prst="rect">
            <a:avLst/>
          </a:prstGeom>
        </p:spPr>
      </p:pic>
    </p:spTree>
    <p:extLst>
      <p:ext uri="{BB962C8B-B14F-4D97-AF65-F5344CB8AC3E}">
        <p14:creationId xmlns:p14="http://schemas.microsoft.com/office/powerpoint/2010/main" val="1861164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3C299C1-4058-494F-B199-076063A94B3B}"/>
              </a:ext>
            </a:extLst>
          </p:cNvPr>
          <p:cNvPicPr>
            <a:picLocks noChangeAspect="1"/>
          </p:cNvPicPr>
          <p:nvPr/>
        </p:nvPicPr>
        <p:blipFill>
          <a:blip r:embed="rId3"/>
          <a:stretch>
            <a:fillRect/>
          </a:stretch>
        </p:blipFill>
        <p:spPr>
          <a:xfrm>
            <a:off x="2332884" y="643467"/>
            <a:ext cx="7526231" cy="4873234"/>
          </a:xfrm>
          <a:prstGeom prst="rect">
            <a:avLst/>
          </a:prstGeom>
        </p:spPr>
      </p:pic>
    </p:spTree>
    <p:extLst>
      <p:ext uri="{BB962C8B-B14F-4D97-AF65-F5344CB8AC3E}">
        <p14:creationId xmlns:p14="http://schemas.microsoft.com/office/powerpoint/2010/main" val="95950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F02D5B8-1A20-4208-A2F1-4735BE435E0E}"/>
              </a:ext>
            </a:extLst>
          </p:cNvPr>
          <p:cNvPicPr>
            <a:picLocks noChangeAspect="1"/>
          </p:cNvPicPr>
          <p:nvPr/>
        </p:nvPicPr>
        <p:blipFill>
          <a:blip r:embed="rId3"/>
          <a:stretch>
            <a:fillRect/>
          </a:stretch>
        </p:blipFill>
        <p:spPr>
          <a:xfrm>
            <a:off x="643467" y="1485218"/>
            <a:ext cx="10905066" cy="3189732"/>
          </a:xfrm>
          <a:prstGeom prst="rect">
            <a:avLst/>
          </a:prstGeom>
        </p:spPr>
      </p:pic>
    </p:spTree>
    <p:extLst>
      <p:ext uri="{BB962C8B-B14F-4D97-AF65-F5344CB8AC3E}">
        <p14:creationId xmlns:p14="http://schemas.microsoft.com/office/powerpoint/2010/main" val="825823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FA2B28-6014-4F59-8971-1E115B601D92}"/>
              </a:ext>
            </a:extLst>
          </p:cNvPr>
          <p:cNvSpPr/>
          <p:nvPr/>
        </p:nvSpPr>
        <p:spPr>
          <a:xfrm>
            <a:off x="2869123" y="2767280"/>
            <a:ext cx="6453754" cy="1323439"/>
          </a:xfrm>
          <a:prstGeom prst="rect">
            <a:avLst/>
          </a:prstGeom>
          <a:noFill/>
        </p:spPr>
        <p:txBody>
          <a:bodyPr wrap="none" lIns="91440" tIns="45720" rIns="91440" bIns="45720">
            <a:spAutoFit/>
          </a:bodyPr>
          <a:lstStyle/>
          <a:p>
            <a:pPr algn="ctr"/>
            <a:r>
              <a:rPr lang="en-US" sz="80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Thank You </a:t>
            </a:r>
          </a:p>
        </p:txBody>
      </p:sp>
      <p:sp>
        <p:nvSpPr>
          <p:cNvPr id="5" name="Rectangle 4">
            <a:extLst>
              <a:ext uri="{FF2B5EF4-FFF2-40B4-BE49-F238E27FC236}">
                <a16:creationId xmlns:a16="http://schemas.microsoft.com/office/drawing/2014/main" id="{1263DA40-C0FD-40A2-8B45-F1B71C47F315}"/>
              </a:ext>
            </a:extLst>
          </p:cNvPr>
          <p:cNvSpPr/>
          <p:nvPr/>
        </p:nvSpPr>
        <p:spPr>
          <a:xfrm>
            <a:off x="6890237" y="5235750"/>
            <a:ext cx="5301763" cy="830997"/>
          </a:xfrm>
          <a:prstGeom prst="rect">
            <a:avLst/>
          </a:prstGeom>
          <a:noFill/>
        </p:spPr>
        <p:txBody>
          <a:bodyPr wrap="square" lIns="91440" tIns="45720" rIns="91440" bIns="45720">
            <a:spAutoFit/>
          </a:bodyPr>
          <a:lstStyle/>
          <a:p>
            <a:pPr algn="ctr"/>
            <a:r>
              <a:rPr lang="en-US" sz="2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Black" panose="020B0A04020102020204" pitchFamily="34" charset="0"/>
              </a:rPr>
              <a:t>By : Asutosh Patra and Animesh Singh</a:t>
            </a:r>
          </a:p>
        </p:txBody>
      </p:sp>
    </p:spTree>
    <p:extLst>
      <p:ext uri="{BB962C8B-B14F-4D97-AF65-F5344CB8AC3E}">
        <p14:creationId xmlns:p14="http://schemas.microsoft.com/office/powerpoint/2010/main" val="397132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7716-3C32-4E20-BE2E-84F4582E4D96}"/>
              </a:ext>
            </a:extLst>
          </p:cNvPr>
          <p:cNvSpPr>
            <a:spLocks noGrp="1"/>
          </p:cNvSpPr>
          <p:nvPr>
            <p:ph type="title"/>
          </p:nvPr>
        </p:nvSpPr>
        <p:spPr>
          <a:xfrm>
            <a:off x="1398826" y="934455"/>
            <a:ext cx="9603275" cy="1049235"/>
          </a:xfrm>
        </p:spPr>
        <p:txBody>
          <a:bodyPr/>
          <a:lstStyle/>
          <a:p>
            <a:r>
              <a:rPr lang="en-IN" sz="3600" b="1" i="0" u="sng" dirty="0">
                <a:effectLst/>
                <a:latin typeface="Arial Black" panose="020B0A04020102020204" pitchFamily="34" charset="0"/>
              </a:rPr>
              <a:t>What is COVID-19?</a:t>
            </a:r>
            <a:br>
              <a:rPr lang="en-IN"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A8A63977-51D0-41B7-8AD0-899AB64C56C6}"/>
              </a:ext>
            </a:extLst>
          </p:cNvPr>
          <p:cNvSpPr>
            <a:spLocks noGrp="1"/>
          </p:cNvSpPr>
          <p:nvPr>
            <p:ph idx="1"/>
          </p:nvPr>
        </p:nvSpPr>
        <p:spPr>
          <a:xfrm>
            <a:off x="1294362" y="2472932"/>
            <a:ext cx="9603275" cy="3450613"/>
          </a:xfrm>
        </p:spPr>
        <p:txBody>
          <a:bodyPr>
            <a:normAutofit/>
          </a:bodyPr>
          <a:lstStyle/>
          <a:p>
            <a:r>
              <a:rPr lang="en-US" b="0" i="0" dirty="0">
                <a:effectLst/>
                <a:latin typeface="Comic Sans MS" panose="030F0702030302020204" pitchFamily="66" charset="0"/>
              </a:rPr>
              <a:t>Corona Virus disease (COVID-19) is an infectious disease caused by a newly discovered virus, which emerged in Wuhan, China in December of 2019.</a:t>
            </a:r>
          </a:p>
          <a:p>
            <a:r>
              <a:rPr lang="en-US" b="0" i="0" dirty="0">
                <a:effectLst/>
                <a:latin typeface="Comic Sans MS" panose="030F0702030302020204" pitchFamily="66" charset="0"/>
              </a:rPr>
              <a:t>Most people infected with the COVID-19 virus will experience mild to moderate respiratory illness and recover without requiring special treatment.</a:t>
            </a:r>
            <a:endParaRPr lang="en-US" dirty="0">
              <a:latin typeface="Comic Sans MS" panose="030F0702030302020204" pitchFamily="66" charset="0"/>
            </a:endParaRPr>
          </a:p>
          <a:p>
            <a:r>
              <a:rPr lang="en-US" b="0" i="0" dirty="0">
                <a:effectLst/>
                <a:latin typeface="Comic Sans MS" panose="030F0702030302020204" pitchFamily="66" charset="0"/>
              </a:rPr>
              <a:t>The COVID-19 virus spreads primarily through droplets of saliva or discharge from the nose when an infected person coughs or sneezes, so you might have heard caution to practice respiratory etiquette</a:t>
            </a:r>
            <a:endParaRPr lang="en-IN" dirty="0">
              <a:latin typeface="Comic Sans MS" panose="030F0702030302020204" pitchFamily="66" charset="0"/>
            </a:endParaRPr>
          </a:p>
        </p:txBody>
      </p:sp>
    </p:spTree>
    <p:extLst>
      <p:ext uri="{BB962C8B-B14F-4D97-AF65-F5344CB8AC3E}">
        <p14:creationId xmlns:p14="http://schemas.microsoft.com/office/powerpoint/2010/main" val="94229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BFF7-126E-400D-B3E7-05886473FB2B}"/>
              </a:ext>
            </a:extLst>
          </p:cNvPr>
          <p:cNvSpPr>
            <a:spLocks noGrp="1"/>
          </p:cNvSpPr>
          <p:nvPr>
            <p:ph type="title"/>
          </p:nvPr>
        </p:nvSpPr>
        <p:spPr>
          <a:xfrm>
            <a:off x="1294362" y="867037"/>
            <a:ext cx="9603275" cy="1049235"/>
          </a:xfrm>
        </p:spPr>
        <p:txBody>
          <a:bodyPr/>
          <a:lstStyle/>
          <a:p>
            <a:r>
              <a:rPr lang="en-US" sz="3600" b="1" i="0" u="sng" dirty="0">
                <a:effectLst/>
                <a:latin typeface="Arial Black" panose="020B0A04020102020204" pitchFamily="34" charset="0"/>
              </a:rPr>
              <a:t>How does a Pandemic Work?</a:t>
            </a:r>
            <a:br>
              <a:rPr lang="en-US"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5A7CA175-73A6-407F-892B-DDD1FFEF2056}"/>
              </a:ext>
            </a:extLst>
          </p:cNvPr>
          <p:cNvSpPr>
            <a:spLocks noGrp="1"/>
          </p:cNvSpPr>
          <p:nvPr>
            <p:ph idx="1"/>
          </p:nvPr>
        </p:nvSpPr>
        <p:spPr>
          <a:xfrm>
            <a:off x="1451579" y="1925514"/>
            <a:ext cx="9603275" cy="3540831"/>
          </a:xfrm>
        </p:spPr>
        <p:txBody>
          <a:bodyPr/>
          <a:lstStyle/>
          <a:p>
            <a:r>
              <a:rPr lang="en-IN" dirty="0">
                <a:latin typeface="Comic Sans MS" panose="030F0702030302020204" pitchFamily="66" charset="0"/>
              </a:rPr>
              <a:t>A</a:t>
            </a:r>
            <a:r>
              <a:rPr lang="en-IN" dirty="0">
                <a:effectLst/>
                <a:latin typeface="Comic Sans MS" panose="030F0702030302020204" pitchFamily="66" charset="0"/>
              </a:rPr>
              <a:t> Pandemic </a:t>
            </a:r>
            <a:r>
              <a:rPr lang="en-US" dirty="0">
                <a:effectLst/>
                <a:latin typeface="Comic Sans MS" panose="030F0702030302020204" pitchFamily="66" charset="0"/>
              </a:rPr>
              <a:t>displays a property called exponential growth.</a:t>
            </a:r>
          </a:p>
          <a:p>
            <a:r>
              <a:rPr lang="en-US" dirty="0">
                <a:latin typeface="Comic Sans MS" panose="030F0702030302020204" pitchFamily="66" charset="0"/>
              </a:rPr>
              <a:t>T</a:t>
            </a:r>
            <a:r>
              <a:rPr lang="en-US" dirty="0">
                <a:effectLst/>
                <a:latin typeface="Comic Sans MS" panose="030F0702030302020204" pitchFamily="66" charset="0"/>
              </a:rPr>
              <a:t>his is how a Pandemic works. The outbreak is fairly unnoticeable in the beginning, then, once it reaches a significant value, the growth to maxima is extremely quick.</a:t>
            </a:r>
            <a:endParaRPr lang="en-IN" dirty="0">
              <a:latin typeface="Comic Sans MS" panose="030F0702030302020204" pitchFamily="66" charset="0"/>
            </a:endParaRPr>
          </a:p>
        </p:txBody>
      </p:sp>
      <p:pic>
        <p:nvPicPr>
          <p:cNvPr id="4" name="Picture 3">
            <a:extLst>
              <a:ext uri="{FF2B5EF4-FFF2-40B4-BE49-F238E27FC236}">
                <a16:creationId xmlns:a16="http://schemas.microsoft.com/office/drawing/2014/main" id="{9DBF106F-DAF7-47BB-AD96-DB1420C88D6F}"/>
              </a:ext>
            </a:extLst>
          </p:cNvPr>
          <p:cNvPicPr>
            <a:picLocks noChangeAspect="1"/>
          </p:cNvPicPr>
          <p:nvPr/>
        </p:nvPicPr>
        <p:blipFill>
          <a:blip r:embed="rId2"/>
          <a:stretch>
            <a:fillRect/>
          </a:stretch>
        </p:blipFill>
        <p:spPr>
          <a:xfrm>
            <a:off x="4007643" y="3695929"/>
            <a:ext cx="4176712" cy="2185405"/>
          </a:xfrm>
          <a:prstGeom prst="rect">
            <a:avLst/>
          </a:prstGeom>
        </p:spPr>
      </p:pic>
    </p:spTree>
    <p:extLst>
      <p:ext uri="{BB962C8B-B14F-4D97-AF65-F5344CB8AC3E}">
        <p14:creationId xmlns:p14="http://schemas.microsoft.com/office/powerpoint/2010/main" val="391878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1BD35-CF6F-4DFE-B9D6-2A6569BAE029}"/>
              </a:ext>
            </a:extLst>
          </p:cNvPr>
          <p:cNvSpPr>
            <a:spLocks noGrp="1"/>
          </p:cNvSpPr>
          <p:nvPr>
            <p:ph type="title"/>
          </p:nvPr>
        </p:nvSpPr>
        <p:spPr>
          <a:xfrm>
            <a:off x="1451579" y="527539"/>
            <a:ext cx="9603275" cy="1326216"/>
          </a:xfrm>
        </p:spPr>
        <p:txBody>
          <a:bodyPr>
            <a:normAutofit fontScale="90000"/>
          </a:bodyPr>
          <a:lstStyle/>
          <a:p>
            <a:r>
              <a:rPr lang="en-US" u="sng" dirty="0">
                <a:effectLst/>
                <a:latin typeface="Arial Black" panose="020B0A04020102020204" pitchFamily="34" charset="0"/>
              </a:rPr>
              <a:t>Case Study: Analyzing the Outbreak of COVID 19 using Machine Learning</a:t>
            </a:r>
            <a:br>
              <a:rPr lang="en-US" u="sng" dirty="0">
                <a:effectLst/>
                <a:latin typeface="Arial Black" panose="020B0A04020102020204" pitchFamily="34" charset="0"/>
              </a:rPr>
            </a:br>
            <a:r>
              <a:rPr lang="en-US" u="sng" dirty="0">
                <a:effectLst/>
                <a:latin typeface="Arial Black" panose="020B0A04020102020204" pitchFamily="34" charset="0"/>
              </a:rPr>
              <a:t>Problem Statement</a:t>
            </a:r>
            <a:br>
              <a:rPr lang="en-US" b="0" i="0" dirty="0">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E18D5D29-9C4D-499C-BBCA-71FD3350D294}"/>
              </a:ext>
            </a:extLst>
          </p:cNvPr>
          <p:cNvSpPr>
            <a:spLocks noGrp="1"/>
          </p:cNvSpPr>
          <p:nvPr>
            <p:ph idx="1"/>
          </p:nvPr>
        </p:nvSpPr>
        <p:spPr>
          <a:xfrm>
            <a:off x="1451579" y="2200371"/>
            <a:ext cx="9603275" cy="3450613"/>
          </a:xfrm>
        </p:spPr>
        <p:txBody>
          <a:bodyPr>
            <a:normAutofit/>
          </a:bodyPr>
          <a:lstStyle/>
          <a:p>
            <a:pPr marL="0" indent="0">
              <a:buNone/>
            </a:pPr>
            <a:r>
              <a:rPr lang="en-US" b="0" i="0" dirty="0">
                <a:effectLst/>
                <a:latin typeface="Comic Sans MS" panose="030F0702030302020204" pitchFamily="66" charset="0"/>
              </a:rPr>
              <a:t>We need a strong model that predicts how the virus could spread across different countries and regions. The goal of this task is to build a model that predicts the spread of the virus in the future.</a:t>
            </a:r>
          </a:p>
          <a:p>
            <a:pPr marL="0" indent="0" algn="l">
              <a:buNone/>
            </a:pPr>
            <a:r>
              <a:rPr lang="en-US" b="0" i="0" dirty="0">
                <a:effectLst/>
                <a:latin typeface="Comic Sans MS" panose="030F0702030302020204" pitchFamily="66" charset="0"/>
              </a:rPr>
              <a:t>Tasks to be performed:</a:t>
            </a:r>
          </a:p>
          <a:p>
            <a:pPr algn="l">
              <a:buFont typeface="+mj-lt"/>
              <a:buAutoNum type="arabicPeriod"/>
            </a:pPr>
            <a:r>
              <a:rPr lang="en-US" b="0" i="0" dirty="0">
                <a:effectLst/>
                <a:latin typeface="Comic Sans MS" panose="030F0702030302020204" pitchFamily="66" charset="0"/>
              </a:rPr>
              <a:t>Analyzing the present condition in India</a:t>
            </a:r>
          </a:p>
          <a:p>
            <a:pPr algn="l">
              <a:buFont typeface="+mj-lt"/>
              <a:buAutoNum type="arabicPeriod"/>
            </a:pPr>
            <a:r>
              <a:rPr lang="en-US" b="0" i="0" dirty="0">
                <a:effectLst/>
                <a:latin typeface="Comic Sans MS" panose="030F0702030302020204" pitchFamily="66" charset="0"/>
              </a:rPr>
              <a:t>Exploring India’s Covid-19 data</a:t>
            </a:r>
          </a:p>
          <a:p>
            <a:pPr algn="l">
              <a:buFont typeface="+mj-lt"/>
              <a:buAutoNum type="arabicPeriod"/>
            </a:pPr>
            <a:r>
              <a:rPr lang="en-US" b="0" i="0" dirty="0">
                <a:effectLst/>
                <a:latin typeface="Comic Sans MS" panose="030F0702030302020204" pitchFamily="66" charset="0"/>
              </a:rPr>
              <a:t>Forecasting India’s COVID-19 cases using Linear Regression</a:t>
            </a:r>
          </a:p>
          <a:p>
            <a:endParaRPr lang="en-IN" dirty="0"/>
          </a:p>
        </p:txBody>
      </p:sp>
    </p:spTree>
    <p:extLst>
      <p:ext uri="{BB962C8B-B14F-4D97-AF65-F5344CB8AC3E}">
        <p14:creationId xmlns:p14="http://schemas.microsoft.com/office/powerpoint/2010/main" val="3936054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0985-EA2D-4BA0-A287-B00F4FD162F1}"/>
              </a:ext>
            </a:extLst>
          </p:cNvPr>
          <p:cNvSpPr>
            <a:spLocks noGrp="1"/>
          </p:cNvSpPr>
          <p:nvPr>
            <p:ph type="title"/>
          </p:nvPr>
        </p:nvSpPr>
        <p:spPr/>
        <p:txBody>
          <a:bodyPr/>
          <a:lstStyle/>
          <a:p>
            <a:r>
              <a:rPr lang="en-US" u="sng" dirty="0">
                <a:latin typeface="Arial Black" panose="020B0A04020102020204" pitchFamily="34" charset="0"/>
              </a:rPr>
              <a:t>WHAT IS MACHINE LEARNING?</a:t>
            </a:r>
            <a:endParaRPr lang="en-IN" u="sng"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C526CEC-CE20-44AF-BC94-2CBCABF175D9}"/>
              </a:ext>
            </a:extLst>
          </p:cNvPr>
          <p:cNvSpPr>
            <a:spLocks noGrp="1"/>
          </p:cNvSpPr>
          <p:nvPr>
            <p:ph idx="1"/>
          </p:nvPr>
        </p:nvSpPr>
        <p:spPr/>
        <p:txBody>
          <a:bodyPr/>
          <a:lstStyle/>
          <a:p>
            <a:r>
              <a:rPr lang="en-US" b="0" i="0" dirty="0">
                <a:effectLst/>
                <a:latin typeface="Comic Sans MS" panose="030F0702030302020204" pitchFamily="66" charset="0"/>
              </a:rPr>
              <a:t>Machine learning is a branch of A</a:t>
            </a:r>
            <a:r>
              <a:rPr lang="en-US" b="0" i="0" strike="noStrike" dirty="0">
                <a:effectLst/>
                <a:latin typeface="Comic Sans MS" panose="030F0702030302020204" pitchFamily="66" charset="0"/>
              </a:rPr>
              <a:t>rtificial </a:t>
            </a:r>
            <a:r>
              <a:rPr lang="en-US" dirty="0">
                <a:latin typeface="Comic Sans MS" panose="030F0702030302020204" pitchFamily="66" charset="0"/>
              </a:rPr>
              <a:t>In</a:t>
            </a:r>
            <a:r>
              <a:rPr lang="en-US" b="0" i="0" strike="noStrike" dirty="0">
                <a:effectLst/>
                <a:latin typeface="Comic Sans MS" panose="030F0702030302020204" pitchFamily="66" charset="0"/>
              </a:rPr>
              <a:t>telligence (AI)</a:t>
            </a:r>
            <a:r>
              <a:rPr lang="en-US" b="0" i="0" dirty="0">
                <a:effectLst/>
                <a:latin typeface="Comic Sans MS" panose="030F0702030302020204" pitchFamily="66" charset="0"/>
              </a:rPr>
              <a:t> and computer science which focuses on the use of data and algorithms to imitate the way that humans learn, gradually improving its accuracy.</a:t>
            </a:r>
          </a:p>
          <a:p>
            <a:r>
              <a:rPr lang="en-US" b="0" i="0" dirty="0">
                <a:effectLst/>
                <a:latin typeface="Comic Sans MS" panose="030F0702030302020204" pitchFamily="66" charset="0"/>
              </a:rPr>
              <a:t>Machine learning is an important component of the growing field of data science. Through the use of statistical methods, algorithms are trained to make classifications or predictions, uncovering key insights within data mining projects. These insights subsequently drive decision making within applications and businesses, ideally impacting key growth metrics.</a:t>
            </a:r>
            <a:endParaRPr lang="en-IN" dirty="0">
              <a:latin typeface="Comic Sans MS" panose="030F0702030302020204" pitchFamily="66" charset="0"/>
            </a:endParaRPr>
          </a:p>
        </p:txBody>
      </p:sp>
    </p:spTree>
    <p:extLst>
      <p:ext uri="{BB962C8B-B14F-4D97-AF65-F5344CB8AC3E}">
        <p14:creationId xmlns:p14="http://schemas.microsoft.com/office/powerpoint/2010/main" val="210490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1661-3737-4E67-B55F-C091CFAC3B60}"/>
              </a:ext>
            </a:extLst>
          </p:cNvPr>
          <p:cNvSpPr>
            <a:spLocks noGrp="1"/>
          </p:cNvSpPr>
          <p:nvPr>
            <p:ph type="title"/>
          </p:nvPr>
        </p:nvSpPr>
        <p:spPr>
          <a:xfrm>
            <a:off x="1451579" y="966497"/>
            <a:ext cx="9603275" cy="1049235"/>
          </a:xfrm>
        </p:spPr>
        <p:txBody>
          <a:bodyPr>
            <a:normAutofit/>
          </a:bodyPr>
          <a:lstStyle/>
          <a:p>
            <a:r>
              <a:rPr lang="en-US" sz="3600" u="sng" dirty="0">
                <a:latin typeface="Arial Black" panose="020B0A04020102020204" pitchFamily="34" charset="0"/>
              </a:rPr>
              <a:t>Libraries Used</a:t>
            </a:r>
            <a:endParaRPr lang="en-IN" sz="3600" u="sng"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3516502-D2AC-40A2-9B83-B49BB2D98FB5}"/>
              </a:ext>
            </a:extLst>
          </p:cNvPr>
          <p:cNvSpPr>
            <a:spLocks noGrp="1"/>
          </p:cNvSpPr>
          <p:nvPr>
            <p:ph idx="1"/>
          </p:nvPr>
        </p:nvSpPr>
        <p:spPr>
          <a:xfrm>
            <a:off x="1451579" y="2015732"/>
            <a:ext cx="9603275" cy="4103714"/>
          </a:xfrm>
        </p:spPr>
        <p:txBody>
          <a:bodyPr/>
          <a:lstStyle/>
          <a:p>
            <a:pPr marL="0" indent="0">
              <a:buNone/>
            </a:pPr>
            <a:r>
              <a:rPr lang="en-US" dirty="0">
                <a:effectLst/>
                <a:latin typeface="Comic Sans MS" panose="030F0702030302020204" pitchFamily="66" charset="0"/>
              </a:rPr>
              <a:t>Before we begin with the model, let’s first import the </a:t>
            </a:r>
            <a:r>
              <a:rPr lang="en-US" strike="noStrike" dirty="0">
                <a:effectLst/>
                <a:latin typeface="Comic Sans MS" panose="030F0702030302020204" pitchFamily="66" charset="0"/>
              </a:rPr>
              <a:t>libraries</a:t>
            </a:r>
            <a:r>
              <a:rPr lang="en-US" dirty="0">
                <a:effectLst/>
                <a:latin typeface="Comic Sans MS" panose="030F0702030302020204" pitchFamily="66" charset="0"/>
              </a:rPr>
              <a:t> that we need. This is Step 0. </a:t>
            </a:r>
            <a:r>
              <a:rPr lang="en-US" b="0" i="0" dirty="0">
                <a:effectLst/>
                <a:latin typeface="Comic Sans MS" panose="030F0702030302020204" pitchFamily="66" charset="0"/>
              </a:rPr>
              <a:t>In here we import a few important libraries that we shall use throughout the model.</a:t>
            </a:r>
          </a:p>
          <a:p>
            <a:r>
              <a:rPr lang="en-US" b="1" u="none" strike="noStrike" dirty="0">
                <a:effectLst/>
                <a:latin typeface="Comic Sans MS" panose="030F0702030302020204" pitchFamily="66" charset="0"/>
              </a:rPr>
              <a:t>Pandas</a:t>
            </a:r>
            <a:r>
              <a:rPr lang="en-US" b="0" i="0" dirty="0">
                <a:effectLst/>
                <a:latin typeface="Comic Sans MS" panose="030F0702030302020204" pitchFamily="66" charset="0"/>
              </a:rPr>
              <a:t> is an extremely fast and flexible data analysis and manipulation tool and allows you to allow you to store and manipulate tabular data.</a:t>
            </a:r>
          </a:p>
          <a:p>
            <a:r>
              <a:rPr lang="en-US" b="0" i="0" dirty="0">
                <a:effectLst/>
                <a:latin typeface="Comic Sans MS" panose="030F0702030302020204" pitchFamily="66" charset="0"/>
              </a:rPr>
              <a:t>We also import visualization libraries such as </a:t>
            </a:r>
            <a:r>
              <a:rPr lang="en-US" b="1" u="none" strike="noStrike" dirty="0">
                <a:effectLst/>
                <a:latin typeface="Comic Sans MS" panose="030F0702030302020204" pitchFamily="66" charset="0"/>
              </a:rPr>
              <a:t>matplotlib</a:t>
            </a:r>
            <a:r>
              <a:rPr lang="en-US" b="1" dirty="0">
                <a:effectLst/>
                <a:latin typeface="Comic Sans MS" panose="030F0702030302020204" pitchFamily="66" charset="0"/>
              </a:rPr>
              <a:t>, </a:t>
            </a:r>
            <a:r>
              <a:rPr lang="en-US" b="1" u="none" strike="noStrike" dirty="0">
                <a:effectLst/>
                <a:latin typeface="Comic Sans MS" panose="030F0702030302020204" pitchFamily="66" charset="0"/>
              </a:rPr>
              <a:t>seaborn</a:t>
            </a:r>
          </a:p>
          <a:p>
            <a:r>
              <a:rPr lang="en-US" b="1" i="0" dirty="0">
                <a:effectLst/>
                <a:latin typeface="Comic Sans MS" panose="030F0702030302020204" pitchFamily="66" charset="0"/>
              </a:rPr>
              <a:t>NumPy</a:t>
            </a:r>
            <a:r>
              <a:rPr lang="en-US" b="0" i="0" dirty="0">
                <a:effectLst/>
                <a:latin typeface="Comic Sans MS" panose="030F0702030302020204" pitchFamily="66" charset="0"/>
              </a:rPr>
              <a:t> is a </a:t>
            </a:r>
            <a:r>
              <a:rPr lang="en-US" i="0" dirty="0">
                <a:effectLst/>
                <a:latin typeface="Comic Sans MS" panose="030F0702030302020204" pitchFamily="66" charset="0"/>
              </a:rPr>
              <a:t>library</a:t>
            </a:r>
            <a:r>
              <a:rPr lang="en-US" b="0" i="0" dirty="0">
                <a:effectLst/>
                <a:latin typeface="Comic Sans MS" panose="030F0702030302020204" pitchFamily="66" charset="0"/>
              </a:rPr>
              <a:t> used for working with arrays. It also has functions for working in domain of linear algebra, Fourier transform, and matrices</a:t>
            </a:r>
          </a:p>
          <a:p>
            <a:r>
              <a:rPr lang="en-US" b="1" i="0" dirty="0">
                <a:effectLst/>
                <a:latin typeface="Comic Sans MS" panose="030F0702030302020204" pitchFamily="66" charset="0"/>
              </a:rPr>
              <a:t>Datetime</a:t>
            </a:r>
            <a:r>
              <a:rPr lang="en-US" b="0" i="0" dirty="0">
                <a:effectLst/>
                <a:latin typeface="Comic Sans MS" panose="030F0702030302020204" pitchFamily="66" charset="0"/>
              </a:rPr>
              <a:t> module supplies classes to work with date and time</a:t>
            </a:r>
            <a:endParaRPr lang="en-IN" dirty="0">
              <a:latin typeface="Comic Sans MS" panose="030F0702030302020204" pitchFamily="66" charset="0"/>
            </a:endParaRPr>
          </a:p>
        </p:txBody>
      </p:sp>
    </p:spTree>
    <p:extLst>
      <p:ext uri="{BB962C8B-B14F-4D97-AF65-F5344CB8AC3E}">
        <p14:creationId xmlns:p14="http://schemas.microsoft.com/office/powerpoint/2010/main" val="270086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260E-108E-4DD4-BC4E-045ACDF3E786}"/>
              </a:ext>
            </a:extLst>
          </p:cNvPr>
          <p:cNvSpPr>
            <a:spLocks noGrp="1"/>
          </p:cNvSpPr>
          <p:nvPr>
            <p:ph type="title"/>
          </p:nvPr>
        </p:nvSpPr>
        <p:spPr>
          <a:xfrm>
            <a:off x="1451578" y="966497"/>
            <a:ext cx="9603275" cy="1049235"/>
          </a:xfrm>
        </p:spPr>
        <p:txBody>
          <a:bodyPr>
            <a:normAutofit/>
          </a:bodyPr>
          <a:lstStyle/>
          <a:p>
            <a:r>
              <a:rPr lang="en-US" sz="3600" u="sng" dirty="0">
                <a:latin typeface="Arial Black" panose="020B0A04020102020204" pitchFamily="34" charset="0"/>
              </a:rPr>
              <a:t>Model used – linear regression</a:t>
            </a:r>
            <a:endParaRPr lang="en-IN" sz="3600" u="sng"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9AE1AF5-54BB-48F2-847F-B81C57261C72}"/>
              </a:ext>
            </a:extLst>
          </p:cNvPr>
          <p:cNvSpPr>
            <a:spLocks noGrp="1"/>
          </p:cNvSpPr>
          <p:nvPr>
            <p:ph idx="1"/>
          </p:nvPr>
        </p:nvSpPr>
        <p:spPr>
          <a:xfrm>
            <a:off x="1451579" y="2015731"/>
            <a:ext cx="9603275" cy="4006999"/>
          </a:xfrm>
        </p:spPr>
        <p:txBody>
          <a:bodyPr>
            <a:normAutofit/>
          </a:bodyPr>
          <a:lstStyle/>
          <a:p>
            <a:pPr marL="0" indent="0">
              <a:buNone/>
            </a:pPr>
            <a:r>
              <a:rPr lang="en-US" sz="2400" dirty="0">
                <a:effectLst/>
                <a:latin typeface="Comic Sans MS" panose="030F0702030302020204" pitchFamily="66" charset="0"/>
              </a:rPr>
              <a:t>Linear regression is one of the easiest and most popular Machine Learning algorithms. It is a statistical method that is used for predictive analysis. Linear regression makes predictions for continuous/real or numeric variables such as sales, salary, age, product price etc.</a:t>
            </a:r>
          </a:p>
          <a:p>
            <a:pPr marL="0" indent="0">
              <a:buNone/>
            </a:pPr>
            <a:r>
              <a:rPr lang="en-US" sz="2400" b="0" i="0" dirty="0">
                <a:effectLst/>
                <a:latin typeface="Comic Sans MS" panose="030F0702030302020204" pitchFamily="66" charset="0"/>
              </a:rPr>
              <a:t>Regression model such as </a:t>
            </a:r>
            <a:r>
              <a:rPr lang="en-US" sz="2400" b="1" i="0" dirty="0">
                <a:effectLst/>
                <a:latin typeface="Comic Sans MS" panose="030F0702030302020204" pitchFamily="66" charset="0"/>
              </a:rPr>
              <a:t>Linear</a:t>
            </a:r>
            <a:r>
              <a:rPr lang="en-US" sz="2400" b="0" i="0" dirty="0">
                <a:effectLst/>
                <a:latin typeface="Comic Sans MS" panose="030F0702030302020204" pitchFamily="66" charset="0"/>
              </a:rPr>
              <a:t> and </a:t>
            </a:r>
            <a:r>
              <a:rPr lang="en-US" sz="2400" b="1" i="0" dirty="0">
                <a:effectLst/>
                <a:latin typeface="Comic Sans MS" panose="030F0702030302020204" pitchFamily="66" charset="0"/>
              </a:rPr>
              <a:t>Multiple Linear Regression </a:t>
            </a:r>
            <a:r>
              <a:rPr lang="en-US" sz="2400" b="0" i="0" dirty="0">
                <a:effectLst/>
                <a:latin typeface="Comic Sans MS" panose="030F0702030302020204" pitchFamily="66" charset="0"/>
              </a:rPr>
              <a:t>techniques are applied to the data set to visualize the trend of the affected cases.</a:t>
            </a:r>
            <a:endParaRPr lang="en-US" sz="2400" dirty="0">
              <a:effectLst/>
              <a:latin typeface="Comic Sans MS" panose="030F0702030302020204" pitchFamily="66" charset="0"/>
            </a:endParaRPr>
          </a:p>
          <a:p>
            <a:pPr marL="0" indent="0">
              <a:buNone/>
            </a:pPr>
            <a:endParaRPr lang="en-IN" dirty="0">
              <a:latin typeface="Comic Sans MS" panose="030F0702030302020204" pitchFamily="66" charset="0"/>
            </a:endParaRPr>
          </a:p>
        </p:txBody>
      </p:sp>
    </p:spTree>
    <p:extLst>
      <p:ext uri="{BB962C8B-B14F-4D97-AF65-F5344CB8AC3E}">
        <p14:creationId xmlns:p14="http://schemas.microsoft.com/office/powerpoint/2010/main" val="4091306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0"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8" name="Rectangle 14">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6">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3192C-7D77-477C-BD28-FEA28F9D00DE}"/>
              </a:ext>
            </a:extLst>
          </p:cNvPr>
          <p:cNvSpPr>
            <a:spLocks noGrp="1"/>
          </p:cNvSpPr>
          <p:nvPr>
            <p:ph type="title"/>
          </p:nvPr>
        </p:nvSpPr>
        <p:spPr>
          <a:xfrm>
            <a:off x="1557071" y="1882501"/>
            <a:ext cx="9099255" cy="2537251"/>
          </a:xfrm>
        </p:spPr>
        <p:txBody>
          <a:bodyPr vert="horz" lIns="91440" tIns="45720" rIns="91440" bIns="0" rtlCol="0" anchor="ctr">
            <a:normAutofit/>
          </a:bodyPr>
          <a:lstStyle/>
          <a:p>
            <a:pPr algn="ctr"/>
            <a:r>
              <a:rPr lang="en-US" sz="7200" dirty="0">
                <a:solidFill>
                  <a:srgbClr val="454545"/>
                </a:solidFill>
              </a:rPr>
              <a:t>Some glimpses of our code</a:t>
            </a:r>
          </a:p>
        </p:txBody>
      </p:sp>
      <p:pic>
        <p:nvPicPr>
          <p:cNvPr id="25" name="Picture 24">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44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9AFA299-EAA8-47C8-A718-2D7CB4AD2D26}"/>
              </a:ext>
            </a:extLst>
          </p:cNvPr>
          <p:cNvPicPr>
            <a:picLocks noChangeAspect="1"/>
          </p:cNvPicPr>
          <p:nvPr/>
        </p:nvPicPr>
        <p:blipFill>
          <a:blip r:embed="rId3"/>
          <a:stretch>
            <a:fillRect/>
          </a:stretch>
        </p:blipFill>
        <p:spPr>
          <a:xfrm>
            <a:off x="2273855" y="643467"/>
            <a:ext cx="7644289" cy="4873234"/>
          </a:xfrm>
          <a:prstGeom prst="rect">
            <a:avLst/>
          </a:prstGeom>
        </p:spPr>
      </p:pic>
    </p:spTree>
    <p:extLst>
      <p:ext uri="{BB962C8B-B14F-4D97-AF65-F5344CB8AC3E}">
        <p14:creationId xmlns:p14="http://schemas.microsoft.com/office/powerpoint/2010/main" val="37575439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145</TotalTime>
  <Words>518</Words>
  <Application>Microsoft Office PowerPoint</Application>
  <PresentationFormat>Widescreen</PresentationFormat>
  <Paragraphs>29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Comic Sans MS</vt:lpstr>
      <vt:lpstr>Gill Sans MT</vt:lpstr>
      <vt:lpstr>Open Sans</vt:lpstr>
      <vt:lpstr>Gallery</vt:lpstr>
      <vt:lpstr>PowerPoint Presentation</vt:lpstr>
      <vt:lpstr>What is COVID-19? </vt:lpstr>
      <vt:lpstr>How does a Pandemic Work? </vt:lpstr>
      <vt:lpstr>Case Study: Analyzing the Outbreak of COVID 19 using Machine Learning Problem Statement </vt:lpstr>
      <vt:lpstr>WHAT IS MACHINE LEARNING?</vt:lpstr>
      <vt:lpstr>Libraries Used</vt:lpstr>
      <vt:lpstr>Model used – linear regression</vt:lpstr>
      <vt:lpstr>Some glimpses of our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Animesh Singh</dc:creator>
  <cp:lastModifiedBy>Asutosh   Patra</cp:lastModifiedBy>
  <cp:revision>20</cp:revision>
  <dcterms:created xsi:type="dcterms:W3CDTF">2021-07-15T05:11:12Z</dcterms:created>
  <dcterms:modified xsi:type="dcterms:W3CDTF">2021-07-15T10:44:51Z</dcterms:modified>
</cp:coreProperties>
</file>