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6" r:id="rId2"/>
    <p:sldId id="257" r:id="rId3"/>
    <p:sldId id="275" r:id="rId4"/>
    <p:sldId id="276" r:id="rId5"/>
    <p:sldId id="261" r:id="rId6"/>
    <p:sldId id="277" r:id="rId7"/>
    <p:sldId id="278" r:id="rId8"/>
    <p:sldId id="273" r:id="rId9"/>
    <p:sldId id="263" r:id="rId10"/>
    <p:sldId id="279" r:id="rId11"/>
    <p:sldId id="280" r:id="rId12"/>
    <p:sldId id="281" r:id="rId13"/>
    <p:sldId id="282" r:id="rId14"/>
    <p:sldId id="283" r:id="rId15"/>
    <p:sldId id="271"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1" roundtripDataSignature="AMtx7mhVAlYMV8KNQCbq+hDuyh1iMAXvQ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689B"/>
    <a:srgbClr val="FFD6F5"/>
    <a:srgbClr val="F937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679" autoAdjust="0"/>
  </p:normalViewPr>
  <p:slideViewPr>
    <p:cSldViewPr snapToGrid="0">
      <p:cViewPr varScale="1">
        <p:scale>
          <a:sx n="48" d="100"/>
          <a:sy n="48" d="100"/>
        </p:scale>
        <p:origin x="53" y="74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de79c9448c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Initially, we started training with 10 epochs for two genres and achieved an accuracy of 95%. We increased our genre to 13, trained the model for 10 epochs, and achieved an accuracy of 80%. As this was not sufficient, we increased the number of epochs to 20 and achieved an accuracy of 85.3%, and with the number of epochs increased to 50, we were able to achieve an accuracy of 88.46%. </a:t>
            </a:r>
            <a:endParaRPr/>
          </a:p>
        </p:txBody>
      </p:sp>
      <p:sp>
        <p:nvSpPr>
          <p:cNvPr id="136" name="Google Shape;136;g2de79c9448c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93296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23113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583479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65027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04053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71d7059c18_16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g271d7059c18_16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9687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02412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de79c9448c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g2de79c9448c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40504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30421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866242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de79c9448c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Initially, we started training with 10 epochs for two genres and achieved an accuracy of 95%. We increased our genre to 13, trained the model for 10 epochs, and achieved an accuracy of 80%. As this was not sufficient, we increased the number of epochs to 20 and achieved an accuracy of 85.3%, and with the number of epochs increased to 50, we were able to achieve an accuracy of 88.46%. </a:t>
            </a:r>
            <a:endParaRPr/>
          </a:p>
        </p:txBody>
      </p:sp>
      <p:sp>
        <p:nvSpPr>
          <p:cNvPr id="136" name="Google Shape;136;g2de79c9448c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2"/>
          <p:cNvSpPr>
            <a:spLocks noGrp="1"/>
          </p:cNvSpPr>
          <p:nvPr>
            <p:ph type="pic" idx="2"/>
          </p:nvPr>
        </p:nvSpPr>
        <p:spPr>
          <a:xfrm>
            <a:off x="5183188" y="987425"/>
            <a:ext cx="6172200" cy="4873625"/>
          </a:xfrm>
          <a:prstGeom prst="rect">
            <a:avLst/>
          </a:prstGeom>
          <a:noFill/>
          <a:ln>
            <a:noFill/>
          </a:ln>
        </p:spPr>
      </p:sp>
      <p:sp>
        <p:nvSpPr>
          <p:cNvPr id="64" name="Google Shape;64;p1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1.jp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428204" y="305745"/>
            <a:ext cx="9527177" cy="1187635"/>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rgbClr val="C00000"/>
              </a:buClr>
              <a:buSzPct val="100000"/>
              <a:buFont typeface="Calibri"/>
              <a:buNone/>
            </a:pPr>
            <a:r>
              <a:rPr lang="en-US" sz="2800" b="1">
                <a:solidFill>
                  <a:srgbClr val="C00000"/>
                </a:solidFill>
              </a:rPr>
              <a:t>5</a:t>
            </a:r>
            <a:r>
              <a:rPr lang="en-US" sz="2800" b="1" baseline="30000">
                <a:solidFill>
                  <a:srgbClr val="C00000"/>
                </a:solidFill>
              </a:rPr>
              <a:t>th</a:t>
            </a:r>
            <a:r>
              <a:rPr lang="en-US" sz="2800" b="1">
                <a:solidFill>
                  <a:srgbClr val="C00000"/>
                </a:solidFill>
              </a:rPr>
              <a:t> INTERNATIONAL CONFERENCE OF EMERGING TECHNOLOGIES</a:t>
            </a:r>
            <a:br>
              <a:rPr lang="en-US" sz="2800" b="1">
                <a:solidFill>
                  <a:srgbClr val="C00000"/>
                </a:solidFill>
              </a:rPr>
            </a:br>
            <a:r>
              <a:rPr lang="en-US" sz="2800" b="1">
                <a:solidFill>
                  <a:srgbClr val="00B050"/>
                </a:solidFill>
              </a:rPr>
              <a:t>(5</a:t>
            </a:r>
            <a:r>
              <a:rPr lang="en-US" sz="2800" b="1" baseline="30000">
                <a:solidFill>
                  <a:srgbClr val="00B050"/>
                </a:solidFill>
              </a:rPr>
              <a:t>th</a:t>
            </a:r>
            <a:r>
              <a:rPr lang="en-US" sz="2800" b="1">
                <a:solidFill>
                  <a:srgbClr val="00B050"/>
                </a:solidFill>
              </a:rPr>
              <a:t>  INCET 2024)</a:t>
            </a:r>
            <a:br>
              <a:rPr lang="en-US" sz="2800" b="1">
                <a:solidFill>
                  <a:srgbClr val="00B050"/>
                </a:solidFill>
              </a:rPr>
            </a:br>
            <a:r>
              <a:rPr lang="en-US" sz="2000" b="1">
                <a:solidFill>
                  <a:srgbClr val="0070C0"/>
                </a:solidFill>
              </a:rPr>
              <a:t>Hosted By : Jain College of Engineering , Belagavi , Karnataka , India</a:t>
            </a:r>
            <a:br>
              <a:rPr lang="en-US" sz="2000" b="1">
                <a:solidFill>
                  <a:srgbClr val="00B050"/>
                </a:solidFill>
              </a:rPr>
            </a:br>
            <a:endParaRPr sz="2000" b="1">
              <a:solidFill>
                <a:srgbClr val="00B050"/>
              </a:solidFill>
            </a:endParaRPr>
          </a:p>
        </p:txBody>
      </p:sp>
      <p:sp>
        <p:nvSpPr>
          <p:cNvPr id="85" name="Google Shape;85;p1"/>
          <p:cNvSpPr txBox="1">
            <a:spLocks noGrp="1"/>
          </p:cNvSpPr>
          <p:nvPr>
            <p:ph type="subTitle" idx="1"/>
          </p:nvPr>
        </p:nvSpPr>
        <p:spPr>
          <a:xfrm>
            <a:off x="368968" y="1873835"/>
            <a:ext cx="11550316" cy="3772874"/>
          </a:xfrm>
          <a:prstGeom prst="rect">
            <a:avLst/>
          </a:prstGeom>
          <a:noFill/>
          <a:ln>
            <a:noFill/>
          </a:ln>
        </p:spPr>
        <p:txBody>
          <a:bodyPr spcFirstLastPara="1" wrap="square" lIns="91425" tIns="45700" rIns="91425" bIns="45700" anchor="t" anchorCtr="0">
            <a:normAutofit fontScale="92500" lnSpcReduction="10000"/>
          </a:bodyPr>
          <a:lstStyle/>
          <a:p>
            <a:pPr marL="0" lvl="0" indent="0" algn="ctr" rtl="0">
              <a:lnSpc>
                <a:spcPct val="90000"/>
              </a:lnSpc>
              <a:spcBef>
                <a:spcPts val="0"/>
              </a:spcBef>
              <a:spcAft>
                <a:spcPts val="0"/>
              </a:spcAft>
              <a:buClr>
                <a:srgbClr val="4C4C4C"/>
              </a:buClr>
              <a:buSzPct val="107722"/>
              <a:buNone/>
            </a:pPr>
            <a:r>
              <a:rPr lang="en-US" sz="5012" b="1" strike="noStrike" dirty="0">
                <a:solidFill>
                  <a:schemeClr val="accent1">
                    <a:lumMod val="50000"/>
                  </a:schemeClr>
                </a:solidFill>
                <a:latin typeface="Arial"/>
                <a:ea typeface="Arial"/>
                <a:cs typeface="Arial"/>
                <a:sym typeface="Arial"/>
              </a:rPr>
              <a:t>Title: Integrating Western and Indian Music for Genre Recognition: A Deep Learning Approach</a:t>
            </a:r>
            <a:br>
              <a:rPr lang="en-US" sz="2012" dirty="0"/>
            </a:br>
            <a:endParaRPr sz="2012" dirty="0"/>
          </a:p>
          <a:p>
            <a:pPr marL="0" lvl="0" indent="0" algn="ctr" rtl="0">
              <a:lnSpc>
                <a:spcPct val="90000"/>
              </a:lnSpc>
              <a:spcBef>
                <a:spcPts val="1000"/>
              </a:spcBef>
              <a:spcAft>
                <a:spcPts val="0"/>
              </a:spcAft>
              <a:buClr>
                <a:srgbClr val="4C4C4C"/>
              </a:buClr>
              <a:buSzPct val="100000"/>
              <a:buNone/>
            </a:pPr>
            <a:r>
              <a:rPr lang="en-US" b="1" dirty="0">
                <a:solidFill>
                  <a:srgbClr val="4C4C4C"/>
                </a:solidFill>
                <a:latin typeface="Arial"/>
                <a:ea typeface="Arial"/>
                <a:cs typeface="Arial"/>
                <a:sym typeface="Arial"/>
              </a:rPr>
              <a:t>Paper ID: 812</a:t>
            </a:r>
            <a:endParaRPr dirty="0"/>
          </a:p>
          <a:p>
            <a:pPr marL="0" lvl="0" indent="0" algn="ctr" rtl="0">
              <a:lnSpc>
                <a:spcPct val="90000"/>
              </a:lnSpc>
              <a:spcBef>
                <a:spcPts val="1000"/>
              </a:spcBef>
              <a:spcAft>
                <a:spcPts val="0"/>
              </a:spcAft>
              <a:buClr>
                <a:srgbClr val="4C4C4C"/>
              </a:buClr>
              <a:buSzPct val="100000"/>
              <a:buNone/>
            </a:pPr>
            <a:r>
              <a:rPr lang="en-US" b="1" dirty="0">
                <a:solidFill>
                  <a:srgbClr val="4C4C4C"/>
                </a:solidFill>
                <a:latin typeface="Arial"/>
                <a:ea typeface="Arial"/>
                <a:cs typeface="Arial"/>
                <a:sym typeface="Arial"/>
              </a:rPr>
              <a:t>PRESENTER NAME-:Jayapriya A N</a:t>
            </a:r>
          </a:p>
          <a:p>
            <a:pPr marL="0" lvl="0" indent="0" algn="ctr" rtl="0">
              <a:lnSpc>
                <a:spcPct val="90000"/>
              </a:lnSpc>
              <a:spcBef>
                <a:spcPts val="1000"/>
              </a:spcBef>
              <a:spcAft>
                <a:spcPts val="0"/>
              </a:spcAft>
              <a:buClr>
                <a:srgbClr val="4C4C4C"/>
              </a:buClr>
              <a:buSzPct val="100000"/>
              <a:buNone/>
            </a:pPr>
            <a:r>
              <a:rPr lang="en-US" b="1" dirty="0">
                <a:solidFill>
                  <a:srgbClr val="4C4C4C"/>
                </a:solidFill>
                <a:latin typeface="Arial"/>
                <a:ea typeface="Arial"/>
                <a:cs typeface="Arial"/>
                <a:sym typeface="Arial"/>
              </a:rPr>
              <a:t> Affiliation -: School of Electronics and Communication Engineering, KLE Technological University, Hubli, India</a:t>
            </a:r>
            <a:endParaRPr dirty="0"/>
          </a:p>
          <a:p>
            <a:pPr marL="0" lvl="0" indent="0" algn="ctr" rtl="0">
              <a:lnSpc>
                <a:spcPct val="90000"/>
              </a:lnSpc>
              <a:spcBef>
                <a:spcPts val="1000"/>
              </a:spcBef>
              <a:spcAft>
                <a:spcPts val="0"/>
              </a:spcAft>
              <a:buClr>
                <a:schemeClr val="dk1"/>
              </a:buClr>
              <a:buSzPct val="100000"/>
              <a:buNone/>
            </a:pPr>
            <a:endParaRPr b="1" dirty="0">
              <a:solidFill>
                <a:srgbClr val="4C4C4C"/>
              </a:solidFill>
              <a:latin typeface="Arial"/>
              <a:ea typeface="Arial"/>
              <a:cs typeface="Arial"/>
              <a:sym typeface="Arial"/>
            </a:endParaRPr>
          </a:p>
          <a:p>
            <a:pPr marL="0" lvl="0" indent="0" algn="ctr" rtl="0">
              <a:lnSpc>
                <a:spcPct val="90000"/>
              </a:lnSpc>
              <a:spcBef>
                <a:spcPts val="1000"/>
              </a:spcBef>
              <a:spcAft>
                <a:spcPts val="0"/>
              </a:spcAft>
              <a:buClr>
                <a:schemeClr val="dk1"/>
              </a:buClr>
              <a:buSzPct val="100000"/>
              <a:buNone/>
            </a:pPr>
            <a:endParaRPr dirty="0"/>
          </a:p>
        </p:txBody>
      </p:sp>
      <p:pic>
        <p:nvPicPr>
          <p:cNvPr id="86" name="Google Shape;86;p1"/>
          <p:cNvPicPr preferRelativeResize="0"/>
          <p:nvPr/>
        </p:nvPicPr>
        <p:blipFill rotWithShape="1">
          <a:blip r:embed="rId3">
            <a:alphaModFix/>
          </a:blip>
          <a:srcRect/>
          <a:stretch/>
        </p:blipFill>
        <p:spPr>
          <a:xfrm>
            <a:off x="10383207" y="5952925"/>
            <a:ext cx="1800000" cy="900000"/>
          </a:xfrm>
          <a:prstGeom prst="rect">
            <a:avLst/>
          </a:prstGeom>
          <a:noFill/>
          <a:ln>
            <a:noFill/>
          </a:ln>
        </p:spPr>
      </p:pic>
      <p:pic>
        <p:nvPicPr>
          <p:cNvPr id="87" name="Google Shape;87;p1"/>
          <p:cNvPicPr preferRelativeResize="0"/>
          <p:nvPr/>
        </p:nvPicPr>
        <p:blipFill rotWithShape="1">
          <a:blip r:embed="rId4">
            <a:alphaModFix/>
          </a:blip>
          <a:srcRect/>
          <a:stretch/>
        </p:blipFill>
        <p:spPr>
          <a:xfrm>
            <a:off x="572823" y="686200"/>
            <a:ext cx="2089161" cy="80718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g2de79c9448c_0_44"/>
          <p:cNvSpPr txBox="1">
            <a:spLocks noGrp="1"/>
          </p:cNvSpPr>
          <p:nvPr>
            <p:ph type="title"/>
          </p:nvPr>
        </p:nvSpPr>
        <p:spPr>
          <a:xfrm>
            <a:off x="838200" y="431800"/>
            <a:ext cx="10515600" cy="95302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500"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sym typeface="Arial"/>
              </a:rPr>
              <a:t>Results</a:t>
            </a:r>
            <a:endParaRPr sz="4500"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2" name="Google Shape;94;p2">
            <a:extLst>
              <a:ext uri="{FF2B5EF4-FFF2-40B4-BE49-F238E27FC236}">
                <a16:creationId xmlns:a16="http://schemas.microsoft.com/office/drawing/2014/main" id="{A6640827-A21C-5818-C75E-17A4EE4A52B8}"/>
              </a:ext>
            </a:extLst>
          </p:cNvPr>
          <p:cNvPicPr preferRelativeResize="0"/>
          <p:nvPr/>
        </p:nvPicPr>
        <p:blipFill rotWithShape="1">
          <a:blip r:embed="rId3">
            <a:alphaModFix/>
          </a:blip>
          <a:srcRect/>
          <a:stretch/>
        </p:blipFill>
        <p:spPr>
          <a:xfrm>
            <a:off x="10382390" y="5951118"/>
            <a:ext cx="1800000" cy="900000"/>
          </a:xfrm>
          <a:prstGeom prst="rect">
            <a:avLst/>
          </a:prstGeom>
          <a:noFill/>
          <a:ln>
            <a:noFill/>
          </a:ln>
        </p:spPr>
      </p:pic>
      <p:pic>
        <p:nvPicPr>
          <p:cNvPr id="3" name="Picture 2">
            <a:extLst>
              <a:ext uri="{FF2B5EF4-FFF2-40B4-BE49-F238E27FC236}">
                <a16:creationId xmlns:a16="http://schemas.microsoft.com/office/drawing/2014/main" id="{689A87F5-2413-0A4F-D21F-A9370888816A}"/>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23975" y="1456976"/>
            <a:ext cx="4492625" cy="4559434"/>
          </a:xfrm>
          <a:prstGeom prst="rect">
            <a:avLst/>
          </a:prstGeom>
          <a:noFill/>
          <a:ln>
            <a:noFill/>
          </a:ln>
        </p:spPr>
      </p:pic>
      <p:pic>
        <p:nvPicPr>
          <p:cNvPr id="4" name="Picture 3">
            <a:extLst>
              <a:ext uri="{FF2B5EF4-FFF2-40B4-BE49-F238E27FC236}">
                <a16:creationId xmlns:a16="http://schemas.microsoft.com/office/drawing/2014/main" id="{03493011-B893-42CD-B280-D7DD098676D4}"/>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56045" y="2424747"/>
            <a:ext cx="4030980" cy="3042702"/>
          </a:xfrm>
          <a:prstGeom prst="rect">
            <a:avLst/>
          </a:prstGeom>
          <a:noFill/>
          <a:ln>
            <a:noFill/>
          </a:ln>
        </p:spPr>
      </p:pic>
      <p:sp>
        <p:nvSpPr>
          <p:cNvPr id="6" name="TextBox 5">
            <a:extLst>
              <a:ext uri="{FF2B5EF4-FFF2-40B4-BE49-F238E27FC236}">
                <a16:creationId xmlns:a16="http://schemas.microsoft.com/office/drawing/2014/main" id="{52167165-51FF-4CEC-9538-B3F659F52EDE}"/>
              </a:ext>
            </a:extLst>
          </p:cNvPr>
          <p:cNvSpPr txBox="1"/>
          <p:nvPr/>
        </p:nvSpPr>
        <p:spPr>
          <a:xfrm>
            <a:off x="522287" y="6052869"/>
            <a:ext cx="6096000" cy="297004"/>
          </a:xfrm>
          <a:prstGeom prst="rect">
            <a:avLst/>
          </a:prstGeom>
          <a:noFill/>
        </p:spPr>
        <p:txBody>
          <a:bodyPr wrap="square">
            <a:spAutoFit/>
          </a:bodyPr>
          <a:lstStyle/>
          <a:p>
            <a:pPr indent="182880" algn="ctr">
              <a:lnSpc>
                <a:spcPct val="95000"/>
              </a:lnSpc>
              <a:spcAft>
                <a:spcPts val="600"/>
              </a:spcAft>
              <a:tabLst>
                <a:tab pos="182880" algn="l"/>
              </a:tabLst>
            </a:pPr>
            <a:r>
              <a:rPr lang="en-US" sz="1400" spc="-5">
                <a:effectLst/>
                <a:latin typeface="Times New Roman" panose="02020603050405020304" pitchFamily="18" charset="0"/>
                <a:ea typeface="SimSun" panose="02010600030101010101" pitchFamily="2" charset="-122"/>
              </a:rPr>
              <a:t>Fig 5. Confusion matrix for predicted vs. actual class</a:t>
            </a:r>
            <a:endParaRPr lang="en-IN" sz="1800" spc="-5" dirty="0">
              <a:effectLst/>
              <a:latin typeface="Times New Roman" panose="02020603050405020304" pitchFamily="18" charset="0"/>
              <a:ea typeface="SimSun" panose="02010600030101010101" pitchFamily="2" charset="-122"/>
            </a:endParaRPr>
          </a:p>
        </p:txBody>
      </p:sp>
      <p:sp>
        <p:nvSpPr>
          <p:cNvPr id="8" name="TextBox 7">
            <a:extLst>
              <a:ext uri="{FF2B5EF4-FFF2-40B4-BE49-F238E27FC236}">
                <a16:creationId xmlns:a16="http://schemas.microsoft.com/office/drawing/2014/main" id="{0EB41CEC-EACC-3731-F4C9-55A0B339D010}"/>
              </a:ext>
            </a:extLst>
          </p:cNvPr>
          <p:cNvSpPr txBox="1"/>
          <p:nvPr/>
        </p:nvSpPr>
        <p:spPr>
          <a:xfrm>
            <a:off x="5537200" y="5606270"/>
            <a:ext cx="6096000" cy="307777"/>
          </a:xfrm>
          <a:prstGeom prst="rect">
            <a:avLst/>
          </a:prstGeom>
          <a:noFill/>
        </p:spPr>
        <p:txBody>
          <a:bodyPr wrap="square">
            <a:spAutoFit/>
          </a:bodyPr>
          <a:lstStyle/>
          <a:p>
            <a:pPr algn="ctr"/>
            <a:r>
              <a:rPr lang="en-US" sz="1400" dirty="0">
                <a:effectLst/>
                <a:latin typeface="Times New Roman" panose="02020603050405020304" pitchFamily="18" charset="0"/>
                <a:ea typeface="Times New Roman" panose="02020603050405020304" pitchFamily="18" charset="0"/>
              </a:rPr>
              <a:t>Fig 6. Accuracy vs epoch graphs</a:t>
            </a:r>
            <a:endParaRPr lang="en-IN"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56702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sz="4500"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Conclusion</a:t>
            </a:r>
            <a:endParaRPr sz="4500"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93" name="Google Shape;93;p2"/>
          <p:cNvSpPr txBox="1">
            <a:spLocks noGrp="1"/>
          </p:cNvSpPr>
          <p:nvPr>
            <p:ph type="body" idx="1"/>
          </p:nvPr>
        </p:nvSpPr>
        <p:spPr>
          <a:xfrm>
            <a:off x="838200" y="1655953"/>
            <a:ext cx="10515600" cy="4329900"/>
          </a:xfrm>
          <a:prstGeom prst="rect">
            <a:avLst/>
          </a:prstGeom>
          <a:noFill/>
          <a:ln>
            <a:noFill/>
          </a:ln>
        </p:spPr>
        <p:txBody>
          <a:bodyPr spcFirstLastPara="1" wrap="square" lIns="91425" tIns="45700" rIns="91425" bIns="45700" anchor="t" anchorCtr="0">
            <a:normAutofit/>
          </a:bodyPr>
          <a:lstStyle/>
          <a:p>
            <a:pPr marL="438150">
              <a:lnSpc>
                <a:spcPct val="115000"/>
              </a:lnSpc>
              <a:spcBef>
                <a:spcPts val="400"/>
              </a:spcBef>
              <a:buClr>
                <a:srgbClr val="080808"/>
              </a:buClr>
              <a:buSzPts val="2100"/>
            </a:pPr>
            <a:r>
              <a:rPr lang="en-US" sz="2400" dirty="0">
                <a:solidFill>
                  <a:srgbClr val="080808"/>
                </a:solidFill>
                <a:highlight>
                  <a:srgbClr val="FFFFFF"/>
                </a:highlight>
                <a:latin typeface="Tahoma" panose="020B0604030504040204" pitchFamily="34" charset="0"/>
                <a:ea typeface="Tahoma" panose="020B0604030504040204" pitchFamily="34" charset="0"/>
                <a:cs typeface="Tahoma" panose="020B0604030504040204" pitchFamily="34" charset="0"/>
                <a:sym typeface="Arial"/>
              </a:rPr>
              <a:t>The developed MGR framework consisting Mel-Spectrogram + CNN  demonstrates promising results in music genre recognition.</a:t>
            </a:r>
          </a:p>
          <a:p>
            <a:pPr marL="438150">
              <a:lnSpc>
                <a:spcPct val="115000"/>
              </a:lnSpc>
              <a:spcBef>
                <a:spcPts val="400"/>
              </a:spcBef>
              <a:buClr>
                <a:srgbClr val="080808"/>
              </a:buClr>
              <a:buSzPts val="2100"/>
            </a:pPr>
            <a:r>
              <a:rPr lang="en-US" sz="2400" dirty="0">
                <a:solidFill>
                  <a:srgbClr val="080808"/>
                </a:solidFill>
                <a:highlight>
                  <a:srgbClr val="FFFFFF"/>
                </a:highlight>
                <a:latin typeface="Tahoma" panose="020B0604030504040204" pitchFamily="34" charset="0"/>
                <a:ea typeface="Tahoma" panose="020B0604030504040204" pitchFamily="34" charset="0"/>
                <a:cs typeface="Tahoma" panose="020B0604030504040204" pitchFamily="34" charset="0"/>
                <a:sym typeface="Arial"/>
              </a:rPr>
              <a:t>Further by increasing epochs, adding convolution layer for improved accuracy  </a:t>
            </a:r>
          </a:p>
          <a:p>
            <a:pPr marL="438150">
              <a:lnSpc>
                <a:spcPct val="115000"/>
              </a:lnSpc>
              <a:spcBef>
                <a:spcPts val="400"/>
              </a:spcBef>
              <a:buClr>
                <a:srgbClr val="080808"/>
              </a:buClr>
              <a:buSzPts val="2100"/>
            </a:pPr>
            <a:r>
              <a:rPr lang="en-US" sz="2400" dirty="0">
                <a:solidFill>
                  <a:srgbClr val="080808"/>
                </a:solidFill>
                <a:highlight>
                  <a:srgbClr val="FFFFFF"/>
                </a:highlight>
                <a:latin typeface="Tahoma" panose="020B0604030504040204" pitchFamily="34" charset="0"/>
                <a:ea typeface="Tahoma" panose="020B0604030504040204" pitchFamily="34" charset="0"/>
                <a:cs typeface="Tahoma" panose="020B0604030504040204" pitchFamily="34" charset="0"/>
                <a:sym typeface="Arial"/>
              </a:rPr>
              <a:t>By integrating both Western and Indian music datasets, our methodology provides a comprehensive perspective on music genre classification, extending beyond the limitations of previous studies confined to specific cultural or regional contexts.</a:t>
            </a:r>
          </a:p>
          <a:p>
            <a:pPr marL="95250" lvl="0" indent="0" rtl="0">
              <a:lnSpc>
                <a:spcPct val="115000"/>
              </a:lnSpc>
              <a:spcBef>
                <a:spcPts val="400"/>
              </a:spcBef>
              <a:spcAft>
                <a:spcPts val="0"/>
              </a:spcAft>
              <a:buClr>
                <a:srgbClr val="080808"/>
              </a:buClr>
              <a:buSzPts val="2100"/>
              <a:buNone/>
            </a:pPr>
            <a:endParaRPr lang="en-US" sz="2400" dirty="0">
              <a:solidFill>
                <a:srgbClr val="080808"/>
              </a:solidFill>
              <a:highlight>
                <a:srgbClr val="FFFFFF"/>
              </a:highlight>
              <a:latin typeface="Tahoma" panose="020B0604030504040204" pitchFamily="34" charset="0"/>
              <a:ea typeface="Tahoma" panose="020B0604030504040204" pitchFamily="34" charset="0"/>
              <a:cs typeface="Tahoma" panose="020B0604030504040204" pitchFamily="34" charset="0"/>
              <a:sym typeface="Arial"/>
            </a:endParaRPr>
          </a:p>
        </p:txBody>
      </p:sp>
      <p:pic>
        <p:nvPicPr>
          <p:cNvPr id="94" name="Google Shape;94;p2"/>
          <p:cNvPicPr preferRelativeResize="0"/>
          <p:nvPr/>
        </p:nvPicPr>
        <p:blipFill rotWithShape="1">
          <a:blip r:embed="rId3">
            <a:alphaModFix/>
          </a:blip>
          <a:srcRect/>
          <a:stretch/>
        </p:blipFill>
        <p:spPr>
          <a:xfrm>
            <a:off x="10382390" y="5951118"/>
            <a:ext cx="1800000" cy="900000"/>
          </a:xfrm>
          <a:prstGeom prst="rect">
            <a:avLst/>
          </a:prstGeom>
          <a:noFill/>
          <a:ln>
            <a:noFill/>
          </a:ln>
        </p:spPr>
      </p:pic>
    </p:spTree>
    <p:extLst>
      <p:ext uri="{BB962C8B-B14F-4D97-AF65-F5344CB8AC3E}">
        <p14:creationId xmlns:p14="http://schemas.microsoft.com/office/powerpoint/2010/main" val="3288209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sz="4500"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Future Directions</a:t>
            </a:r>
            <a:endParaRPr sz="4500"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93" name="Google Shape;93;p2"/>
          <p:cNvSpPr txBox="1">
            <a:spLocks noGrp="1"/>
          </p:cNvSpPr>
          <p:nvPr>
            <p:ph type="body" idx="1"/>
          </p:nvPr>
        </p:nvSpPr>
        <p:spPr>
          <a:xfrm>
            <a:off x="838200" y="1655953"/>
            <a:ext cx="10515600" cy="4329900"/>
          </a:xfrm>
          <a:prstGeom prst="rect">
            <a:avLst/>
          </a:prstGeom>
          <a:noFill/>
          <a:ln>
            <a:noFill/>
          </a:ln>
        </p:spPr>
        <p:txBody>
          <a:bodyPr spcFirstLastPara="1" wrap="square" lIns="91425" tIns="45700" rIns="91425" bIns="45700" anchor="t" anchorCtr="0">
            <a:normAutofit/>
          </a:bodyPr>
          <a:lstStyle/>
          <a:p>
            <a:pPr marL="438150">
              <a:lnSpc>
                <a:spcPct val="115000"/>
              </a:lnSpc>
              <a:spcBef>
                <a:spcPts val="400"/>
              </a:spcBef>
              <a:buClr>
                <a:srgbClr val="080808"/>
              </a:buClr>
              <a:buSzPts val="2100"/>
            </a:pPr>
            <a:r>
              <a:rPr lang="en-US" sz="2400" dirty="0">
                <a:solidFill>
                  <a:srgbClr val="080808"/>
                </a:solidFill>
                <a:highlight>
                  <a:srgbClr val="FFFFFF"/>
                </a:highlight>
                <a:latin typeface="Tahoma" panose="020B0604030504040204" pitchFamily="34" charset="0"/>
                <a:ea typeface="Tahoma" panose="020B0604030504040204" pitchFamily="34" charset="0"/>
                <a:cs typeface="Tahoma" panose="020B0604030504040204" pitchFamily="34" charset="0"/>
                <a:sym typeface="Arial"/>
              </a:rPr>
              <a:t>Further refinement and exploration, including experiments with different model architectures and expanding the dataset, could enhance the model’s performance for a broader range of music genres. </a:t>
            </a:r>
          </a:p>
          <a:p>
            <a:pPr marL="438150">
              <a:lnSpc>
                <a:spcPct val="115000"/>
              </a:lnSpc>
              <a:spcBef>
                <a:spcPts val="400"/>
              </a:spcBef>
              <a:buClr>
                <a:srgbClr val="080808"/>
              </a:buClr>
              <a:buSzPts val="2100"/>
            </a:pPr>
            <a:r>
              <a:rPr lang="en-US" sz="2400" dirty="0">
                <a:solidFill>
                  <a:srgbClr val="080808"/>
                </a:solidFill>
                <a:highlight>
                  <a:srgbClr val="FFFFFF"/>
                </a:highlight>
                <a:latin typeface="Tahoma" panose="020B0604030504040204" pitchFamily="34" charset="0"/>
                <a:ea typeface="Tahoma" panose="020B0604030504040204" pitchFamily="34" charset="0"/>
                <a:cs typeface="Tahoma" panose="020B0604030504040204" pitchFamily="34" charset="0"/>
                <a:sym typeface="Arial"/>
              </a:rPr>
              <a:t>The application of this framework extends to music recognition systems, content categorization, and other areas where accurate genre identification is essential.</a:t>
            </a:r>
          </a:p>
          <a:p>
            <a:pPr marL="95250" lvl="0" indent="0" rtl="0">
              <a:lnSpc>
                <a:spcPct val="115000"/>
              </a:lnSpc>
              <a:spcBef>
                <a:spcPts val="400"/>
              </a:spcBef>
              <a:spcAft>
                <a:spcPts val="0"/>
              </a:spcAft>
              <a:buClr>
                <a:srgbClr val="080808"/>
              </a:buClr>
              <a:buSzPts val="2100"/>
              <a:buNone/>
            </a:pPr>
            <a:endParaRPr lang="en-US" sz="2400" dirty="0">
              <a:solidFill>
                <a:srgbClr val="080808"/>
              </a:solidFill>
              <a:highlight>
                <a:srgbClr val="FFFFFF"/>
              </a:highlight>
              <a:latin typeface="Tahoma" panose="020B0604030504040204" pitchFamily="34" charset="0"/>
              <a:ea typeface="Tahoma" panose="020B0604030504040204" pitchFamily="34" charset="0"/>
              <a:cs typeface="Tahoma" panose="020B0604030504040204" pitchFamily="34" charset="0"/>
              <a:sym typeface="Arial"/>
            </a:endParaRPr>
          </a:p>
        </p:txBody>
      </p:sp>
      <p:pic>
        <p:nvPicPr>
          <p:cNvPr id="94" name="Google Shape;94;p2"/>
          <p:cNvPicPr preferRelativeResize="0"/>
          <p:nvPr/>
        </p:nvPicPr>
        <p:blipFill rotWithShape="1">
          <a:blip r:embed="rId3">
            <a:alphaModFix/>
          </a:blip>
          <a:srcRect/>
          <a:stretch/>
        </p:blipFill>
        <p:spPr>
          <a:xfrm>
            <a:off x="10382390" y="5951118"/>
            <a:ext cx="1800000" cy="900000"/>
          </a:xfrm>
          <a:prstGeom prst="rect">
            <a:avLst/>
          </a:prstGeom>
          <a:noFill/>
          <a:ln>
            <a:noFill/>
          </a:ln>
        </p:spPr>
      </p:pic>
    </p:spTree>
    <p:extLst>
      <p:ext uri="{BB962C8B-B14F-4D97-AF65-F5344CB8AC3E}">
        <p14:creationId xmlns:p14="http://schemas.microsoft.com/office/powerpoint/2010/main" val="1193992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txBox="1">
            <a:spLocks noGrp="1"/>
          </p:cNvSpPr>
          <p:nvPr>
            <p:ph type="title"/>
          </p:nvPr>
        </p:nvSpPr>
        <p:spPr>
          <a:xfrm>
            <a:off x="838200" y="688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sz="4500"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References</a:t>
            </a:r>
            <a:endParaRPr sz="4500"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93" name="Google Shape;93;p2"/>
          <p:cNvSpPr txBox="1">
            <a:spLocks noGrp="1"/>
          </p:cNvSpPr>
          <p:nvPr>
            <p:ph type="body" idx="1"/>
          </p:nvPr>
        </p:nvSpPr>
        <p:spPr>
          <a:xfrm>
            <a:off x="838200" y="990600"/>
            <a:ext cx="10515600" cy="5581650"/>
          </a:xfrm>
          <a:prstGeom prst="rect">
            <a:avLst/>
          </a:prstGeom>
          <a:noFill/>
          <a:ln>
            <a:noFill/>
          </a:ln>
        </p:spPr>
        <p:txBody>
          <a:bodyPr spcFirstLastPara="1" wrap="square" lIns="91425" tIns="45700" rIns="91425" bIns="45700" anchor="t" anchorCtr="0">
            <a:noAutofit/>
          </a:bodyPr>
          <a:lstStyle/>
          <a:p>
            <a:pPr marL="0" lvl="0" indent="0" algn="just">
              <a:lnSpc>
                <a:spcPct val="100000"/>
              </a:lnSpc>
              <a:spcBef>
                <a:spcPts val="600"/>
              </a:spcBef>
              <a:buNone/>
            </a:pPr>
            <a:r>
              <a:rPr lang="en-IN" sz="1400" dirty="0">
                <a:effectLst/>
                <a:latin typeface="Tahoma" panose="020B0604030504040204" pitchFamily="34" charset="0"/>
                <a:ea typeface="Tahoma" panose="020B0604030504040204" pitchFamily="34" charset="0"/>
                <a:cs typeface="Tahoma" panose="020B0604030504040204" pitchFamily="34" charset="0"/>
              </a:rPr>
              <a:t>[1] N. M R and S. Mohan B </a:t>
            </a:r>
            <a:r>
              <a:rPr lang="en-IN" sz="1400" dirty="0" err="1">
                <a:effectLst/>
                <a:latin typeface="Tahoma" panose="020B0604030504040204" pitchFamily="34" charset="0"/>
                <a:ea typeface="Tahoma" panose="020B0604030504040204" pitchFamily="34" charset="0"/>
                <a:cs typeface="Tahoma" panose="020B0604030504040204" pitchFamily="34" charset="0"/>
              </a:rPr>
              <a:t>S,”Music</a:t>
            </a:r>
            <a:r>
              <a:rPr lang="en-IN" sz="1400" dirty="0">
                <a:effectLst/>
                <a:latin typeface="Tahoma" panose="020B0604030504040204" pitchFamily="34" charset="0"/>
                <a:ea typeface="Tahoma" panose="020B0604030504040204" pitchFamily="34" charset="0"/>
                <a:cs typeface="Tahoma" panose="020B0604030504040204" pitchFamily="34" charset="0"/>
              </a:rPr>
              <a:t> Genre Classification using Spectrograms,” 2020 International Conference on Power, Instrumentation, Control and Computing (PICC), Thrissur, India, 2020, pp. 1-5, </a:t>
            </a:r>
            <a:r>
              <a:rPr lang="en-IN" sz="1400" dirty="0" err="1">
                <a:effectLst/>
                <a:latin typeface="Tahoma" panose="020B0604030504040204" pitchFamily="34" charset="0"/>
                <a:ea typeface="Tahoma" panose="020B0604030504040204" pitchFamily="34" charset="0"/>
                <a:cs typeface="Tahoma" panose="020B0604030504040204" pitchFamily="34" charset="0"/>
              </a:rPr>
              <a:t>doi</a:t>
            </a:r>
            <a:r>
              <a:rPr lang="en-IN" sz="1400" dirty="0">
                <a:effectLst/>
                <a:latin typeface="Tahoma" panose="020B0604030504040204" pitchFamily="34" charset="0"/>
                <a:ea typeface="Tahoma" panose="020B0604030504040204" pitchFamily="34" charset="0"/>
                <a:cs typeface="Tahoma" panose="020B0604030504040204" pitchFamily="34" charset="0"/>
              </a:rPr>
              <a:t>: 10.1109/PICC51425.2020.9362364.</a:t>
            </a:r>
          </a:p>
          <a:p>
            <a:pPr marL="0" lvl="0" indent="0" algn="just">
              <a:lnSpc>
                <a:spcPct val="100000"/>
              </a:lnSpc>
              <a:spcBef>
                <a:spcPts val="600"/>
              </a:spcBef>
              <a:buNone/>
            </a:pPr>
            <a:r>
              <a:rPr lang="en-IN" sz="1400" dirty="0">
                <a:effectLst/>
                <a:latin typeface="Tahoma" panose="020B0604030504040204" pitchFamily="34" charset="0"/>
                <a:ea typeface="Tahoma" panose="020B0604030504040204" pitchFamily="34" charset="0"/>
                <a:cs typeface="Tahoma" panose="020B0604030504040204" pitchFamily="34" charset="0"/>
              </a:rPr>
              <a:t>[2] S. Deepak and B. G. </a:t>
            </a:r>
            <a:r>
              <a:rPr lang="en-IN" sz="1400" dirty="0" err="1">
                <a:effectLst/>
                <a:latin typeface="Tahoma" panose="020B0604030504040204" pitchFamily="34" charset="0"/>
                <a:ea typeface="Tahoma" panose="020B0604030504040204" pitchFamily="34" charset="0"/>
                <a:cs typeface="Tahoma" panose="020B0604030504040204" pitchFamily="34" charset="0"/>
              </a:rPr>
              <a:t>Prasad,”Music</a:t>
            </a:r>
            <a:r>
              <a:rPr lang="en-IN" sz="1400" dirty="0">
                <a:effectLst/>
                <a:latin typeface="Tahoma" panose="020B0604030504040204" pitchFamily="34" charset="0"/>
                <a:ea typeface="Tahoma" panose="020B0604030504040204" pitchFamily="34" charset="0"/>
                <a:cs typeface="Tahoma" panose="020B0604030504040204" pitchFamily="34" charset="0"/>
              </a:rPr>
              <a:t> Classification based on Genre using LSTM,” 2020 Second International Conference on Inventive Research in Computing Applications (ICIRCA), Coimbatore, India, 2020, pp. 985-991, </a:t>
            </a:r>
            <a:r>
              <a:rPr lang="en-IN" sz="1400" dirty="0" err="1">
                <a:effectLst/>
                <a:latin typeface="Tahoma" panose="020B0604030504040204" pitchFamily="34" charset="0"/>
                <a:ea typeface="Tahoma" panose="020B0604030504040204" pitchFamily="34" charset="0"/>
                <a:cs typeface="Tahoma" panose="020B0604030504040204" pitchFamily="34" charset="0"/>
              </a:rPr>
              <a:t>doi</a:t>
            </a:r>
            <a:r>
              <a:rPr lang="en-IN" sz="1400" dirty="0">
                <a:effectLst/>
                <a:latin typeface="Tahoma" panose="020B0604030504040204" pitchFamily="34" charset="0"/>
                <a:ea typeface="Tahoma" panose="020B0604030504040204" pitchFamily="34" charset="0"/>
                <a:cs typeface="Tahoma" panose="020B0604030504040204" pitchFamily="34" charset="0"/>
              </a:rPr>
              <a:t>: 10.1109/ICIRCA48905.2020.9182850.</a:t>
            </a:r>
          </a:p>
          <a:p>
            <a:pPr marL="0" lvl="0" indent="0" algn="just">
              <a:lnSpc>
                <a:spcPct val="100000"/>
              </a:lnSpc>
              <a:spcBef>
                <a:spcPts val="600"/>
              </a:spcBef>
              <a:buNone/>
            </a:pPr>
            <a:r>
              <a:rPr lang="en-IN" sz="1400" dirty="0">
                <a:latin typeface="Tahoma" panose="020B0604030504040204" pitchFamily="34" charset="0"/>
                <a:ea typeface="Tahoma" panose="020B0604030504040204" pitchFamily="34" charset="0"/>
                <a:cs typeface="Tahoma" panose="020B0604030504040204" pitchFamily="34" charset="0"/>
              </a:rPr>
              <a:t>[3] </a:t>
            </a:r>
            <a:r>
              <a:rPr lang="en-IN" sz="1400" dirty="0">
                <a:effectLst/>
                <a:latin typeface="Tahoma" panose="020B0604030504040204" pitchFamily="34" charset="0"/>
                <a:ea typeface="Tahoma" panose="020B0604030504040204" pitchFamily="34" charset="0"/>
                <a:cs typeface="Tahoma" panose="020B0604030504040204" pitchFamily="34" charset="0"/>
              </a:rPr>
              <a:t>V. Shah, A. </a:t>
            </a:r>
            <a:r>
              <a:rPr lang="en-IN" sz="1400" dirty="0" err="1">
                <a:effectLst/>
                <a:latin typeface="Tahoma" panose="020B0604030504040204" pitchFamily="34" charset="0"/>
                <a:ea typeface="Tahoma" panose="020B0604030504040204" pitchFamily="34" charset="0"/>
                <a:cs typeface="Tahoma" panose="020B0604030504040204" pitchFamily="34" charset="0"/>
              </a:rPr>
              <a:t>Tandle</a:t>
            </a:r>
            <a:r>
              <a:rPr lang="en-IN" sz="1400" dirty="0">
                <a:effectLst/>
                <a:latin typeface="Tahoma" panose="020B0604030504040204" pitchFamily="34" charset="0"/>
                <a:ea typeface="Tahoma" panose="020B0604030504040204" pitchFamily="34" charset="0"/>
                <a:cs typeface="Tahoma" panose="020B0604030504040204" pitchFamily="34" charset="0"/>
              </a:rPr>
              <a:t>, N. Sharma and V. </a:t>
            </a:r>
            <a:r>
              <a:rPr lang="en-IN" sz="1400" dirty="0" err="1">
                <a:effectLst/>
                <a:latin typeface="Tahoma" panose="020B0604030504040204" pitchFamily="34" charset="0"/>
                <a:ea typeface="Tahoma" panose="020B0604030504040204" pitchFamily="34" charset="0"/>
                <a:cs typeface="Tahoma" panose="020B0604030504040204" pitchFamily="34" charset="0"/>
              </a:rPr>
              <a:t>Sheth,”Genre</a:t>
            </a:r>
            <a:r>
              <a:rPr lang="en-IN" sz="1400" dirty="0">
                <a:effectLst/>
                <a:latin typeface="Tahoma" panose="020B0604030504040204" pitchFamily="34" charset="0"/>
                <a:ea typeface="Tahoma" panose="020B0604030504040204" pitchFamily="34" charset="0"/>
                <a:cs typeface="Tahoma" panose="020B0604030504040204" pitchFamily="34" charset="0"/>
              </a:rPr>
              <a:t> Based Music Classification using Machine Learning and Convolutional Neural Networks,” 2021 12th International Conference on Computing Communication and Networking Technologies (ICCCNT), Kharagpur, India, 2021, pp. 1-8, </a:t>
            </a:r>
            <a:r>
              <a:rPr lang="en-IN" sz="1400" dirty="0" err="1">
                <a:effectLst/>
                <a:latin typeface="Tahoma" panose="020B0604030504040204" pitchFamily="34" charset="0"/>
                <a:ea typeface="Tahoma" panose="020B0604030504040204" pitchFamily="34" charset="0"/>
                <a:cs typeface="Tahoma" panose="020B0604030504040204" pitchFamily="34" charset="0"/>
              </a:rPr>
              <a:t>doi</a:t>
            </a:r>
            <a:r>
              <a:rPr lang="en-IN" sz="1400" dirty="0">
                <a:effectLst/>
                <a:latin typeface="Tahoma" panose="020B0604030504040204" pitchFamily="34" charset="0"/>
                <a:ea typeface="Tahoma" panose="020B0604030504040204" pitchFamily="34" charset="0"/>
                <a:cs typeface="Tahoma" panose="020B0604030504040204" pitchFamily="34" charset="0"/>
              </a:rPr>
              <a:t>: 10.1109/ICCCNT51525.2021.9579597.</a:t>
            </a:r>
          </a:p>
          <a:p>
            <a:pPr marL="0" lvl="0" indent="0" algn="just">
              <a:lnSpc>
                <a:spcPct val="100000"/>
              </a:lnSpc>
              <a:spcBef>
                <a:spcPts val="600"/>
              </a:spcBef>
              <a:buNone/>
            </a:pPr>
            <a:r>
              <a:rPr lang="en-IN" sz="1400" dirty="0">
                <a:latin typeface="Tahoma" panose="020B0604030504040204" pitchFamily="34" charset="0"/>
                <a:ea typeface="Tahoma" panose="020B0604030504040204" pitchFamily="34" charset="0"/>
                <a:cs typeface="Tahoma" panose="020B0604030504040204" pitchFamily="34" charset="0"/>
              </a:rPr>
              <a:t>[4] </a:t>
            </a:r>
            <a:r>
              <a:rPr lang="en-IN" sz="1400" dirty="0">
                <a:effectLst/>
                <a:latin typeface="Tahoma" panose="020B0604030504040204" pitchFamily="34" charset="0"/>
                <a:ea typeface="Tahoma" panose="020B0604030504040204" pitchFamily="34" charset="0"/>
                <a:cs typeface="Tahoma" panose="020B0604030504040204" pitchFamily="34" charset="0"/>
              </a:rPr>
              <a:t>S. </a:t>
            </a:r>
            <a:r>
              <a:rPr lang="en-IN" sz="1400" dirty="0" err="1">
                <a:effectLst/>
                <a:latin typeface="Tahoma" panose="020B0604030504040204" pitchFamily="34" charset="0"/>
                <a:ea typeface="Tahoma" panose="020B0604030504040204" pitchFamily="34" charset="0"/>
                <a:cs typeface="Tahoma" panose="020B0604030504040204" pitchFamily="34" charset="0"/>
              </a:rPr>
              <a:t>Pasrija</a:t>
            </a:r>
            <a:r>
              <a:rPr lang="en-IN" sz="1400" dirty="0">
                <a:effectLst/>
                <a:latin typeface="Tahoma" panose="020B0604030504040204" pitchFamily="34" charset="0"/>
                <a:ea typeface="Tahoma" panose="020B0604030504040204" pitchFamily="34" charset="0"/>
                <a:cs typeface="Tahoma" panose="020B0604030504040204" pitchFamily="34" charset="0"/>
              </a:rPr>
              <a:t>, S. Sahu and S. </a:t>
            </a:r>
            <a:r>
              <a:rPr lang="en-IN" sz="1400" dirty="0" err="1">
                <a:effectLst/>
                <a:latin typeface="Tahoma" panose="020B0604030504040204" pitchFamily="34" charset="0"/>
                <a:ea typeface="Tahoma" panose="020B0604030504040204" pitchFamily="34" charset="0"/>
                <a:cs typeface="Tahoma" panose="020B0604030504040204" pitchFamily="34" charset="0"/>
              </a:rPr>
              <a:t>Meena,”Audio</a:t>
            </a:r>
            <a:r>
              <a:rPr lang="en-IN" sz="1400" dirty="0">
                <a:effectLst/>
                <a:latin typeface="Tahoma" panose="020B0604030504040204" pitchFamily="34" charset="0"/>
                <a:ea typeface="Tahoma" panose="020B0604030504040204" pitchFamily="34" charset="0"/>
                <a:cs typeface="Tahoma" panose="020B0604030504040204" pitchFamily="34" charset="0"/>
              </a:rPr>
              <a:t> Based Music Genre Classification using Convolutional Neural Networks Sequential Model,” 2023 IEEE 8th International Conference for Convergence in Technology (I2CT), Lonavala, India, 2023, pp. 1-5, </a:t>
            </a:r>
            <a:r>
              <a:rPr lang="en-IN" sz="1400" dirty="0" err="1">
                <a:effectLst/>
                <a:latin typeface="Tahoma" panose="020B0604030504040204" pitchFamily="34" charset="0"/>
                <a:ea typeface="Tahoma" panose="020B0604030504040204" pitchFamily="34" charset="0"/>
                <a:cs typeface="Tahoma" panose="020B0604030504040204" pitchFamily="34" charset="0"/>
              </a:rPr>
              <a:t>doi</a:t>
            </a:r>
            <a:r>
              <a:rPr lang="en-IN" sz="1400" dirty="0">
                <a:effectLst/>
                <a:latin typeface="Tahoma" panose="020B0604030504040204" pitchFamily="34" charset="0"/>
                <a:ea typeface="Tahoma" panose="020B0604030504040204" pitchFamily="34" charset="0"/>
                <a:cs typeface="Tahoma" panose="020B0604030504040204" pitchFamily="34" charset="0"/>
              </a:rPr>
              <a:t>: 10.1109/I2CT57861.2023.10126446.</a:t>
            </a:r>
          </a:p>
          <a:p>
            <a:pPr marL="0" lvl="0" indent="0" algn="just">
              <a:lnSpc>
                <a:spcPct val="100000"/>
              </a:lnSpc>
              <a:spcBef>
                <a:spcPts val="600"/>
              </a:spcBef>
              <a:buNone/>
            </a:pPr>
            <a:r>
              <a:rPr lang="en-IN" sz="1400" dirty="0">
                <a:effectLst/>
                <a:latin typeface="Tahoma" panose="020B0604030504040204" pitchFamily="34" charset="0"/>
                <a:ea typeface="Tahoma" panose="020B0604030504040204" pitchFamily="34" charset="0"/>
                <a:cs typeface="Tahoma" panose="020B0604030504040204" pitchFamily="34" charset="0"/>
              </a:rPr>
              <a:t>[5] J. Martins de Sousa, E. Torres Pereira and L. Ribeiro Veloso, ”A robust music genre classification approach for global and regional music datasets evaluation,” 2016 IEEE International Conference on Digital Signal Processing (DSP), Beijing, China, 2016, pp. 109-113, </a:t>
            </a:r>
            <a:r>
              <a:rPr lang="en-IN" sz="1400" dirty="0" err="1">
                <a:effectLst/>
                <a:latin typeface="Tahoma" panose="020B0604030504040204" pitchFamily="34" charset="0"/>
                <a:ea typeface="Tahoma" panose="020B0604030504040204" pitchFamily="34" charset="0"/>
                <a:cs typeface="Tahoma" panose="020B0604030504040204" pitchFamily="34" charset="0"/>
              </a:rPr>
              <a:t>doi</a:t>
            </a:r>
            <a:r>
              <a:rPr lang="en-IN" sz="1400" dirty="0">
                <a:effectLst/>
                <a:latin typeface="Tahoma" panose="020B0604030504040204" pitchFamily="34" charset="0"/>
                <a:ea typeface="Tahoma" panose="020B0604030504040204" pitchFamily="34" charset="0"/>
                <a:cs typeface="Tahoma" panose="020B0604030504040204" pitchFamily="34" charset="0"/>
              </a:rPr>
              <a:t>: 10.1109/ICDSP.2016.7868526.</a:t>
            </a:r>
          </a:p>
          <a:p>
            <a:pPr marL="0" lvl="0" indent="0" algn="just">
              <a:lnSpc>
                <a:spcPct val="100000"/>
              </a:lnSpc>
              <a:spcBef>
                <a:spcPts val="600"/>
              </a:spcBef>
              <a:buNone/>
            </a:pPr>
            <a:r>
              <a:rPr lang="en-IN" sz="1400" dirty="0">
                <a:effectLst/>
                <a:latin typeface="Tahoma" panose="020B0604030504040204" pitchFamily="34" charset="0"/>
                <a:ea typeface="Tahoma" panose="020B0604030504040204" pitchFamily="34" charset="0"/>
                <a:cs typeface="Tahoma" panose="020B0604030504040204" pitchFamily="34" charset="0"/>
              </a:rPr>
              <a:t>[6]S. </a:t>
            </a:r>
            <a:r>
              <a:rPr lang="en-IN" sz="1400" dirty="0" err="1">
                <a:effectLst/>
                <a:latin typeface="Tahoma" panose="020B0604030504040204" pitchFamily="34" charset="0"/>
                <a:ea typeface="Tahoma" panose="020B0604030504040204" pitchFamily="34" charset="0"/>
                <a:cs typeface="Tahoma" panose="020B0604030504040204" pitchFamily="34" charset="0"/>
              </a:rPr>
              <a:t>Allamy</a:t>
            </a:r>
            <a:r>
              <a:rPr lang="en-IN" sz="1400" dirty="0">
                <a:effectLst/>
                <a:latin typeface="Tahoma" panose="020B0604030504040204" pitchFamily="34" charset="0"/>
                <a:ea typeface="Tahoma" panose="020B0604030504040204" pitchFamily="34" charset="0"/>
                <a:cs typeface="Tahoma" panose="020B0604030504040204" pitchFamily="34" charset="0"/>
              </a:rPr>
              <a:t> and A. L. </a:t>
            </a:r>
            <a:r>
              <a:rPr lang="en-IN" sz="1400" dirty="0" err="1">
                <a:effectLst/>
                <a:latin typeface="Tahoma" panose="020B0604030504040204" pitchFamily="34" charset="0"/>
                <a:ea typeface="Tahoma" panose="020B0604030504040204" pitchFamily="34" charset="0"/>
                <a:cs typeface="Tahoma" panose="020B0604030504040204" pitchFamily="34" charset="0"/>
              </a:rPr>
              <a:t>Koerich</a:t>
            </a:r>
            <a:r>
              <a:rPr lang="en-IN" sz="1400" dirty="0">
                <a:effectLst/>
                <a:latin typeface="Tahoma" panose="020B0604030504040204" pitchFamily="34" charset="0"/>
                <a:ea typeface="Tahoma" panose="020B0604030504040204" pitchFamily="34" charset="0"/>
                <a:cs typeface="Tahoma" panose="020B0604030504040204" pitchFamily="34" charset="0"/>
              </a:rPr>
              <a:t>, ”1D CNN Architectures for Music Genre Classification,” 2021 IEEE Symposium Series on Computational Intelligence (SSCI), Orlando, FL, USA, 2021, pp. 01-07, </a:t>
            </a:r>
            <a:r>
              <a:rPr lang="en-IN" sz="1400" dirty="0" err="1">
                <a:effectLst/>
                <a:latin typeface="Tahoma" panose="020B0604030504040204" pitchFamily="34" charset="0"/>
                <a:ea typeface="Tahoma" panose="020B0604030504040204" pitchFamily="34" charset="0"/>
                <a:cs typeface="Tahoma" panose="020B0604030504040204" pitchFamily="34" charset="0"/>
              </a:rPr>
              <a:t>doi</a:t>
            </a:r>
            <a:r>
              <a:rPr lang="en-IN" sz="1400" dirty="0">
                <a:effectLst/>
                <a:latin typeface="Tahoma" panose="020B0604030504040204" pitchFamily="34" charset="0"/>
                <a:ea typeface="Tahoma" panose="020B0604030504040204" pitchFamily="34" charset="0"/>
                <a:cs typeface="Tahoma" panose="020B0604030504040204" pitchFamily="34" charset="0"/>
              </a:rPr>
              <a:t>: 10.1109/SSCI50451.2021.9659979.</a:t>
            </a:r>
          </a:p>
          <a:p>
            <a:pPr marL="0" lvl="0" indent="0" algn="just">
              <a:lnSpc>
                <a:spcPct val="100000"/>
              </a:lnSpc>
              <a:spcBef>
                <a:spcPts val="600"/>
              </a:spcBef>
              <a:buNone/>
            </a:pPr>
            <a:r>
              <a:rPr lang="en-IN" sz="1400" dirty="0">
                <a:effectLst/>
                <a:latin typeface="Tahoma" panose="020B0604030504040204" pitchFamily="34" charset="0"/>
                <a:ea typeface="Tahoma" panose="020B0604030504040204" pitchFamily="34" charset="0"/>
                <a:cs typeface="Tahoma" panose="020B0604030504040204" pitchFamily="34" charset="0"/>
              </a:rPr>
              <a:t>[7] Y. </a:t>
            </a:r>
            <a:r>
              <a:rPr lang="en-IN" sz="1400" dirty="0" err="1">
                <a:effectLst/>
                <a:latin typeface="Tahoma" panose="020B0604030504040204" pitchFamily="34" charset="0"/>
                <a:ea typeface="Tahoma" panose="020B0604030504040204" pitchFamily="34" charset="0"/>
                <a:cs typeface="Tahoma" panose="020B0604030504040204" pitchFamily="34" charset="0"/>
              </a:rPr>
              <a:t>Yuniar</a:t>
            </a:r>
            <a:r>
              <a:rPr lang="en-IN" sz="1400" dirty="0">
                <a:effectLst/>
                <a:latin typeface="Tahoma" panose="020B0604030504040204" pitchFamily="34" charset="0"/>
                <a:ea typeface="Tahoma" panose="020B0604030504040204" pitchFamily="34" charset="0"/>
                <a:cs typeface="Tahoma" panose="020B0604030504040204" pitchFamily="34" charset="0"/>
              </a:rPr>
              <a:t>, D. P. </a:t>
            </a:r>
            <a:r>
              <a:rPr lang="en-IN" sz="1400" dirty="0" err="1">
                <a:effectLst/>
                <a:latin typeface="Tahoma" panose="020B0604030504040204" pitchFamily="34" charset="0"/>
                <a:ea typeface="Tahoma" panose="020B0604030504040204" pitchFamily="34" charset="0"/>
                <a:cs typeface="Tahoma" panose="020B0604030504040204" pitchFamily="34" charset="0"/>
              </a:rPr>
              <a:t>Alamsyah</a:t>
            </a:r>
            <a:r>
              <a:rPr lang="en-IN" sz="1400" dirty="0">
                <a:effectLst/>
                <a:latin typeface="Tahoma" panose="020B0604030504040204" pitchFamily="34" charset="0"/>
                <a:ea typeface="Tahoma" panose="020B0604030504040204" pitchFamily="34" charset="0"/>
                <a:cs typeface="Tahoma" panose="020B0604030504040204" pitchFamily="34" charset="0"/>
              </a:rPr>
              <a:t> and A. </a:t>
            </a:r>
            <a:r>
              <a:rPr lang="en-IN" sz="1400" dirty="0" err="1">
                <a:effectLst/>
                <a:latin typeface="Tahoma" panose="020B0604030504040204" pitchFamily="34" charset="0"/>
                <a:ea typeface="Tahoma" panose="020B0604030504040204" pitchFamily="34" charset="0"/>
                <a:cs typeface="Tahoma" panose="020B0604030504040204" pitchFamily="34" charset="0"/>
              </a:rPr>
              <a:t>Herliana</a:t>
            </a:r>
            <a:r>
              <a:rPr lang="en-IN" sz="1400" dirty="0">
                <a:effectLst/>
                <a:latin typeface="Tahoma" panose="020B0604030504040204" pitchFamily="34" charset="0"/>
                <a:ea typeface="Tahoma" panose="020B0604030504040204" pitchFamily="34" charset="0"/>
                <a:cs typeface="Tahoma" panose="020B0604030504040204" pitchFamily="34" charset="0"/>
              </a:rPr>
              <a:t>,”Classification of Indonesian Music Genres Using the Support Vector Machine Method,” 2022 4th International Conference on Cybernetics and Intelligent System (ICORIS), </a:t>
            </a:r>
            <a:r>
              <a:rPr lang="en-IN" sz="1400" dirty="0" err="1">
                <a:effectLst/>
                <a:latin typeface="Tahoma" panose="020B0604030504040204" pitchFamily="34" charset="0"/>
                <a:ea typeface="Tahoma" panose="020B0604030504040204" pitchFamily="34" charset="0"/>
                <a:cs typeface="Tahoma" panose="020B0604030504040204" pitchFamily="34" charset="0"/>
              </a:rPr>
              <a:t>Prapat</a:t>
            </a:r>
            <a:r>
              <a:rPr lang="en-IN" sz="1400" dirty="0">
                <a:effectLst/>
                <a:latin typeface="Tahoma" panose="020B0604030504040204" pitchFamily="34" charset="0"/>
                <a:ea typeface="Tahoma" panose="020B0604030504040204" pitchFamily="34" charset="0"/>
                <a:cs typeface="Tahoma" panose="020B0604030504040204" pitchFamily="34" charset="0"/>
              </a:rPr>
              <a:t>, Indonesia, 2022, pp. 1-6, </a:t>
            </a:r>
            <a:r>
              <a:rPr lang="en-IN" sz="1400" dirty="0" err="1">
                <a:effectLst/>
                <a:latin typeface="Tahoma" panose="020B0604030504040204" pitchFamily="34" charset="0"/>
                <a:ea typeface="Tahoma" panose="020B0604030504040204" pitchFamily="34" charset="0"/>
                <a:cs typeface="Tahoma" panose="020B0604030504040204" pitchFamily="34" charset="0"/>
              </a:rPr>
              <a:t>doi</a:t>
            </a:r>
            <a:r>
              <a:rPr lang="en-IN" sz="1400" dirty="0">
                <a:effectLst/>
                <a:latin typeface="Tahoma" panose="020B0604030504040204" pitchFamily="34" charset="0"/>
                <a:ea typeface="Tahoma" panose="020B0604030504040204" pitchFamily="34" charset="0"/>
                <a:cs typeface="Tahoma" panose="020B0604030504040204" pitchFamily="34" charset="0"/>
              </a:rPr>
              <a:t>: 10.1109/ICORIS56080.2022.10031473.</a:t>
            </a:r>
          </a:p>
          <a:p>
            <a:pPr marL="0" lvl="0" indent="0" algn="just">
              <a:lnSpc>
                <a:spcPct val="100000"/>
              </a:lnSpc>
              <a:spcBef>
                <a:spcPts val="600"/>
              </a:spcBef>
              <a:buNone/>
            </a:pPr>
            <a:r>
              <a:rPr lang="en-IN" sz="1400" dirty="0">
                <a:latin typeface="Tahoma" panose="020B0604030504040204" pitchFamily="34" charset="0"/>
                <a:ea typeface="Tahoma" panose="020B0604030504040204" pitchFamily="34" charset="0"/>
                <a:cs typeface="Tahoma" panose="020B0604030504040204" pitchFamily="34" charset="0"/>
              </a:rPr>
              <a:t>[8]</a:t>
            </a:r>
            <a:r>
              <a:rPr lang="en-IN" sz="1400" dirty="0">
                <a:effectLst/>
                <a:latin typeface="Tahoma" panose="020B0604030504040204" pitchFamily="34" charset="0"/>
                <a:ea typeface="Tahoma" panose="020B0604030504040204" pitchFamily="34" charset="0"/>
                <a:cs typeface="Tahoma" panose="020B0604030504040204" pitchFamily="34" charset="0"/>
              </a:rPr>
              <a:t>R. Sharma and </a:t>
            </a:r>
            <a:r>
              <a:rPr lang="en-IN" sz="1400" dirty="0" err="1">
                <a:effectLst/>
                <a:latin typeface="Tahoma" panose="020B0604030504040204" pitchFamily="34" charset="0"/>
                <a:ea typeface="Tahoma" panose="020B0604030504040204" pitchFamily="34" charset="0"/>
                <a:cs typeface="Tahoma" panose="020B0604030504040204" pitchFamily="34" charset="0"/>
              </a:rPr>
              <a:t>Nisha,”Classification</a:t>
            </a:r>
            <a:r>
              <a:rPr lang="en-IN" sz="1400" dirty="0">
                <a:effectLst/>
                <a:latin typeface="Tahoma" panose="020B0604030504040204" pitchFamily="34" charset="0"/>
                <a:ea typeface="Tahoma" panose="020B0604030504040204" pitchFamily="34" charset="0"/>
                <a:cs typeface="Tahoma" panose="020B0604030504040204" pitchFamily="34" charset="0"/>
              </a:rPr>
              <a:t> of Music Genres using Neural Network,” 2022 11th International Conference on System </a:t>
            </a:r>
            <a:r>
              <a:rPr lang="en-IN" sz="1400" dirty="0" err="1">
                <a:effectLst/>
                <a:latin typeface="Tahoma" panose="020B0604030504040204" pitchFamily="34" charset="0"/>
                <a:ea typeface="Tahoma" panose="020B0604030504040204" pitchFamily="34" charset="0"/>
                <a:cs typeface="Tahoma" panose="020B0604030504040204" pitchFamily="34" charset="0"/>
              </a:rPr>
              <a:t>Modeling</a:t>
            </a:r>
            <a:r>
              <a:rPr lang="en-IN" sz="1400" dirty="0">
                <a:effectLst/>
                <a:latin typeface="Tahoma" panose="020B0604030504040204" pitchFamily="34" charset="0"/>
                <a:ea typeface="Tahoma" panose="020B0604030504040204" pitchFamily="34" charset="0"/>
                <a:cs typeface="Tahoma" panose="020B0604030504040204" pitchFamily="34" charset="0"/>
              </a:rPr>
              <a:t> Advancement in Research Trends (SMART), Moradabad, India, 2022, </a:t>
            </a:r>
          </a:p>
          <a:p>
            <a:pPr marL="0" lvl="0" indent="0" algn="just">
              <a:lnSpc>
                <a:spcPct val="100000"/>
              </a:lnSpc>
              <a:spcBef>
                <a:spcPts val="600"/>
              </a:spcBef>
              <a:buNone/>
            </a:pPr>
            <a:r>
              <a:rPr lang="en-IN" sz="1400" dirty="0">
                <a:effectLst/>
                <a:latin typeface="Tahoma" panose="020B0604030504040204" pitchFamily="34" charset="0"/>
                <a:ea typeface="Tahoma" panose="020B0604030504040204" pitchFamily="34" charset="0"/>
                <a:cs typeface="Tahoma" panose="020B0604030504040204" pitchFamily="34" charset="0"/>
              </a:rPr>
              <a:t>pp. 142-147, </a:t>
            </a:r>
            <a:r>
              <a:rPr lang="en-IN" sz="1400" dirty="0" err="1">
                <a:effectLst/>
                <a:latin typeface="Tahoma" panose="020B0604030504040204" pitchFamily="34" charset="0"/>
                <a:ea typeface="Tahoma" panose="020B0604030504040204" pitchFamily="34" charset="0"/>
                <a:cs typeface="Tahoma" panose="020B0604030504040204" pitchFamily="34" charset="0"/>
              </a:rPr>
              <a:t>doi</a:t>
            </a:r>
            <a:r>
              <a:rPr lang="en-IN" sz="1400" dirty="0">
                <a:effectLst/>
                <a:latin typeface="Tahoma" panose="020B0604030504040204" pitchFamily="34" charset="0"/>
                <a:ea typeface="Tahoma" panose="020B0604030504040204" pitchFamily="34" charset="0"/>
                <a:cs typeface="Tahoma" panose="020B0604030504040204" pitchFamily="34" charset="0"/>
              </a:rPr>
              <a:t>: 10.1109/SMART55829.2022.10046811.</a:t>
            </a:r>
          </a:p>
          <a:p>
            <a:pPr marL="95250" lvl="0" indent="0" rtl="0">
              <a:lnSpc>
                <a:spcPct val="100000"/>
              </a:lnSpc>
              <a:spcBef>
                <a:spcPts val="600"/>
              </a:spcBef>
              <a:buClr>
                <a:srgbClr val="080808"/>
              </a:buClr>
              <a:buSzPts val="2100"/>
              <a:buNone/>
            </a:pPr>
            <a:endParaRPr lang="en-US" sz="1400" dirty="0">
              <a:solidFill>
                <a:srgbClr val="080808"/>
              </a:solidFill>
              <a:highlight>
                <a:srgbClr val="FFFFFF"/>
              </a:highlight>
              <a:latin typeface="Tahoma" panose="020B0604030504040204" pitchFamily="34" charset="0"/>
              <a:ea typeface="Tahoma" panose="020B0604030504040204" pitchFamily="34" charset="0"/>
              <a:cs typeface="Tahoma" panose="020B0604030504040204" pitchFamily="34" charset="0"/>
              <a:sym typeface="Arial"/>
            </a:endParaRPr>
          </a:p>
        </p:txBody>
      </p:sp>
      <p:pic>
        <p:nvPicPr>
          <p:cNvPr id="2" name="Google Shape;94;p2">
            <a:extLst>
              <a:ext uri="{FF2B5EF4-FFF2-40B4-BE49-F238E27FC236}">
                <a16:creationId xmlns:a16="http://schemas.microsoft.com/office/drawing/2014/main" id="{283148B8-A52E-C932-A406-1AE988831634}"/>
              </a:ext>
            </a:extLst>
          </p:cNvPr>
          <p:cNvPicPr preferRelativeResize="0"/>
          <p:nvPr/>
        </p:nvPicPr>
        <p:blipFill rotWithShape="1">
          <a:blip r:embed="rId3">
            <a:alphaModFix/>
          </a:blip>
          <a:srcRect/>
          <a:stretch/>
        </p:blipFill>
        <p:spPr>
          <a:xfrm>
            <a:off x="10382390" y="5951118"/>
            <a:ext cx="1800000" cy="900000"/>
          </a:xfrm>
          <a:prstGeom prst="rect">
            <a:avLst/>
          </a:prstGeom>
          <a:noFill/>
          <a:ln>
            <a:noFill/>
          </a:ln>
        </p:spPr>
      </p:pic>
    </p:spTree>
    <p:extLst>
      <p:ext uri="{BB962C8B-B14F-4D97-AF65-F5344CB8AC3E}">
        <p14:creationId xmlns:p14="http://schemas.microsoft.com/office/powerpoint/2010/main" val="2048903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txBox="1">
            <a:spLocks noGrp="1"/>
          </p:cNvSpPr>
          <p:nvPr>
            <p:ph type="title"/>
          </p:nvPr>
        </p:nvSpPr>
        <p:spPr>
          <a:xfrm>
            <a:off x="838200" y="688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sz="4500"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References</a:t>
            </a:r>
            <a:endParaRPr sz="4500"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93" name="Google Shape;93;p2"/>
          <p:cNvSpPr txBox="1">
            <a:spLocks noGrp="1"/>
          </p:cNvSpPr>
          <p:nvPr>
            <p:ph type="body" idx="1"/>
          </p:nvPr>
        </p:nvSpPr>
        <p:spPr>
          <a:xfrm>
            <a:off x="838200" y="1009650"/>
            <a:ext cx="10515600" cy="5080978"/>
          </a:xfrm>
          <a:prstGeom prst="rect">
            <a:avLst/>
          </a:prstGeom>
          <a:noFill/>
          <a:ln>
            <a:noFill/>
          </a:ln>
        </p:spPr>
        <p:txBody>
          <a:bodyPr spcFirstLastPara="1" wrap="square" lIns="91425" tIns="45700" rIns="91425" bIns="45700" anchor="t" anchorCtr="0">
            <a:noAutofit/>
          </a:bodyPr>
          <a:lstStyle/>
          <a:p>
            <a:pPr marL="0" lvl="0" indent="0" algn="just">
              <a:lnSpc>
                <a:spcPct val="100000"/>
              </a:lnSpc>
              <a:spcBef>
                <a:spcPts val="600"/>
              </a:spcBef>
              <a:buNone/>
            </a:pPr>
            <a:r>
              <a:rPr lang="en-IN" sz="1400" dirty="0">
                <a:effectLst/>
                <a:latin typeface="Tahoma" panose="020B0604030504040204" pitchFamily="34" charset="0"/>
                <a:ea typeface="Tahoma" panose="020B0604030504040204" pitchFamily="34" charset="0"/>
                <a:cs typeface="Tahoma" panose="020B0604030504040204" pitchFamily="34" charset="0"/>
              </a:rPr>
              <a:t>[9] T. </a:t>
            </a:r>
            <a:r>
              <a:rPr lang="en-IN" sz="1400" dirty="0" err="1">
                <a:effectLst/>
                <a:latin typeface="Tahoma" panose="020B0604030504040204" pitchFamily="34" charset="0"/>
                <a:ea typeface="Tahoma" panose="020B0604030504040204" pitchFamily="34" charset="0"/>
                <a:cs typeface="Tahoma" panose="020B0604030504040204" pitchFamily="34" charset="0"/>
              </a:rPr>
              <a:t>Ozseven</a:t>
            </a:r>
            <a:r>
              <a:rPr lang="en-IN" sz="1400" dirty="0">
                <a:effectLst/>
                <a:latin typeface="Tahoma" panose="020B0604030504040204" pitchFamily="34" charset="0"/>
                <a:ea typeface="Tahoma" panose="020B0604030504040204" pitchFamily="34" charset="0"/>
                <a:cs typeface="Tahoma" panose="020B0604030504040204" pitchFamily="34" charset="0"/>
              </a:rPr>
              <a:t> and B. E. ¨ </a:t>
            </a:r>
            <a:r>
              <a:rPr lang="en-IN" sz="1400" dirty="0" err="1">
                <a:effectLst/>
                <a:latin typeface="Tahoma" panose="020B0604030504040204" pitchFamily="34" charset="0"/>
                <a:ea typeface="Tahoma" panose="020B0604030504040204" pitchFamily="34" charset="0"/>
                <a:cs typeface="Tahoma" panose="020B0604030504040204" pitchFamily="34" charset="0"/>
              </a:rPr>
              <a:t>Ozseven</a:t>
            </a:r>
            <a:r>
              <a:rPr lang="en-IN" sz="1400" dirty="0">
                <a:effectLst/>
                <a:latin typeface="Tahoma" panose="020B0604030504040204" pitchFamily="34" charset="0"/>
                <a:ea typeface="Tahoma" panose="020B0604030504040204" pitchFamily="34" charset="0"/>
                <a:cs typeface="Tahoma" panose="020B0604030504040204" pitchFamily="34" charset="0"/>
              </a:rPr>
              <a:t>, ”A Content Analysis of the Research Ap- ¨ </a:t>
            </a:r>
            <a:r>
              <a:rPr lang="en-IN" sz="1400" dirty="0" err="1">
                <a:effectLst/>
                <a:latin typeface="Tahoma" panose="020B0604030504040204" pitchFamily="34" charset="0"/>
                <a:ea typeface="Tahoma" panose="020B0604030504040204" pitchFamily="34" charset="0"/>
                <a:cs typeface="Tahoma" panose="020B0604030504040204" pitchFamily="34" charset="0"/>
              </a:rPr>
              <a:t>proaches</a:t>
            </a:r>
            <a:r>
              <a:rPr lang="en-IN" sz="1400" dirty="0">
                <a:effectLst/>
                <a:latin typeface="Tahoma" panose="020B0604030504040204" pitchFamily="34" charset="0"/>
                <a:ea typeface="Tahoma" panose="020B0604030504040204" pitchFamily="34" charset="0"/>
                <a:cs typeface="Tahoma" panose="020B0604030504040204" pitchFamily="34" charset="0"/>
              </a:rPr>
              <a:t> in Music Genre Recognition,” 2022 International Congress on Human-Computer Interaction, Optimization and Robotic Applications (HORA), Ankara, Turkey, 2022, pp. 1-13, </a:t>
            </a:r>
            <a:r>
              <a:rPr lang="en-IN" sz="1400" dirty="0" err="1">
                <a:effectLst/>
                <a:latin typeface="Tahoma" panose="020B0604030504040204" pitchFamily="34" charset="0"/>
                <a:ea typeface="Tahoma" panose="020B0604030504040204" pitchFamily="34" charset="0"/>
                <a:cs typeface="Tahoma" panose="020B0604030504040204" pitchFamily="34" charset="0"/>
              </a:rPr>
              <a:t>doi</a:t>
            </a:r>
            <a:r>
              <a:rPr lang="en-IN" sz="1400" dirty="0">
                <a:effectLst/>
                <a:latin typeface="Tahoma" panose="020B0604030504040204" pitchFamily="34" charset="0"/>
                <a:ea typeface="Tahoma" panose="020B0604030504040204" pitchFamily="34" charset="0"/>
                <a:cs typeface="Tahoma" panose="020B0604030504040204" pitchFamily="34" charset="0"/>
              </a:rPr>
              <a:t>: 10.1109/HORA55278.2022.9799935.</a:t>
            </a:r>
          </a:p>
          <a:p>
            <a:pPr marL="0" lvl="0" indent="0" algn="just">
              <a:lnSpc>
                <a:spcPct val="100000"/>
              </a:lnSpc>
              <a:spcBef>
                <a:spcPts val="600"/>
              </a:spcBef>
              <a:buNone/>
            </a:pPr>
            <a:r>
              <a:rPr lang="en-IN" sz="1400" dirty="0">
                <a:latin typeface="Tahoma" panose="020B0604030504040204" pitchFamily="34" charset="0"/>
                <a:ea typeface="Tahoma" panose="020B0604030504040204" pitchFamily="34" charset="0"/>
                <a:cs typeface="Tahoma" panose="020B0604030504040204" pitchFamily="34" charset="0"/>
              </a:rPr>
              <a:t>[10] </a:t>
            </a:r>
            <a:r>
              <a:rPr lang="en-IN" sz="1400" dirty="0">
                <a:effectLst/>
                <a:latin typeface="Tahoma" panose="020B0604030504040204" pitchFamily="34" charset="0"/>
                <a:ea typeface="Tahoma" panose="020B0604030504040204" pitchFamily="34" charset="0"/>
                <a:cs typeface="Tahoma" panose="020B0604030504040204" pitchFamily="34" charset="0"/>
              </a:rPr>
              <a:t>M. S. Ahmed, M. Z. Mahmud and S. Akhter,” Musical Genre Classification on the Marsyas Audio Data Using Convolution NN,” 2020 23rd International Conference on Computer and Information Technology (ICCIT), DHAKA, Bangladesh, 2020, pp. 1-6, </a:t>
            </a:r>
            <a:r>
              <a:rPr lang="en-IN" sz="1400" dirty="0" err="1">
                <a:effectLst/>
                <a:latin typeface="Tahoma" panose="020B0604030504040204" pitchFamily="34" charset="0"/>
                <a:ea typeface="Tahoma" panose="020B0604030504040204" pitchFamily="34" charset="0"/>
                <a:cs typeface="Tahoma" panose="020B0604030504040204" pitchFamily="34" charset="0"/>
              </a:rPr>
              <a:t>doi</a:t>
            </a:r>
            <a:r>
              <a:rPr lang="en-IN" sz="1400" dirty="0">
                <a:effectLst/>
                <a:latin typeface="Tahoma" panose="020B0604030504040204" pitchFamily="34" charset="0"/>
                <a:ea typeface="Tahoma" panose="020B0604030504040204" pitchFamily="34" charset="0"/>
                <a:cs typeface="Tahoma" panose="020B0604030504040204" pitchFamily="34" charset="0"/>
              </a:rPr>
              <a:t>: 10.1109/ICCIT51783.2020.9392737.</a:t>
            </a:r>
          </a:p>
          <a:p>
            <a:pPr marL="0" lvl="0" indent="0" algn="just">
              <a:lnSpc>
                <a:spcPct val="100000"/>
              </a:lnSpc>
              <a:spcBef>
                <a:spcPts val="600"/>
              </a:spcBef>
              <a:buNone/>
            </a:pPr>
            <a:r>
              <a:rPr lang="en-IN" sz="1400" dirty="0">
                <a:latin typeface="Tahoma" panose="020B0604030504040204" pitchFamily="34" charset="0"/>
                <a:ea typeface="Tahoma" panose="020B0604030504040204" pitchFamily="34" charset="0"/>
                <a:cs typeface="Tahoma" panose="020B0604030504040204" pitchFamily="34" charset="0"/>
              </a:rPr>
              <a:t>[11] </a:t>
            </a:r>
            <a:r>
              <a:rPr lang="en-IN" sz="1400" dirty="0">
                <a:effectLst/>
                <a:latin typeface="Tahoma" panose="020B0604030504040204" pitchFamily="34" charset="0"/>
                <a:ea typeface="Tahoma" panose="020B0604030504040204" pitchFamily="34" charset="0"/>
                <a:cs typeface="Tahoma" panose="020B0604030504040204" pitchFamily="34" charset="0"/>
              </a:rPr>
              <a:t>W. </a:t>
            </a:r>
            <a:r>
              <a:rPr lang="en-IN" sz="1400" dirty="0" err="1">
                <a:effectLst/>
                <a:latin typeface="Tahoma" panose="020B0604030504040204" pitchFamily="34" charset="0"/>
                <a:ea typeface="Tahoma" panose="020B0604030504040204" pitchFamily="34" charset="0"/>
                <a:cs typeface="Tahoma" panose="020B0604030504040204" pitchFamily="34" charset="0"/>
              </a:rPr>
              <a:t>Suo,”Efficient</a:t>
            </a:r>
            <a:r>
              <a:rPr lang="en-IN" sz="1400" dirty="0">
                <a:effectLst/>
                <a:latin typeface="Tahoma" panose="020B0604030504040204" pitchFamily="34" charset="0"/>
                <a:ea typeface="Tahoma" panose="020B0604030504040204" pitchFamily="34" charset="0"/>
                <a:cs typeface="Tahoma" panose="020B0604030504040204" pitchFamily="34" charset="0"/>
              </a:rPr>
              <a:t> Music Genre Classification with Deep Convolutional Neural Networks,” 2022 5th International Conference on Data Science and Information Technology (DSIT), Shanghai, China, 2022, pp. 01-05, </a:t>
            </a:r>
            <a:r>
              <a:rPr lang="en-IN" sz="1400" dirty="0" err="1">
                <a:effectLst/>
                <a:latin typeface="Tahoma" panose="020B0604030504040204" pitchFamily="34" charset="0"/>
                <a:ea typeface="Tahoma" panose="020B0604030504040204" pitchFamily="34" charset="0"/>
                <a:cs typeface="Tahoma" panose="020B0604030504040204" pitchFamily="34" charset="0"/>
              </a:rPr>
              <a:t>doi</a:t>
            </a:r>
            <a:r>
              <a:rPr lang="en-IN" sz="1400" dirty="0">
                <a:effectLst/>
                <a:latin typeface="Tahoma" panose="020B0604030504040204" pitchFamily="34" charset="0"/>
                <a:ea typeface="Tahoma" panose="020B0604030504040204" pitchFamily="34" charset="0"/>
                <a:cs typeface="Tahoma" panose="020B0604030504040204" pitchFamily="34" charset="0"/>
              </a:rPr>
              <a:t>: 10.1109/DSIT55514.2022.9943952.</a:t>
            </a:r>
          </a:p>
          <a:p>
            <a:pPr marL="0" lvl="0" indent="0" algn="just">
              <a:lnSpc>
                <a:spcPct val="100000"/>
              </a:lnSpc>
              <a:spcBef>
                <a:spcPts val="600"/>
              </a:spcBef>
              <a:buNone/>
            </a:pPr>
            <a:r>
              <a:rPr lang="en-IN" sz="1400" dirty="0">
                <a:latin typeface="Tahoma" panose="020B0604030504040204" pitchFamily="34" charset="0"/>
                <a:ea typeface="Tahoma" panose="020B0604030504040204" pitchFamily="34" charset="0"/>
                <a:cs typeface="Tahoma" panose="020B0604030504040204" pitchFamily="34" charset="0"/>
              </a:rPr>
              <a:t>[12] </a:t>
            </a:r>
            <a:r>
              <a:rPr lang="en-IN" sz="1400" dirty="0">
                <a:effectLst/>
                <a:latin typeface="Tahoma" panose="020B0604030504040204" pitchFamily="34" charset="0"/>
                <a:ea typeface="Tahoma" panose="020B0604030504040204" pitchFamily="34" charset="0"/>
                <a:cs typeface="Tahoma" panose="020B0604030504040204" pitchFamily="34" charset="0"/>
              </a:rPr>
              <a:t>M. P. V. N. Sai and S. </a:t>
            </a:r>
            <a:r>
              <a:rPr lang="en-IN" sz="1400" dirty="0" err="1">
                <a:effectLst/>
                <a:latin typeface="Tahoma" panose="020B0604030504040204" pitchFamily="34" charset="0"/>
                <a:ea typeface="Tahoma" panose="020B0604030504040204" pitchFamily="34" charset="0"/>
                <a:cs typeface="Tahoma" panose="020B0604030504040204" pitchFamily="34" charset="0"/>
              </a:rPr>
              <a:t>Kalaiarasi</a:t>
            </a:r>
            <a:r>
              <a:rPr lang="en-IN" sz="1400" dirty="0">
                <a:effectLst/>
                <a:latin typeface="Tahoma" panose="020B0604030504040204" pitchFamily="34" charset="0"/>
                <a:ea typeface="Tahoma" panose="020B0604030504040204" pitchFamily="34" charset="0"/>
                <a:cs typeface="Tahoma" panose="020B0604030504040204" pitchFamily="34" charset="0"/>
              </a:rPr>
              <a:t>,”Implementation of Music genre classification using Support Vector Clustering algorithm and KNN Classifier for improving accuracy,” 2023 Eighth International Conference on Science Technology Engineering and Mathematics (ICONSTEM), Chennai, India, 2023, pp. 1-6, </a:t>
            </a:r>
            <a:r>
              <a:rPr lang="en-IN" sz="1400" dirty="0" err="1">
                <a:effectLst/>
                <a:latin typeface="Tahoma" panose="020B0604030504040204" pitchFamily="34" charset="0"/>
                <a:ea typeface="Tahoma" panose="020B0604030504040204" pitchFamily="34" charset="0"/>
                <a:cs typeface="Tahoma" panose="020B0604030504040204" pitchFamily="34" charset="0"/>
              </a:rPr>
              <a:t>doi</a:t>
            </a:r>
            <a:r>
              <a:rPr lang="en-IN" sz="1400" dirty="0">
                <a:effectLst/>
                <a:latin typeface="Tahoma" panose="020B0604030504040204" pitchFamily="34" charset="0"/>
                <a:ea typeface="Tahoma" panose="020B0604030504040204" pitchFamily="34" charset="0"/>
                <a:cs typeface="Tahoma" panose="020B0604030504040204" pitchFamily="34" charset="0"/>
              </a:rPr>
              <a:t>: 10.1109/ICONSTEM56934.2023.10142741.</a:t>
            </a:r>
          </a:p>
          <a:p>
            <a:pPr marL="0" lvl="0" indent="0" algn="just">
              <a:lnSpc>
                <a:spcPct val="100000"/>
              </a:lnSpc>
              <a:spcBef>
                <a:spcPts val="600"/>
              </a:spcBef>
              <a:buNone/>
            </a:pPr>
            <a:r>
              <a:rPr lang="en-IN" sz="1400" dirty="0">
                <a:effectLst/>
                <a:latin typeface="Tahoma" panose="020B0604030504040204" pitchFamily="34" charset="0"/>
                <a:ea typeface="Tahoma" panose="020B0604030504040204" pitchFamily="34" charset="0"/>
                <a:cs typeface="Tahoma" panose="020B0604030504040204" pitchFamily="34" charset="0"/>
              </a:rPr>
              <a:t>[13] J. L. </a:t>
            </a:r>
            <a:r>
              <a:rPr lang="en-IN" sz="1400" dirty="0" err="1">
                <a:effectLst/>
                <a:latin typeface="Tahoma" panose="020B0604030504040204" pitchFamily="34" charset="0"/>
                <a:ea typeface="Tahoma" panose="020B0604030504040204" pitchFamily="34" charset="0"/>
                <a:cs typeface="Tahoma" panose="020B0604030504040204" pitchFamily="34" charset="0"/>
              </a:rPr>
              <a:t>Concei¸c˜ao</a:t>
            </a:r>
            <a:r>
              <a:rPr lang="en-IN" sz="1400" dirty="0">
                <a:effectLst/>
                <a:latin typeface="Tahoma" panose="020B0604030504040204" pitchFamily="34" charset="0"/>
                <a:ea typeface="Tahoma" panose="020B0604030504040204" pitchFamily="34" charset="0"/>
                <a:cs typeface="Tahoma" panose="020B0604030504040204" pitchFamily="34" charset="0"/>
              </a:rPr>
              <a:t>, R. de Freitas, B. Gadelha, J. G. </a:t>
            </a:r>
            <a:r>
              <a:rPr lang="en-IN" sz="1400" dirty="0" err="1">
                <a:effectLst/>
                <a:latin typeface="Tahoma" panose="020B0604030504040204" pitchFamily="34" charset="0"/>
                <a:ea typeface="Tahoma" panose="020B0604030504040204" pitchFamily="34" charset="0"/>
                <a:cs typeface="Tahoma" panose="020B0604030504040204" pitchFamily="34" charset="0"/>
              </a:rPr>
              <a:t>Kienen</a:t>
            </a:r>
            <a:r>
              <a:rPr lang="en-IN" sz="1400" dirty="0">
                <a:effectLst/>
                <a:latin typeface="Tahoma" panose="020B0604030504040204" pitchFamily="34" charset="0"/>
                <a:ea typeface="Tahoma" panose="020B0604030504040204" pitchFamily="34" charset="0"/>
                <a:cs typeface="Tahoma" panose="020B0604030504040204" pitchFamily="34" charset="0"/>
              </a:rPr>
              <a:t>, S. Anders and B. Cavalcante, ”Applying supervised learning techniques to Brazilian music genre classification,” 2020 XLVI Latin American Computing Conference (CLEI), Loja, Ecuador, 2020, pp. 102-107, </a:t>
            </a:r>
            <a:r>
              <a:rPr lang="en-IN" sz="1400" dirty="0" err="1">
                <a:effectLst/>
                <a:latin typeface="Tahoma" panose="020B0604030504040204" pitchFamily="34" charset="0"/>
                <a:ea typeface="Tahoma" panose="020B0604030504040204" pitchFamily="34" charset="0"/>
                <a:cs typeface="Tahoma" panose="020B0604030504040204" pitchFamily="34" charset="0"/>
              </a:rPr>
              <a:t>doi</a:t>
            </a:r>
            <a:r>
              <a:rPr lang="en-IN" sz="1400" dirty="0">
                <a:effectLst/>
                <a:latin typeface="Tahoma" panose="020B0604030504040204" pitchFamily="34" charset="0"/>
                <a:ea typeface="Tahoma" panose="020B0604030504040204" pitchFamily="34" charset="0"/>
                <a:cs typeface="Tahoma" panose="020B0604030504040204" pitchFamily="34" charset="0"/>
              </a:rPr>
              <a:t>: 10.1109/CLEI52000.2020.00019.</a:t>
            </a:r>
          </a:p>
          <a:p>
            <a:pPr marL="0" lvl="0" indent="0" algn="just">
              <a:lnSpc>
                <a:spcPct val="100000"/>
              </a:lnSpc>
              <a:spcBef>
                <a:spcPts val="600"/>
              </a:spcBef>
              <a:buNone/>
            </a:pPr>
            <a:r>
              <a:rPr lang="en-IN" sz="1400" dirty="0">
                <a:solidFill>
                  <a:srgbClr val="222222"/>
                </a:solidFill>
                <a:highlight>
                  <a:srgbClr val="FFFFFF"/>
                </a:highlight>
                <a:latin typeface="Tahoma" panose="020B0604030504040204" pitchFamily="34" charset="0"/>
                <a:ea typeface="Tahoma" panose="020B0604030504040204" pitchFamily="34" charset="0"/>
                <a:cs typeface="Tahoma" panose="020B0604030504040204" pitchFamily="34" charset="0"/>
              </a:rPr>
              <a:t>[14] </a:t>
            </a:r>
            <a:r>
              <a:rPr lang="en-IN" sz="1400" dirty="0" err="1">
                <a:solidFill>
                  <a:srgbClr val="222222"/>
                </a:solidFill>
                <a:effectLst/>
                <a:highlight>
                  <a:srgbClr val="FFFFFF"/>
                </a:highlight>
                <a:latin typeface="Tahoma" panose="020B0604030504040204" pitchFamily="34" charset="0"/>
                <a:ea typeface="Tahoma" panose="020B0604030504040204" pitchFamily="34" charset="0"/>
                <a:cs typeface="Tahoma" panose="020B0604030504040204" pitchFamily="34" charset="0"/>
              </a:rPr>
              <a:t>Chikkamath</a:t>
            </a:r>
            <a:r>
              <a:rPr lang="en-IN" sz="1400" dirty="0">
                <a:solidFill>
                  <a:srgbClr val="222222"/>
                </a:solidFill>
                <a:effectLst/>
                <a:highlight>
                  <a:srgbClr val="FFFFFF"/>
                </a:highlight>
                <a:latin typeface="Tahoma" panose="020B0604030504040204" pitchFamily="34" charset="0"/>
                <a:ea typeface="Tahoma" panose="020B0604030504040204" pitchFamily="34" charset="0"/>
                <a:cs typeface="Tahoma" panose="020B0604030504040204" pitchFamily="34" charset="0"/>
              </a:rPr>
              <a:t>, Satish, and S. R. Nirmala. "Melody generation using LSTM and BI-LSTM Network." In </a:t>
            </a:r>
            <a:r>
              <a:rPr lang="en-IN" sz="1400" i="1" dirty="0">
                <a:solidFill>
                  <a:srgbClr val="222222"/>
                </a:solidFill>
                <a:effectLst/>
                <a:highlight>
                  <a:srgbClr val="FFFFFF"/>
                </a:highlight>
                <a:latin typeface="Tahoma" panose="020B0604030504040204" pitchFamily="34" charset="0"/>
                <a:ea typeface="Tahoma" panose="020B0604030504040204" pitchFamily="34" charset="0"/>
                <a:cs typeface="Tahoma" panose="020B0604030504040204" pitchFamily="34" charset="0"/>
              </a:rPr>
              <a:t>2021 International Conference on Computational Intelligence and Computing Applications (ICCICA)</a:t>
            </a:r>
            <a:r>
              <a:rPr lang="en-IN" sz="1400" dirty="0">
                <a:solidFill>
                  <a:srgbClr val="222222"/>
                </a:solidFill>
                <a:effectLst/>
                <a:highlight>
                  <a:srgbClr val="FFFFFF"/>
                </a:highlight>
                <a:latin typeface="Tahoma" panose="020B0604030504040204" pitchFamily="34" charset="0"/>
                <a:ea typeface="Tahoma" panose="020B0604030504040204" pitchFamily="34" charset="0"/>
                <a:cs typeface="Tahoma" panose="020B0604030504040204" pitchFamily="34" charset="0"/>
              </a:rPr>
              <a:t>, pp. 1-6. IEEE, 2021.</a:t>
            </a:r>
            <a:endParaRPr lang="en-IN" sz="1400" dirty="0">
              <a:effectLst/>
              <a:latin typeface="Tahoma" panose="020B0604030504040204" pitchFamily="34" charset="0"/>
              <a:ea typeface="Tahoma" panose="020B0604030504040204" pitchFamily="34" charset="0"/>
              <a:cs typeface="Tahoma" panose="020B0604030504040204" pitchFamily="34" charset="0"/>
            </a:endParaRPr>
          </a:p>
          <a:p>
            <a:pPr marL="0" lvl="0" indent="0" algn="just">
              <a:lnSpc>
                <a:spcPct val="100000"/>
              </a:lnSpc>
              <a:spcBef>
                <a:spcPts val="600"/>
              </a:spcBef>
              <a:buNone/>
            </a:pPr>
            <a:r>
              <a:rPr lang="en-IN" sz="1400" dirty="0">
                <a:solidFill>
                  <a:srgbClr val="222222"/>
                </a:solidFill>
                <a:highlight>
                  <a:srgbClr val="FFFFFF"/>
                </a:highlight>
                <a:latin typeface="Tahoma" panose="020B0604030504040204" pitchFamily="34" charset="0"/>
                <a:ea typeface="Tahoma" panose="020B0604030504040204" pitchFamily="34" charset="0"/>
                <a:cs typeface="Tahoma" panose="020B0604030504040204" pitchFamily="34" charset="0"/>
              </a:rPr>
              <a:t>[15] </a:t>
            </a:r>
            <a:r>
              <a:rPr lang="en-IN" sz="1400" dirty="0" err="1">
                <a:solidFill>
                  <a:srgbClr val="222222"/>
                </a:solidFill>
                <a:effectLst/>
                <a:highlight>
                  <a:srgbClr val="FFFFFF"/>
                </a:highlight>
                <a:latin typeface="Tahoma" panose="020B0604030504040204" pitchFamily="34" charset="0"/>
                <a:ea typeface="Tahoma" panose="020B0604030504040204" pitchFamily="34" charset="0"/>
                <a:cs typeface="Tahoma" panose="020B0604030504040204" pitchFamily="34" charset="0"/>
              </a:rPr>
              <a:t>Khudavand</a:t>
            </a:r>
            <a:r>
              <a:rPr lang="en-IN" sz="1400" dirty="0">
                <a:solidFill>
                  <a:srgbClr val="222222"/>
                </a:solidFill>
                <a:effectLst/>
                <a:highlight>
                  <a:srgbClr val="FFFFFF"/>
                </a:highlight>
                <a:latin typeface="Tahoma" panose="020B0604030504040204" pitchFamily="34" charset="0"/>
                <a:ea typeface="Tahoma" panose="020B0604030504040204" pitchFamily="34" charset="0"/>
                <a:cs typeface="Tahoma" panose="020B0604030504040204" pitchFamily="34" charset="0"/>
              </a:rPr>
              <a:t>, Atiq Ahmed, Satish </a:t>
            </a:r>
            <a:r>
              <a:rPr lang="en-IN" sz="1400" dirty="0" err="1">
                <a:solidFill>
                  <a:srgbClr val="222222"/>
                </a:solidFill>
                <a:effectLst/>
                <a:highlight>
                  <a:srgbClr val="FFFFFF"/>
                </a:highlight>
                <a:latin typeface="Tahoma" panose="020B0604030504040204" pitchFamily="34" charset="0"/>
                <a:ea typeface="Tahoma" panose="020B0604030504040204" pitchFamily="34" charset="0"/>
                <a:cs typeface="Tahoma" panose="020B0604030504040204" pitchFamily="34" charset="0"/>
              </a:rPr>
              <a:t>Chikkamath</a:t>
            </a:r>
            <a:r>
              <a:rPr lang="en-IN" sz="1400" dirty="0">
                <a:solidFill>
                  <a:srgbClr val="222222"/>
                </a:solidFill>
                <a:effectLst/>
                <a:highlight>
                  <a:srgbClr val="FFFFFF"/>
                </a:highlight>
                <a:latin typeface="Tahoma" panose="020B0604030504040204" pitchFamily="34" charset="0"/>
                <a:ea typeface="Tahoma" panose="020B0604030504040204" pitchFamily="34" charset="0"/>
                <a:cs typeface="Tahoma" panose="020B0604030504040204" pitchFamily="34" charset="0"/>
              </a:rPr>
              <a:t>, S. R. Nirmala, and Nalini Iyer. "Music/Non-music Discrimination Using Convolutional Neural Networks." In </a:t>
            </a:r>
            <a:r>
              <a:rPr lang="en-IN" sz="1400" i="1" dirty="0">
                <a:solidFill>
                  <a:srgbClr val="222222"/>
                </a:solidFill>
                <a:effectLst/>
                <a:highlight>
                  <a:srgbClr val="FFFFFF"/>
                </a:highlight>
                <a:latin typeface="Tahoma" panose="020B0604030504040204" pitchFamily="34" charset="0"/>
                <a:ea typeface="Tahoma" panose="020B0604030504040204" pitchFamily="34" charset="0"/>
                <a:cs typeface="Tahoma" panose="020B0604030504040204" pitchFamily="34" charset="0"/>
              </a:rPr>
              <a:t>Soft Computing and Signal Processing: Proceedings of 3rd ICSCSP 2020, Volume 1</a:t>
            </a:r>
            <a:r>
              <a:rPr lang="en-IN" sz="1400" dirty="0">
                <a:solidFill>
                  <a:srgbClr val="222222"/>
                </a:solidFill>
                <a:effectLst/>
                <a:highlight>
                  <a:srgbClr val="FFFFFF"/>
                </a:highlight>
                <a:latin typeface="Tahoma" panose="020B0604030504040204" pitchFamily="34" charset="0"/>
                <a:ea typeface="Tahoma" panose="020B0604030504040204" pitchFamily="34" charset="0"/>
                <a:cs typeface="Tahoma" panose="020B0604030504040204" pitchFamily="34" charset="0"/>
              </a:rPr>
              <a:t>, pp. 17-28. Springer Singapore, 2021.</a:t>
            </a:r>
            <a:endParaRPr lang="en-IN" sz="1400" dirty="0">
              <a:effectLst/>
              <a:latin typeface="Tahoma" panose="020B0604030504040204" pitchFamily="34" charset="0"/>
              <a:ea typeface="Tahoma" panose="020B0604030504040204" pitchFamily="34" charset="0"/>
              <a:cs typeface="Tahoma" panose="020B0604030504040204" pitchFamily="34" charset="0"/>
            </a:endParaRPr>
          </a:p>
          <a:p>
            <a:pPr marL="0" lvl="0" indent="0" algn="just">
              <a:lnSpc>
                <a:spcPct val="100000"/>
              </a:lnSpc>
              <a:spcBef>
                <a:spcPts val="600"/>
              </a:spcBef>
              <a:buNone/>
            </a:pPr>
            <a:r>
              <a:rPr lang="en-IN" sz="1400" dirty="0">
                <a:solidFill>
                  <a:srgbClr val="222222"/>
                </a:solidFill>
                <a:highlight>
                  <a:srgbClr val="FFFFFF"/>
                </a:highlight>
                <a:latin typeface="Tahoma" panose="020B0604030504040204" pitchFamily="34" charset="0"/>
                <a:ea typeface="Tahoma" panose="020B0604030504040204" pitchFamily="34" charset="0"/>
                <a:cs typeface="Tahoma" panose="020B0604030504040204" pitchFamily="34" charset="0"/>
              </a:rPr>
              <a:t>[16] </a:t>
            </a:r>
            <a:r>
              <a:rPr lang="en-IN" sz="1400" dirty="0" err="1">
                <a:solidFill>
                  <a:srgbClr val="222222"/>
                </a:solidFill>
                <a:effectLst/>
                <a:highlight>
                  <a:srgbClr val="FFFFFF"/>
                </a:highlight>
                <a:latin typeface="Tahoma" panose="020B0604030504040204" pitchFamily="34" charset="0"/>
                <a:ea typeface="Tahoma" panose="020B0604030504040204" pitchFamily="34" charset="0"/>
                <a:cs typeface="Tahoma" panose="020B0604030504040204" pitchFamily="34" charset="0"/>
              </a:rPr>
              <a:t>Chikkamath</a:t>
            </a:r>
            <a:r>
              <a:rPr lang="en-IN" sz="1400" dirty="0">
                <a:solidFill>
                  <a:srgbClr val="222222"/>
                </a:solidFill>
                <a:effectLst/>
                <a:highlight>
                  <a:srgbClr val="FFFFFF"/>
                </a:highlight>
                <a:latin typeface="Tahoma" panose="020B0604030504040204" pitchFamily="34" charset="0"/>
                <a:ea typeface="Tahoma" panose="020B0604030504040204" pitchFamily="34" charset="0"/>
                <a:cs typeface="Tahoma" panose="020B0604030504040204" pitchFamily="34" charset="0"/>
              </a:rPr>
              <a:t>, Satish, and S. R. Nirmala. "Music Detection Using Deep Learning with </a:t>
            </a:r>
            <a:r>
              <a:rPr lang="en-IN" sz="1400" dirty="0" err="1">
                <a:solidFill>
                  <a:srgbClr val="222222"/>
                </a:solidFill>
                <a:effectLst/>
                <a:highlight>
                  <a:srgbClr val="FFFFFF"/>
                </a:highlight>
                <a:latin typeface="Tahoma" panose="020B0604030504040204" pitchFamily="34" charset="0"/>
                <a:ea typeface="Tahoma" panose="020B0604030504040204" pitchFamily="34" charset="0"/>
                <a:cs typeface="Tahoma" panose="020B0604030504040204" pitchFamily="34" charset="0"/>
              </a:rPr>
              <a:t>Tensorflow</a:t>
            </a:r>
            <a:r>
              <a:rPr lang="en-IN" sz="1400" dirty="0">
                <a:solidFill>
                  <a:srgbClr val="222222"/>
                </a:solidFill>
                <a:effectLst/>
                <a:highlight>
                  <a:srgbClr val="FFFFFF"/>
                </a:highlight>
                <a:latin typeface="Tahoma" panose="020B0604030504040204" pitchFamily="34" charset="0"/>
                <a:ea typeface="Tahoma" panose="020B0604030504040204" pitchFamily="34" charset="0"/>
                <a:cs typeface="Tahoma" panose="020B0604030504040204" pitchFamily="34" charset="0"/>
              </a:rPr>
              <a:t>." In </a:t>
            </a:r>
            <a:r>
              <a:rPr lang="en-IN" sz="1400" i="1" dirty="0">
                <a:solidFill>
                  <a:srgbClr val="222222"/>
                </a:solidFill>
                <a:effectLst/>
                <a:highlight>
                  <a:srgbClr val="FFFFFF"/>
                </a:highlight>
                <a:latin typeface="Tahoma" panose="020B0604030504040204" pitchFamily="34" charset="0"/>
                <a:ea typeface="Tahoma" panose="020B0604030504040204" pitchFamily="34" charset="0"/>
                <a:cs typeface="Tahoma" panose="020B0604030504040204" pitchFamily="34" charset="0"/>
              </a:rPr>
              <a:t>ICDSMLA 2020: Proceedings of the 2nd International Conference on Data Science, Machine Learning and Applications</a:t>
            </a:r>
            <a:r>
              <a:rPr lang="en-IN" sz="1400" dirty="0">
                <a:solidFill>
                  <a:srgbClr val="222222"/>
                </a:solidFill>
                <a:effectLst/>
                <a:highlight>
                  <a:srgbClr val="FFFFFF"/>
                </a:highlight>
                <a:latin typeface="Tahoma" panose="020B0604030504040204" pitchFamily="34" charset="0"/>
                <a:ea typeface="Tahoma" panose="020B0604030504040204" pitchFamily="34" charset="0"/>
                <a:cs typeface="Tahoma" panose="020B0604030504040204" pitchFamily="34" charset="0"/>
              </a:rPr>
              <a:t>, </a:t>
            </a:r>
          </a:p>
          <a:p>
            <a:pPr marL="0" lvl="0" indent="0" algn="just">
              <a:lnSpc>
                <a:spcPct val="100000"/>
              </a:lnSpc>
              <a:spcBef>
                <a:spcPts val="600"/>
              </a:spcBef>
              <a:buNone/>
            </a:pPr>
            <a:r>
              <a:rPr lang="en-IN" sz="1400" dirty="0">
                <a:solidFill>
                  <a:srgbClr val="222222"/>
                </a:solidFill>
                <a:effectLst/>
                <a:highlight>
                  <a:srgbClr val="FFFFFF"/>
                </a:highlight>
                <a:latin typeface="Tahoma" panose="020B0604030504040204" pitchFamily="34" charset="0"/>
                <a:ea typeface="Tahoma" panose="020B0604030504040204" pitchFamily="34" charset="0"/>
                <a:cs typeface="Tahoma" panose="020B0604030504040204" pitchFamily="34" charset="0"/>
              </a:rPr>
              <a:t>pp. 283-291. Springer Singapore, 2022.</a:t>
            </a:r>
            <a:endParaRPr lang="en-IN" sz="1400" dirty="0">
              <a:effectLst/>
              <a:latin typeface="Tahoma" panose="020B0604030504040204" pitchFamily="34" charset="0"/>
              <a:ea typeface="Tahoma" panose="020B0604030504040204" pitchFamily="34" charset="0"/>
              <a:cs typeface="Tahoma" panose="020B0604030504040204" pitchFamily="34" charset="0"/>
            </a:endParaRPr>
          </a:p>
          <a:p>
            <a:pPr marL="95250" lvl="0" indent="0" rtl="0">
              <a:lnSpc>
                <a:spcPct val="100000"/>
              </a:lnSpc>
              <a:spcBef>
                <a:spcPts val="600"/>
              </a:spcBef>
              <a:buClr>
                <a:srgbClr val="080808"/>
              </a:buClr>
              <a:buSzPts val="2100"/>
              <a:buNone/>
            </a:pPr>
            <a:endParaRPr lang="en-US" sz="1400" dirty="0">
              <a:solidFill>
                <a:srgbClr val="080808"/>
              </a:solidFill>
              <a:highlight>
                <a:srgbClr val="FFFFFF"/>
              </a:highlight>
              <a:latin typeface="Tahoma" panose="020B0604030504040204" pitchFamily="34" charset="0"/>
              <a:ea typeface="Tahoma" panose="020B0604030504040204" pitchFamily="34" charset="0"/>
              <a:cs typeface="Tahoma" panose="020B0604030504040204" pitchFamily="34" charset="0"/>
              <a:sym typeface="Arial"/>
            </a:endParaRPr>
          </a:p>
        </p:txBody>
      </p:sp>
      <p:pic>
        <p:nvPicPr>
          <p:cNvPr id="94" name="Google Shape;94;p2"/>
          <p:cNvPicPr preferRelativeResize="0"/>
          <p:nvPr/>
        </p:nvPicPr>
        <p:blipFill rotWithShape="1">
          <a:blip r:embed="rId3">
            <a:alphaModFix/>
          </a:blip>
          <a:srcRect/>
          <a:stretch/>
        </p:blipFill>
        <p:spPr>
          <a:xfrm>
            <a:off x="10382390" y="5951118"/>
            <a:ext cx="1800000" cy="900000"/>
          </a:xfrm>
          <a:prstGeom prst="rect">
            <a:avLst/>
          </a:prstGeom>
          <a:noFill/>
          <a:ln>
            <a:noFill/>
          </a:ln>
        </p:spPr>
      </p:pic>
    </p:spTree>
    <p:extLst>
      <p:ext uri="{BB962C8B-B14F-4D97-AF65-F5344CB8AC3E}">
        <p14:creationId xmlns:p14="http://schemas.microsoft.com/office/powerpoint/2010/main" val="1859156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g271d7059c18_16_40"/>
          <p:cNvSpPr txBox="1">
            <a:spLocks noGrp="1"/>
          </p:cNvSpPr>
          <p:nvPr>
            <p:ph type="body" idx="1"/>
          </p:nvPr>
        </p:nvSpPr>
        <p:spPr>
          <a:xfrm>
            <a:off x="278400" y="2485125"/>
            <a:ext cx="11468700" cy="4074300"/>
          </a:xfrm>
          <a:prstGeom prst="rect">
            <a:avLst/>
          </a:prstGeom>
          <a:noFill/>
          <a:ln>
            <a:noFill/>
          </a:ln>
        </p:spPr>
        <p:txBody>
          <a:bodyPr spcFirstLastPara="1" wrap="square" lIns="91425" tIns="45700" rIns="91425" bIns="45700" anchor="t" anchorCtr="0">
            <a:normAutofit/>
          </a:bodyPr>
          <a:lstStyle/>
          <a:p>
            <a:pPr marL="0" lvl="0" indent="0" algn="ctr" rtl="0">
              <a:lnSpc>
                <a:spcPct val="115000"/>
              </a:lnSpc>
              <a:spcBef>
                <a:spcPts val="0"/>
              </a:spcBef>
              <a:spcAft>
                <a:spcPts val="0"/>
              </a:spcAft>
              <a:buNone/>
            </a:pPr>
            <a:r>
              <a:rPr lang="en-US" sz="6900" b="1" dirty="0">
                <a:solidFill>
                  <a:srgbClr val="13689B"/>
                </a:solidFill>
                <a:latin typeface="Arial"/>
                <a:ea typeface="Arial"/>
                <a:cs typeface="Arial"/>
                <a:sym typeface="Arial"/>
              </a:rPr>
              <a:t>Thank you</a:t>
            </a:r>
            <a:endParaRPr sz="6900" b="1" dirty="0">
              <a:solidFill>
                <a:srgbClr val="13689B"/>
              </a:solidFill>
              <a:latin typeface="Arial"/>
              <a:ea typeface="Arial"/>
              <a:cs typeface="Arial"/>
              <a:sym typeface="Arial"/>
            </a:endParaRPr>
          </a:p>
          <a:p>
            <a:pPr marL="0" lvl="0" indent="0" algn="just" rtl="0">
              <a:lnSpc>
                <a:spcPct val="107000"/>
              </a:lnSpc>
              <a:spcBef>
                <a:spcPts val="400"/>
              </a:spcBef>
              <a:spcAft>
                <a:spcPts val="0"/>
              </a:spcAft>
              <a:buNone/>
            </a:pPr>
            <a:endParaRPr sz="1700" dirty="0">
              <a:solidFill>
                <a:srgbClr val="13689B"/>
              </a:solidFill>
              <a:latin typeface="Arial"/>
              <a:ea typeface="Arial"/>
              <a:cs typeface="Arial"/>
              <a:sym typeface="Arial"/>
            </a:endParaRPr>
          </a:p>
          <a:p>
            <a:pPr marL="0" lvl="0" indent="0" algn="just" rtl="0">
              <a:lnSpc>
                <a:spcPct val="115000"/>
              </a:lnSpc>
              <a:spcBef>
                <a:spcPts val="400"/>
              </a:spcBef>
              <a:spcAft>
                <a:spcPts val="0"/>
              </a:spcAft>
              <a:buNone/>
            </a:pPr>
            <a:endParaRPr sz="1700" dirty="0">
              <a:solidFill>
                <a:srgbClr val="13689B"/>
              </a:solidFill>
              <a:highlight>
                <a:srgbClr val="FFFFFF"/>
              </a:highlight>
              <a:latin typeface="Arial"/>
              <a:ea typeface="Arial"/>
              <a:cs typeface="Arial"/>
              <a:sym typeface="Arial"/>
            </a:endParaRPr>
          </a:p>
        </p:txBody>
      </p:sp>
      <p:pic>
        <p:nvPicPr>
          <p:cNvPr id="2" name="Google Shape;94;p2">
            <a:extLst>
              <a:ext uri="{FF2B5EF4-FFF2-40B4-BE49-F238E27FC236}">
                <a16:creationId xmlns:a16="http://schemas.microsoft.com/office/drawing/2014/main" id="{BD47D8DB-99DD-86DA-59D7-C8CA0778846A}"/>
              </a:ext>
            </a:extLst>
          </p:cNvPr>
          <p:cNvPicPr preferRelativeResize="0"/>
          <p:nvPr/>
        </p:nvPicPr>
        <p:blipFill rotWithShape="1">
          <a:blip r:embed="rId3">
            <a:alphaModFix/>
          </a:blip>
          <a:srcRect/>
          <a:stretch/>
        </p:blipFill>
        <p:spPr>
          <a:xfrm>
            <a:off x="10382390" y="5951118"/>
            <a:ext cx="1800000" cy="900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500"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Contents</a:t>
            </a:r>
            <a:r>
              <a:rPr lang="en-US" sz="4500" dirty="0">
                <a:solidFill>
                  <a:srgbClr val="CC0000"/>
                </a:solidFill>
                <a:latin typeface="Tahoma" panose="020B0604030504040204" pitchFamily="34" charset="0"/>
                <a:ea typeface="Tahoma" panose="020B0604030504040204" pitchFamily="34" charset="0"/>
                <a:cs typeface="Tahoma" panose="020B0604030504040204" pitchFamily="34" charset="0"/>
              </a:rPr>
              <a:t> </a:t>
            </a:r>
            <a:endParaRPr sz="4500" dirty="0">
              <a:solidFill>
                <a:srgbClr val="CC0000"/>
              </a:solidFill>
              <a:latin typeface="Tahoma" panose="020B0604030504040204" pitchFamily="34" charset="0"/>
              <a:ea typeface="Tahoma" panose="020B0604030504040204" pitchFamily="34" charset="0"/>
              <a:cs typeface="Tahoma" panose="020B0604030504040204" pitchFamily="34" charset="0"/>
            </a:endParaRPr>
          </a:p>
        </p:txBody>
      </p:sp>
      <p:sp>
        <p:nvSpPr>
          <p:cNvPr id="93" name="Google Shape;93;p2"/>
          <p:cNvSpPr txBox="1">
            <a:spLocks noGrp="1"/>
          </p:cNvSpPr>
          <p:nvPr>
            <p:ph type="body" idx="1"/>
          </p:nvPr>
        </p:nvSpPr>
        <p:spPr>
          <a:xfrm>
            <a:off x="838200" y="1847175"/>
            <a:ext cx="10515600" cy="4329900"/>
          </a:xfrm>
          <a:prstGeom prst="rect">
            <a:avLst/>
          </a:prstGeom>
          <a:noFill/>
          <a:ln>
            <a:noFill/>
          </a:ln>
        </p:spPr>
        <p:txBody>
          <a:bodyPr spcFirstLastPara="1" wrap="square" lIns="91425" tIns="45700" rIns="91425" bIns="45700" anchor="t" anchorCtr="0">
            <a:normAutofit lnSpcReduction="10000"/>
          </a:bodyPr>
          <a:lstStyle/>
          <a:p>
            <a:pPr marL="495300" lvl="0" algn="l" rtl="0">
              <a:lnSpc>
                <a:spcPct val="105000"/>
              </a:lnSpc>
              <a:spcBef>
                <a:spcPts val="700"/>
              </a:spcBef>
              <a:spcAft>
                <a:spcPts val="0"/>
              </a:spcAft>
              <a:buSzPct val="75000"/>
              <a:buFont typeface="Wingdings" panose="05000000000000000000" pitchFamily="2" charset="2"/>
              <a:buChar char="§"/>
            </a:pPr>
            <a:r>
              <a:rPr lang="en-US" sz="2400" dirty="0">
                <a:latin typeface="Tahoma" panose="020B0604030504040204" pitchFamily="34" charset="0"/>
                <a:ea typeface="Tahoma" panose="020B0604030504040204" pitchFamily="34" charset="0"/>
                <a:cs typeface="Tahoma" panose="020B0604030504040204" pitchFamily="34" charset="0"/>
                <a:sym typeface="Arial"/>
              </a:rPr>
              <a:t>Abstract</a:t>
            </a:r>
          </a:p>
          <a:p>
            <a:pPr marL="495300" lvl="0" algn="l" rtl="0">
              <a:lnSpc>
                <a:spcPct val="105000"/>
              </a:lnSpc>
              <a:spcBef>
                <a:spcPts val="700"/>
              </a:spcBef>
              <a:spcAft>
                <a:spcPts val="0"/>
              </a:spcAft>
              <a:buSzPct val="75000"/>
              <a:buFont typeface="Wingdings" panose="05000000000000000000" pitchFamily="2" charset="2"/>
              <a:buChar char="§"/>
            </a:pPr>
            <a:r>
              <a:rPr lang="en-US" sz="2400" dirty="0">
                <a:latin typeface="Tahoma" panose="020B0604030504040204" pitchFamily="34" charset="0"/>
                <a:ea typeface="Tahoma" panose="020B0604030504040204" pitchFamily="34" charset="0"/>
                <a:cs typeface="Tahoma" panose="020B0604030504040204" pitchFamily="34" charset="0"/>
                <a:sym typeface="Arial"/>
              </a:rPr>
              <a:t>Introduction</a:t>
            </a:r>
          </a:p>
          <a:p>
            <a:pPr marL="495300" lvl="0" algn="l" rtl="0">
              <a:lnSpc>
                <a:spcPct val="105000"/>
              </a:lnSpc>
              <a:spcBef>
                <a:spcPts val="700"/>
              </a:spcBef>
              <a:spcAft>
                <a:spcPts val="0"/>
              </a:spcAft>
              <a:buSzPct val="75000"/>
              <a:buFont typeface="Wingdings" panose="05000000000000000000" pitchFamily="2" charset="2"/>
              <a:buChar char="§"/>
            </a:pPr>
            <a:r>
              <a:rPr lang="en-US" sz="2400" dirty="0">
                <a:latin typeface="Tahoma" panose="020B0604030504040204" pitchFamily="34" charset="0"/>
                <a:ea typeface="Tahoma" panose="020B0604030504040204" pitchFamily="34" charset="0"/>
                <a:cs typeface="Tahoma" panose="020B0604030504040204" pitchFamily="34" charset="0"/>
                <a:sym typeface="Arial"/>
              </a:rPr>
              <a:t>Literature Review</a:t>
            </a:r>
          </a:p>
          <a:p>
            <a:pPr marL="495300" lvl="0" algn="l" rtl="0">
              <a:lnSpc>
                <a:spcPct val="105000"/>
              </a:lnSpc>
              <a:spcBef>
                <a:spcPts val="700"/>
              </a:spcBef>
              <a:spcAft>
                <a:spcPts val="0"/>
              </a:spcAft>
              <a:buSzPct val="75000"/>
              <a:buFont typeface="Wingdings" panose="05000000000000000000" pitchFamily="2" charset="2"/>
              <a:buChar char="§"/>
            </a:pPr>
            <a:r>
              <a:rPr lang="en-US" sz="2400" dirty="0">
                <a:latin typeface="Tahoma" panose="020B0604030504040204" pitchFamily="34" charset="0"/>
                <a:ea typeface="Tahoma" panose="020B0604030504040204" pitchFamily="34" charset="0"/>
                <a:cs typeface="Tahoma" panose="020B0604030504040204" pitchFamily="34" charset="0"/>
                <a:sym typeface="Arial"/>
              </a:rPr>
              <a:t>Methodology</a:t>
            </a:r>
          </a:p>
          <a:p>
            <a:pPr marL="495300" lvl="0" algn="l" rtl="0">
              <a:lnSpc>
                <a:spcPct val="105000"/>
              </a:lnSpc>
              <a:spcBef>
                <a:spcPts val="700"/>
              </a:spcBef>
              <a:spcAft>
                <a:spcPts val="0"/>
              </a:spcAft>
              <a:buSzPct val="75000"/>
              <a:buFont typeface="Wingdings" panose="05000000000000000000" pitchFamily="2" charset="2"/>
              <a:buChar char="§"/>
            </a:pPr>
            <a:r>
              <a:rPr lang="en-US" sz="2400" dirty="0">
                <a:latin typeface="Tahoma" panose="020B0604030504040204" pitchFamily="34" charset="0"/>
                <a:ea typeface="Tahoma" panose="020B0604030504040204" pitchFamily="34" charset="0"/>
                <a:cs typeface="Tahoma" panose="020B0604030504040204" pitchFamily="34" charset="0"/>
                <a:sym typeface="Arial"/>
              </a:rPr>
              <a:t>Introduction to spectrogram</a:t>
            </a:r>
          </a:p>
          <a:p>
            <a:pPr marL="495300" lvl="0" algn="l" rtl="0">
              <a:lnSpc>
                <a:spcPct val="105000"/>
              </a:lnSpc>
              <a:spcBef>
                <a:spcPts val="700"/>
              </a:spcBef>
              <a:spcAft>
                <a:spcPts val="0"/>
              </a:spcAft>
              <a:buSzPct val="75000"/>
              <a:buFont typeface="Wingdings" panose="05000000000000000000" pitchFamily="2" charset="2"/>
              <a:buChar char="§"/>
            </a:pPr>
            <a:r>
              <a:rPr lang="en-US" sz="2400" dirty="0">
                <a:latin typeface="Tahoma" panose="020B0604030504040204" pitchFamily="34" charset="0"/>
                <a:ea typeface="Tahoma" panose="020B0604030504040204" pitchFamily="34" charset="0"/>
                <a:cs typeface="Tahoma" panose="020B0604030504040204" pitchFamily="34" charset="0"/>
                <a:sym typeface="Arial"/>
              </a:rPr>
              <a:t>Results</a:t>
            </a:r>
          </a:p>
          <a:p>
            <a:pPr marL="495300">
              <a:lnSpc>
                <a:spcPct val="105000"/>
              </a:lnSpc>
              <a:spcBef>
                <a:spcPts val="700"/>
              </a:spcBef>
              <a:buSzPct val="75000"/>
              <a:buFont typeface="Wingdings" panose="05000000000000000000" pitchFamily="2" charset="2"/>
              <a:buChar char="§"/>
            </a:pPr>
            <a:r>
              <a:rPr lang="en-US" sz="2400" dirty="0">
                <a:latin typeface="Tahoma" panose="020B0604030504040204" pitchFamily="34" charset="0"/>
                <a:ea typeface="Tahoma" panose="020B0604030504040204" pitchFamily="34" charset="0"/>
                <a:cs typeface="Tahoma" panose="020B0604030504040204" pitchFamily="34" charset="0"/>
                <a:sym typeface="Arial"/>
              </a:rPr>
              <a:t>Conclusion</a:t>
            </a:r>
          </a:p>
          <a:p>
            <a:pPr marL="495300" lvl="0" algn="l" rtl="0">
              <a:lnSpc>
                <a:spcPct val="105000"/>
              </a:lnSpc>
              <a:spcBef>
                <a:spcPts val="700"/>
              </a:spcBef>
              <a:spcAft>
                <a:spcPts val="0"/>
              </a:spcAft>
              <a:buSzPct val="75000"/>
              <a:buFont typeface="Wingdings" panose="05000000000000000000" pitchFamily="2" charset="2"/>
              <a:buChar char="§"/>
            </a:pPr>
            <a:r>
              <a:rPr lang="en-US" sz="2400" dirty="0">
                <a:latin typeface="Tahoma" panose="020B0604030504040204" pitchFamily="34" charset="0"/>
                <a:ea typeface="Tahoma" panose="020B0604030504040204" pitchFamily="34" charset="0"/>
                <a:cs typeface="Tahoma" panose="020B0604030504040204" pitchFamily="34" charset="0"/>
                <a:sym typeface="Arial"/>
              </a:rPr>
              <a:t>Future Directions</a:t>
            </a:r>
          </a:p>
          <a:p>
            <a:pPr marL="495300" lvl="0" algn="l" rtl="0">
              <a:lnSpc>
                <a:spcPct val="105000"/>
              </a:lnSpc>
              <a:spcBef>
                <a:spcPts val="700"/>
              </a:spcBef>
              <a:spcAft>
                <a:spcPts val="0"/>
              </a:spcAft>
              <a:buSzPct val="75000"/>
              <a:buFont typeface="Wingdings" panose="05000000000000000000" pitchFamily="2" charset="2"/>
              <a:buChar char="§"/>
            </a:pPr>
            <a:r>
              <a:rPr lang="en-US" sz="2400" dirty="0">
                <a:latin typeface="Tahoma" panose="020B0604030504040204" pitchFamily="34" charset="0"/>
                <a:ea typeface="Tahoma" panose="020B0604030504040204" pitchFamily="34" charset="0"/>
                <a:cs typeface="Tahoma" panose="020B0604030504040204" pitchFamily="34" charset="0"/>
                <a:sym typeface="Arial"/>
              </a:rPr>
              <a:t>References</a:t>
            </a:r>
            <a:endParaRPr sz="2400" dirty="0">
              <a:latin typeface="Tahoma" panose="020B0604030504040204" pitchFamily="34" charset="0"/>
              <a:ea typeface="Tahoma" panose="020B0604030504040204" pitchFamily="34" charset="0"/>
              <a:cs typeface="Tahoma" panose="020B0604030504040204" pitchFamily="34" charset="0"/>
            </a:endParaRPr>
          </a:p>
        </p:txBody>
      </p:sp>
      <p:pic>
        <p:nvPicPr>
          <p:cNvPr id="94" name="Google Shape;94;p2"/>
          <p:cNvPicPr preferRelativeResize="0"/>
          <p:nvPr/>
        </p:nvPicPr>
        <p:blipFill rotWithShape="1">
          <a:blip r:embed="rId3">
            <a:alphaModFix/>
          </a:blip>
          <a:srcRect/>
          <a:stretch/>
        </p:blipFill>
        <p:spPr>
          <a:xfrm>
            <a:off x="10382390" y="5951118"/>
            <a:ext cx="1800000" cy="900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sz="4500"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Abstract</a:t>
            </a:r>
            <a:endParaRPr sz="4500"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93" name="Google Shape;93;p2"/>
          <p:cNvSpPr txBox="1">
            <a:spLocks noGrp="1"/>
          </p:cNvSpPr>
          <p:nvPr>
            <p:ph type="body" idx="1"/>
          </p:nvPr>
        </p:nvSpPr>
        <p:spPr>
          <a:xfrm>
            <a:off x="838200" y="1655953"/>
            <a:ext cx="10515600" cy="4329900"/>
          </a:xfrm>
          <a:prstGeom prst="rect">
            <a:avLst/>
          </a:prstGeom>
          <a:noFill/>
          <a:ln>
            <a:noFill/>
          </a:ln>
        </p:spPr>
        <p:txBody>
          <a:bodyPr spcFirstLastPara="1" wrap="square" lIns="91425" tIns="45700" rIns="91425" bIns="45700" anchor="t" anchorCtr="0">
            <a:normAutofit/>
          </a:bodyPr>
          <a:lstStyle/>
          <a:p>
            <a:pPr marL="495300" lvl="0" algn="l" rtl="0">
              <a:lnSpc>
                <a:spcPct val="105000"/>
              </a:lnSpc>
              <a:spcBef>
                <a:spcPts val="700"/>
              </a:spcBef>
              <a:spcAft>
                <a:spcPts val="0"/>
              </a:spcAft>
              <a:buSzPct val="75000"/>
              <a:buFont typeface="Arial" panose="020B0604020202020204" pitchFamily="34" charset="0"/>
              <a:buChar char="•"/>
            </a:pPr>
            <a:r>
              <a:rPr lang="en-US" sz="2400" dirty="0">
                <a:latin typeface="Tahoma" panose="020B0604030504040204" pitchFamily="34" charset="0"/>
                <a:ea typeface="Tahoma" panose="020B0604030504040204" pitchFamily="34" charset="0"/>
                <a:cs typeface="Tahoma" panose="020B0604030504040204" pitchFamily="34" charset="0"/>
              </a:rPr>
              <a:t>Music genre recognition (MGR) is crucial for user preference and exploration and is often prioritized over other recommendation systems. </a:t>
            </a:r>
          </a:p>
          <a:p>
            <a:pPr marL="495300">
              <a:lnSpc>
                <a:spcPct val="105000"/>
              </a:lnSpc>
              <a:spcBef>
                <a:spcPts val="700"/>
              </a:spcBef>
              <a:buSzPct val="75000"/>
            </a:pPr>
            <a:r>
              <a:rPr lang="en-US" sz="2400" dirty="0">
                <a:latin typeface="Tahoma" panose="020B0604030504040204" pitchFamily="34" charset="0"/>
                <a:ea typeface="Tahoma" panose="020B0604030504040204" pitchFamily="34" charset="0"/>
                <a:cs typeface="Tahoma" panose="020B0604030504040204" pitchFamily="34" charset="0"/>
              </a:rPr>
              <a:t>While existing music genre classification systems often specialize in Western or Indian music, our work breaks new ground. We present a unique methodology that merges datasets from both Western and Indian musical traditions, offering a more comprehensive approach to genre classification.</a:t>
            </a:r>
          </a:p>
          <a:p>
            <a:pPr marL="495300">
              <a:lnSpc>
                <a:spcPct val="105000"/>
              </a:lnSpc>
              <a:spcBef>
                <a:spcPts val="700"/>
              </a:spcBef>
              <a:buSzPct val="75000"/>
            </a:pPr>
            <a:r>
              <a:rPr lang="en-US" sz="2400" dirty="0">
                <a:latin typeface="Tahoma" panose="020B0604030504040204" pitchFamily="34" charset="0"/>
                <a:ea typeface="Tahoma" panose="020B0604030504040204" pitchFamily="34" charset="0"/>
                <a:cs typeface="Tahoma" panose="020B0604030504040204" pitchFamily="34" charset="0"/>
              </a:rPr>
              <a:t>Our methodology, employs Convolutional Neural Network (CNN) and Mel-Spectrogram, achieves notable training accuracy, and showcases promising results in automated music genre classification.</a:t>
            </a:r>
          </a:p>
        </p:txBody>
      </p:sp>
      <p:pic>
        <p:nvPicPr>
          <p:cNvPr id="94" name="Google Shape;94;p2"/>
          <p:cNvPicPr preferRelativeResize="0"/>
          <p:nvPr/>
        </p:nvPicPr>
        <p:blipFill rotWithShape="1">
          <a:blip r:embed="rId3">
            <a:alphaModFix/>
          </a:blip>
          <a:srcRect/>
          <a:stretch/>
        </p:blipFill>
        <p:spPr>
          <a:xfrm>
            <a:off x="10382390" y="5951118"/>
            <a:ext cx="1800000" cy="900000"/>
          </a:xfrm>
          <a:prstGeom prst="rect">
            <a:avLst/>
          </a:prstGeom>
          <a:noFill/>
          <a:ln>
            <a:noFill/>
          </a:ln>
        </p:spPr>
      </p:pic>
    </p:spTree>
    <p:extLst>
      <p:ext uri="{BB962C8B-B14F-4D97-AF65-F5344CB8AC3E}">
        <p14:creationId xmlns:p14="http://schemas.microsoft.com/office/powerpoint/2010/main" val="1855957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sz="4500"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Introduction</a:t>
            </a:r>
            <a:endParaRPr sz="4500"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93" name="Google Shape;93;p2"/>
          <p:cNvSpPr txBox="1">
            <a:spLocks noGrp="1"/>
          </p:cNvSpPr>
          <p:nvPr>
            <p:ph type="body" idx="1"/>
          </p:nvPr>
        </p:nvSpPr>
        <p:spPr>
          <a:xfrm>
            <a:off x="838200" y="1655953"/>
            <a:ext cx="10515600" cy="4329900"/>
          </a:xfrm>
          <a:prstGeom prst="rect">
            <a:avLst/>
          </a:prstGeom>
          <a:noFill/>
          <a:ln>
            <a:noFill/>
          </a:ln>
        </p:spPr>
        <p:txBody>
          <a:bodyPr spcFirstLastPara="1" wrap="square" lIns="91425" tIns="45700" rIns="91425" bIns="45700" anchor="t" anchorCtr="0">
            <a:normAutofit/>
          </a:bodyPr>
          <a:lstStyle/>
          <a:p>
            <a:pPr algn="l">
              <a:buFont typeface="Arial" panose="020B0604020202020204" pitchFamily="34" charset="0"/>
              <a:buChar char="•"/>
            </a:pPr>
            <a:r>
              <a:rPr lang="en-US" sz="2400" b="0" i="0" dirty="0">
                <a:solidFill>
                  <a:srgbClr val="0D0D0D"/>
                </a:solidFill>
                <a:effectLst/>
                <a:highlight>
                  <a:srgbClr val="FFFFFF"/>
                </a:highlight>
                <a:latin typeface="Tahoma" panose="020B0604030504040204" pitchFamily="34" charset="0"/>
                <a:ea typeface="Tahoma" panose="020B0604030504040204" pitchFamily="34" charset="0"/>
                <a:cs typeface="Tahoma" panose="020B0604030504040204" pitchFamily="34" charset="0"/>
              </a:rPr>
              <a:t>Genres are labels created by humans to differentiate between different styles of music.</a:t>
            </a:r>
          </a:p>
          <a:p>
            <a:pPr algn="l">
              <a:buFont typeface="Arial" panose="020B0604020202020204" pitchFamily="34" charset="0"/>
              <a:buChar char="•"/>
            </a:pPr>
            <a:r>
              <a:rPr lang="en-US" sz="2400" b="0" i="0" dirty="0">
                <a:solidFill>
                  <a:srgbClr val="0D0D0D"/>
                </a:solidFill>
                <a:effectLst/>
                <a:highlight>
                  <a:srgbClr val="FFFFFF"/>
                </a:highlight>
                <a:latin typeface="Tahoma" panose="020B0604030504040204" pitchFamily="34" charset="0"/>
                <a:ea typeface="Tahoma" panose="020B0604030504040204" pitchFamily="34" charset="0"/>
                <a:cs typeface="Tahoma" panose="020B0604030504040204" pitchFamily="34" charset="0"/>
              </a:rPr>
              <a:t>The development of the internet has revolutionized the world by giving access to multimedia content like music.</a:t>
            </a:r>
          </a:p>
          <a:p>
            <a:pPr algn="l">
              <a:buFont typeface="Arial" panose="020B0604020202020204" pitchFamily="34" charset="0"/>
              <a:buChar char="•"/>
            </a:pPr>
            <a:r>
              <a:rPr lang="en-US" sz="2400" b="0" i="0" dirty="0">
                <a:solidFill>
                  <a:srgbClr val="0D0D0D"/>
                </a:solidFill>
                <a:effectLst/>
                <a:highlight>
                  <a:srgbClr val="FFFFFF"/>
                </a:highlight>
                <a:latin typeface="Tahoma" panose="020B0604030504040204" pitchFamily="34" charset="0"/>
                <a:ea typeface="Tahoma" panose="020B0604030504040204" pitchFamily="34" charset="0"/>
                <a:cs typeface="Tahoma" panose="020B0604030504040204" pitchFamily="34" charset="0"/>
              </a:rPr>
              <a:t>Numerous music streaming platforms have millions of songs, making managing and accessing vast amount of data a significant challenge.</a:t>
            </a:r>
          </a:p>
          <a:p>
            <a:pPr algn="l">
              <a:buFont typeface="Arial" panose="020B0604020202020204" pitchFamily="34" charset="0"/>
              <a:buChar char="•"/>
            </a:pPr>
            <a:r>
              <a:rPr lang="en-US" sz="2400" b="0" i="0" dirty="0">
                <a:solidFill>
                  <a:srgbClr val="0D0D0D"/>
                </a:solidFill>
                <a:effectLst/>
                <a:highlight>
                  <a:srgbClr val="FFFFFF"/>
                </a:highlight>
                <a:latin typeface="Tahoma" panose="020B0604030504040204" pitchFamily="34" charset="0"/>
                <a:ea typeface="Tahoma" panose="020B0604030504040204" pitchFamily="34" charset="0"/>
                <a:cs typeface="Tahoma" panose="020B0604030504040204" pitchFamily="34" charset="0"/>
              </a:rPr>
              <a:t>Music genres play a crucial role in creating solutions for organizing music collections and representing intercultural connections.</a:t>
            </a:r>
          </a:p>
          <a:p>
            <a:pPr algn="l">
              <a:buFont typeface="Arial" panose="020B0604020202020204" pitchFamily="34" charset="0"/>
              <a:buChar char="•"/>
            </a:pPr>
            <a:r>
              <a:rPr lang="en-US" sz="2400" b="0" i="0" dirty="0">
                <a:solidFill>
                  <a:srgbClr val="0D0D0D"/>
                </a:solidFill>
                <a:effectLst/>
                <a:highlight>
                  <a:srgbClr val="FFFFFF"/>
                </a:highlight>
                <a:latin typeface="Tahoma" panose="020B0604030504040204" pitchFamily="34" charset="0"/>
                <a:ea typeface="Tahoma" panose="020B0604030504040204" pitchFamily="34" charset="0"/>
                <a:cs typeface="Tahoma" panose="020B0604030504040204" pitchFamily="34" charset="0"/>
              </a:rPr>
              <a:t>This study aims to contribute by studying different genres with a focus on Indian genres like Sufi, Classical, Folk, and Indian Bollywood Pop.</a:t>
            </a:r>
          </a:p>
          <a:p>
            <a:pPr marL="95250" lvl="0" indent="0" rtl="0">
              <a:lnSpc>
                <a:spcPct val="115000"/>
              </a:lnSpc>
              <a:spcBef>
                <a:spcPts val="400"/>
              </a:spcBef>
              <a:spcAft>
                <a:spcPts val="0"/>
              </a:spcAft>
              <a:buClr>
                <a:srgbClr val="080808"/>
              </a:buClr>
              <a:buSzPts val="2100"/>
              <a:buNone/>
            </a:pPr>
            <a:endParaRPr lang="en-US" sz="2400" dirty="0">
              <a:solidFill>
                <a:srgbClr val="080808"/>
              </a:solidFill>
              <a:highlight>
                <a:srgbClr val="FFFFFF"/>
              </a:highlight>
              <a:latin typeface="Tahoma" panose="020B0604030504040204" pitchFamily="34" charset="0"/>
              <a:ea typeface="Tahoma" panose="020B0604030504040204" pitchFamily="34" charset="0"/>
              <a:cs typeface="Tahoma" panose="020B0604030504040204" pitchFamily="34" charset="0"/>
              <a:sym typeface="Arial"/>
            </a:endParaRPr>
          </a:p>
        </p:txBody>
      </p:sp>
      <p:pic>
        <p:nvPicPr>
          <p:cNvPr id="94" name="Google Shape;94;p2"/>
          <p:cNvPicPr preferRelativeResize="0"/>
          <p:nvPr/>
        </p:nvPicPr>
        <p:blipFill rotWithShape="1">
          <a:blip r:embed="rId3">
            <a:alphaModFix/>
          </a:blip>
          <a:srcRect/>
          <a:stretch/>
        </p:blipFill>
        <p:spPr>
          <a:xfrm>
            <a:off x="10382390" y="5951118"/>
            <a:ext cx="1800000" cy="900000"/>
          </a:xfrm>
          <a:prstGeom prst="rect">
            <a:avLst/>
          </a:prstGeom>
          <a:noFill/>
          <a:ln>
            <a:noFill/>
          </a:ln>
        </p:spPr>
      </p:pic>
    </p:spTree>
    <p:extLst>
      <p:ext uri="{BB962C8B-B14F-4D97-AF65-F5344CB8AC3E}">
        <p14:creationId xmlns:p14="http://schemas.microsoft.com/office/powerpoint/2010/main" val="3845867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g2de79c9448c_0_32"/>
          <p:cNvSpPr txBox="1">
            <a:spLocks noGrp="1"/>
          </p:cNvSpPr>
          <p:nvPr>
            <p:ph type="title"/>
          </p:nvPr>
        </p:nvSpPr>
        <p:spPr>
          <a:xfrm>
            <a:off x="797683" y="405347"/>
            <a:ext cx="4860167" cy="914404"/>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sz="4500"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Literature Review</a:t>
            </a:r>
            <a:endParaRPr sz="4500"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8" name="Flowchart: Terminator 7">
            <a:extLst>
              <a:ext uri="{FF2B5EF4-FFF2-40B4-BE49-F238E27FC236}">
                <a16:creationId xmlns:a16="http://schemas.microsoft.com/office/drawing/2014/main" id="{4E370BED-200A-4633-3154-97D7BB959347}"/>
              </a:ext>
            </a:extLst>
          </p:cNvPr>
          <p:cNvSpPr/>
          <p:nvPr/>
        </p:nvSpPr>
        <p:spPr>
          <a:xfrm>
            <a:off x="716431" y="1319751"/>
            <a:ext cx="1187777" cy="584461"/>
          </a:xfrm>
          <a:prstGeom prst="flowChartTerminator">
            <a:avLst/>
          </a:prstGeom>
          <a:solidFill>
            <a:srgbClr val="FFD6F5"/>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Datasets</a:t>
            </a:r>
          </a:p>
        </p:txBody>
      </p:sp>
      <p:sp>
        <p:nvSpPr>
          <p:cNvPr id="9" name="Flowchart: Terminator 8">
            <a:extLst>
              <a:ext uri="{FF2B5EF4-FFF2-40B4-BE49-F238E27FC236}">
                <a16:creationId xmlns:a16="http://schemas.microsoft.com/office/drawing/2014/main" id="{A73CF3B9-8954-BC9B-1749-551419F64077}"/>
              </a:ext>
            </a:extLst>
          </p:cNvPr>
          <p:cNvSpPr/>
          <p:nvPr/>
        </p:nvSpPr>
        <p:spPr>
          <a:xfrm>
            <a:off x="2829615" y="1321319"/>
            <a:ext cx="1187777" cy="584461"/>
          </a:xfrm>
          <a:prstGeom prst="flowChartTerminator">
            <a:avLst/>
          </a:prstGeom>
          <a:solidFill>
            <a:srgbClr val="FFD6F5"/>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Feature Extraction</a:t>
            </a:r>
          </a:p>
        </p:txBody>
      </p:sp>
      <p:sp>
        <p:nvSpPr>
          <p:cNvPr id="10" name="Flowchart: Terminator 9">
            <a:extLst>
              <a:ext uri="{FF2B5EF4-FFF2-40B4-BE49-F238E27FC236}">
                <a16:creationId xmlns:a16="http://schemas.microsoft.com/office/drawing/2014/main" id="{03FE3715-AA19-C9AE-3256-FFACBF4AF3A6}"/>
              </a:ext>
            </a:extLst>
          </p:cNvPr>
          <p:cNvSpPr/>
          <p:nvPr/>
        </p:nvSpPr>
        <p:spPr>
          <a:xfrm>
            <a:off x="5563396" y="1330746"/>
            <a:ext cx="1187777" cy="584461"/>
          </a:xfrm>
          <a:prstGeom prst="flowChartTerminator">
            <a:avLst/>
          </a:prstGeom>
          <a:solidFill>
            <a:srgbClr val="FFD6F5"/>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Classifiers</a:t>
            </a:r>
          </a:p>
        </p:txBody>
      </p:sp>
      <p:sp>
        <p:nvSpPr>
          <p:cNvPr id="11" name="Flowchart: Terminator 10">
            <a:extLst>
              <a:ext uri="{FF2B5EF4-FFF2-40B4-BE49-F238E27FC236}">
                <a16:creationId xmlns:a16="http://schemas.microsoft.com/office/drawing/2014/main" id="{674E48CC-3B0F-33AA-8E68-7A4B774A71ED}"/>
              </a:ext>
            </a:extLst>
          </p:cNvPr>
          <p:cNvSpPr/>
          <p:nvPr/>
        </p:nvSpPr>
        <p:spPr>
          <a:xfrm>
            <a:off x="8004941" y="1330746"/>
            <a:ext cx="1187777" cy="584461"/>
          </a:xfrm>
          <a:prstGeom prst="flowChartTerminator">
            <a:avLst/>
          </a:prstGeom>
          <a:solidFill>
            <a:srgbClr val="FFD6F5"/>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Results Evaluation</a:t>
            </a:r>
          </a:p>
        </p:txBody>
      </p:sp>
      <p:sp>
        <p:nvSpPr>
          <p:cNvPr id="12" name="Flowchart: Terminator 11">
            <a:extLst>
              <a:ext uri="{FF2B5EF4-FFF2-40B4-BE49-F238E27FC236}">
                <a16:creationId xmlns:a16="http://schemas.microsoft.com/office/drawing/2014/main" id="{7720BF41-B80E-7CBA-B09C-54F36BBAAB34}"/>
              </a:ext>
            </a:extLst>
          </p:cNvPr>
          <p:cNvSpPr/>
          <p:nvPr/>
        </p:nvSpPr>
        <p:spPr>
          <a:xfrm>
            <a:off x="10276788" y="1330746"/>
            <a:ext cx="1187777" cy="584461"/>
          </a:xfrm>
          <a:prstGeom prst="flowChartTerminator">
            <a:avLst/>
          </a:prstGeom>
          <a:solidFill>
            <a:srgbClr val="FFD6F5"/>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Hybrid Models</a:t>
            </a:r>
          </a:p>
        </p:txBody>
      </p:sp>
      <p:sp>
        <p:nvSpPr>
          <p:cNvPr id="14" name="Rectangle 13">
            <a:extLst>
              <a:ext uri="{FF2B5EF4-FFF2-40B4-BE49-F238E27FC236}">
                <a16:creationId xmlns:a16="http://schemas.microsoft.com/office/drawing/2014/main" id="{7CD28A95-8B74-3CD8-E084-410F5FC282C6}"/>
              </a:ext>
            </a:extLst>
          </p:cNvPr>
          <p:cNvSpPr/>
          <p:nvPr/>
        </p:nvSpPr>
        <p:spPr>
          <a:xfrm>
            <a:off x="603309" y="2818616"/>
            <a:ext cx="1384172" cy="1272958"/>
          </a:xfrm>
          <a:prstGeom prst="rect">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GTZAN, LMD</a:t>
            </a:r>
          </a:p>
          <a:p>
            <a:pPr algn="ctr"/>
            <a:r>
              <a:rPr lang="en-IN" dirty="0">
                <a:solidFill>
                  <a:schemeClr val="tx1"/>
                </a:solidFill>
              </a:rPr>
              <a:t>MTG-</a:t>
            </a:r>
            <a:r>
              <a:rPr lang="en-IN" dirty="0" err="1">
                <a:solidFill>
                  <a:schemeClr val="tx1"/>
                </a:solidFill>
              </a:rPr>
              <a:t>Jamedo</a:t>
            </a:r>
            <a:r>
              <a:rPr lang="en-IN" dirty="0">
                <a:solidFill>
                  <a:schemeClr val="tx1"/>
                </a:solidFill>
              </a:rPr>
              <a:t>,</a:t>
            </a:r>
          </a:p>
          <a:p>
            <a:pPr algn="ctr"/>
            <a:r>
              <a:rPr lang="en-IN" dirty="0">
                <a:solidFill>
                  <a:schemeClr val="tx1"/>
                </a:solidFill>
              </a:rPr>
              <a:t>YouTube-8M, </a:t>
            </a:r>
            <a:r>
              <a:rPr lang="en-IN" dirty="0" err="1">
                <a:solidFill>
                  <a:schemeClr val="tx1"/>
                </a:solidFill>
              </a:rPr>
              <a:t>MuMu</a:t>
            </a:r>
            <a:r>
              <a:rPr lang="en-IN" dirty="0">
                <a:solidFill>
                  <a:schemeClr val="tx1"/>
                </a:solidFill>
              </a:rPr>
              <a:t> Dataset</a:t>
            </a:r>
          </a:p>
        </p:txBody>
      </p:sp>
      <p:sp>
        <p:nvSpPr>
          <p:cNvPr id="16" name="Rectangle 15">
            <a:extLst>
              <a:ext uri="{FF2B5EF4-FFF2-40B4-BE49-F238E27FC236}">
                <a16:creationId xmlns:a16="http://schemas.microsoft.com/office/drawing/2014/main" id="{9437D856-581D-EA06-5125-6DDA15510AF5}"/>
              </a:ext>
            </a:extLst>
          </p:cNvPr>
          <p:cNvSpPr/>
          <p:nvPr/>
        </p:nvSpPr>
        <p:spPr>
          <a:xfrm>
            <a:off x="2329994" y="2405405"/>
            <a:ext cx="2187018" cy="1272958"/>
          </a:xfrm>
          <a:prstGeom prst="rect">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Time Domain </a:t>
            </a:r>
          </a:p>
          <a:p>
            <a:pPr algn="ctr"/>
            <a:r>
              <a:rPr lang="en-IN" dirty="0">
                <a:solidFill>
                  <a:schemeClr val="tx1"/>
                </a:solidFill>
              </a:rPr>
              <a:t>Statistical Descriptors, zero-crossing rate, </a:t>
            </a:r>
          </a:p>
          <a:p>
            <a:pPr algn="ctr"/>
            <a:r>
              <a:rPr lang="en-IN" dirty="0">
                <a:solidFill>
                  <a:schemeClr val="tx1"/>
                </a:solidFill>
              </a:rPr>
              <a:t>root mean square energy</a:t>
            </a:r>
          </a:p>
        </p:txBody>
      </p:sp>
      <p:sp>
        <p:nvSpPr>
          <p:cNvPr id="17" name="Rectangle 16">
            <a:extLst>
              <a:ext uri="{FF2B5EF4-FFF2-40B4-BE49-F238E27FC236}">
                <a16:creationId xmlns:a16="http://schemas.microsoft.com/office/drawing/2014/main" id="{BA6A8ADF-3484-D69A-B535-F3A8C28C4B02}"/>
              </a:ext>
            </a:extLst>
          </p:cNvPr>
          <p:cNvSpPr/>
          <p:nvPr/>
        </p:nvSpPr>
        <p:spPr>
          <a:xfrm>
            <a:off x="2329994" y="4090988"/>
            <a:ext cx="2187018" cy="1272958"/>
          </a:xfrm>
          <a:prstGeom prst="rect">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Frequency Domain</a:t>
            </a:r>
          </a:p>
          <a:p>
            <a:pPr algn="ctr"/>
            <a:r>
              <a:rPr lang="en-IN" dirty="0">
                <a:solidFill>
                  <a:schemeClr val="tx1"/>
                </a:solidFill>
              </a:rPr>
              <a:t>DFT, FFT, STFT, </a:t>
            </a:r>
          </a:p>
          <a:p>
            <a:pPr algn="ctr"/>
            <a:r>
              <a:rPr lang="en-IN" dirty="0">
                <a:solidFill>
                  <a:schemeClr val="tx1"/>
                </a:solidFill>
              </a:rPr>
              <a:t>Mel-Frequency Cepstral Coefficients(MFCCs)</a:t>
            </a:r>
          </a:p>
        </p:txBody>
      </p:sp>
      <p:sp>
        <p:nvSpPr>
          <p:cNvPr id="18" name="Rectangle 17">
            <a:extLst>
              <a:ext uri="{FF2B5EF4-FFF2-40B4-BE49-F238E27FC236}">
                <a16:creationId xmlns:a16="http://schemas.microsoft.com/office/drawing/2014/main" id="{1B796766-ECC1-48D2-017D-3D447B001C33}"/>
              </a:ext>
            </a:extLst>
          </p:cNvPr>
          <p:cNvSpPr/>
          <p:nvPr/>
        </p:nvSpPr>
        <p:spPr>
          <a:xfrm>
            <a:off x="4942795" y="2425827"/>
            <a:ext cx="2513808" cy="1272958"/>
          </a:xfrm>
          <a:prstGeom prst="rect">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Traditional Machine Learning </a:t>
            </a:r>
          </a:p>
          <a:p>
            <a:pPr algn="ctr"/>
            <a:r>
              <a:rPr lang="en-IN" dirty="0">
                <a:solidFill>
                  <a:schemeClr val="tx1"/>
                </a:solidFill>
              </a:rPr>
              <a:t>K Nearest Algorithm, Random forest, </a:t>
            </a:r>
          </a:p>
          <a:p>
            <a:pPr algn="ctr"/>
            <a:r>
              <a:rPr lang="en-IN" dirty="0">
                <a:solidFill>
                  <a:schemeClr val="tx1"/>
                </a:solidFill>
              </a:rPr>
              <a:t>Logistic Regression, </a:t>
            </a:r>
          </a:p>
          <a:p>
            <a:pPr algn="ctr"/>
            <a:r>
              <a:rPr lang="en-IN" dirty="0">
                <a:solidFill>
                  <a:schemeClr val="tx1"/>
                </a:solidFill>
              </a:rPr>
              <a:t>SVM, XGBoost</a:t>
            </a:r>
          </a:p>
        </p:txBody>
      </p:sp>
      <p:sp>
        <p:nvSpPr>
          <p:cNvPr id="19" name="Rectangle 18">
            <a:extLst>
              <a:ext uri="{FF2B5EF4-FFF2-40B4-BE49-F238E27FC236}">
                <a16:creationId xmlns:a16="http://schemas.microsoft.com/office/drawing/2014/main" id="{6B32E321-95CD-E7BC-AE07-4E2B92FC1378}"/>
              </a:ext>
            </a:extLst>
          </p:cNvPr>
          <p:cNvSpPr/>
          <p:nvPr/>
        </p:nvSpPr>
        <p:spPr>
          <a:xfrm>
            <a:off x="4953788" y="4095946"/>
            <a:ext cx="2513808" cy="1272958"/>
          </a:xfrm>
          <a:prstGeom prst="rect">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Neural Networks</a:t>
            </a:r>
          </a:p>
          <a:p>
            <a:pPr algn="ctr"/>
            <a:r>
              <a:rPr lang="en-IN" dirty="0">
                <a:solidFill>
                  <a:schemeClr val="tx1"/>
                </a:solidFill>
              </a:rPr>
              <a:t>CNN, RNN-LSTM, parallel RNN-CNN</a:t>
            </a:r>
          </a:p>
        </p:txBody>
      </p:sp>
      <p:sp>
        <p:nvSpPr>
          <p:cNvPr id="20" name="Rectangle 19">
            <a:extLst>
              <a:ext uri="{FF2B5EF4-FFF2-40B4-BE49-F238E27FC236}">
                <a16:creationId xmlns:a16="http://schemas.microsoft.com/office/drawing/2014/main" id="{76FB282C-F775-D051-BF2F-F2BD8EA74DE2}"/>
              </a:ext>
            </a:extLst>
          </p:cNvPr>
          <p:cNvSpPr/>
          <p:nvPr/>
        </p:nvSpPr>
        <p:spPr>
          <a:xfrm>
            <a:off x="7788119" y="2813895"/>
            <a:ext cx="1776947" cy="1272958"/>
          </a:xfrm>
          <a:prstGeom prst="rect">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Recognition rate</a:t>
            </a:r>
          </a:p>
          <a:p>
            <a:pPr algn="ctr"/>
            <a:r>
              <a:rPr lang="en-IN" dirty="0">
                <a:solidFill>
                  <a:schemeClr val="tx1"/>
                </a:solidFill>
              </a:rPr>
              <a:t>Precision, F1-score</a:t>
            </a:r>
          </a:p>
          <a:p>
            <a:pPr algn="ctr"/>
            <a:r>
              <a:rPr lang="en-IN" dirty="0">
                <a:solidFill>
                  <a:schemeClr val="tx1"/>
                </a:solidFill>
              </a:rPr>
              <a:t>Recall, ROC AUC, Confusion matrices </a:t>
            </a:r>
          </a:p>
        </p:txBody>
      </p:sp>
      <p:sp>
        <p:nvSpPr>
          <p:cNvPr id="21" name="Rectangle 20">
            <a:extLst>
              <a:ext uri="{FF2B5EF4-FFF2-40B4-BE49-F238E27FC236}">
                <a16:creationId xmlns:a16="http://schemas.microsoft.com/office/drawing/2014/main" id="{AC61E09A-AE57-E7FF-08DD-08B9EA320653}"/>
              </a:ext>
            </a:extLst>
          </p:cNvPr>
          <p:cNvSpPr/>
          <p:nvPr/>
        </p:nvSpPr>
        <p:spPr>
          <a:xfrm>
            <a:off x="9917001" y="2804474"/>
            <a:ext cx="1913640" cy="1272958"/>
          </a:xfrm>
          <a:prstGeom prst="rect">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Pre-trained Models</a:t>
            </a:r>
          </a:p>
          <a:p>
            <a:pPr algn="ctr"/>
            <a:r>
              <a:rPr lang="en-IN" dirty="0">
                <a:solidFill>
                  <a:schemeClr val="tx1"/>
                </a:solidFill>
              </a:rPr>
              <a:t>MobileNet, VGG-16,</a:t>
            </a:r>
          </a:p>
          <a:p>
            <a:pPr algn="ctr"/>
            <a:r>
              <a:rPr lang="en-IN" dirty="0">
                <a:solidFill>
                  <a:schemeClr val="tx1"/>
                </a:solidFill>
              </a:rPr>
              <a:t>Resnet34, Resnet50,AlexNet</a:t>
            </a:r>
          </a:p>
        </p:txBody>
      </p:sp>
      <p:pic>
        <p:nvPicPr>
          <p:cNvPr id="22" name="Google Shape;94;p2">
            <a:extLst>
              <a:ext uri="{FF2B5EF4-FFF2-40B4-BE49-F238E27FC236}">
                <a16:creationId xmlns:a16="http://schemas.microsoft.com/office/drawing/2014/main" id="{8BEE49C0-F58D-FC82-FDC5-02A4C90290E7}"/>
              </a:ext>
            </a:extLst>
          </p:cNvPr>
          <p:cNvPicPr preferRelativeResize="0"/>
          <p:nvPr/>
        </p:nvPicPr>
        <p:blipFill rotWithShape="1">
          <a:blip r:embed="rId3">
            <a:alphaModFix/>
          </a:blip>
          <a:srcRect/>
          <a:stretch/>
        </p:blipFill>
        <p:spPr>
          <a:xfrm>
            <a:off x="10382390" y="5951118"/>
            <a:ext cx="1800000" cy="900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1000"/>
                                        <p:tgtEl>
                                          <p:spTgt spid="16"/>
                                        </p:tgtEl>
                                      </p:cBhvr>
                                    </p:animEffect>
                                    <p:anim calcmode="lin" valueType="num">
                                      <p:cBhvr>
                                        <p:cTn id="25" dur="1000" fill="hold"/>
                                        <p:tgtEl>
                                          <p:spTgt spid="16"/>
                                        </p:tgtEl>
                                        <p:attrNameLst>
                                          <p:attrName>ppt_x</p:attrName>
                                        </p:attrNameLst>
                                      </p:cBhvr>
                                      <p:tavLst>
                                        <p:tav tm="0">
                                          <p:val>
                                            <p:strVal val="#ppt_x"/>
                                          </p:val>
                                        </p:tav>
                                        <p:tav tm="100000">
                                          <p:val>
                                            <p:strVal val="#ppt_x"/>
                                          </p:val>
                                        </p:tav>
                                      </p:tavLst>
                                    </p:anim>
                                    <p:anim calcmode="lin" valueType="num">
                                      <p:cBhvr>
                                        <p:cTn id="26" dur="1000" fill="hold"/>
                                        <p:tgtEl>
                                          <p:spTgt spid="16"/>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1000"/>
                                        <p:tgtEl>
                                          <p:spTgt spid="17"/>
                                        </p:tgtEl>
                                      </p:cBhvr>
                                    </p:animEffect>
                                    <p:anim calcmode="lin" valueType="num">
                                      <p:cBhvr>
                                        <p:cTn id="30" dur="1000" fill="hold"/>
                                        <p:tgtEl>
                                          <p:spTgt spid="17"/>
                                        </p:tgtEl>
                                        <p:attrNameLst>
                                          <p:attrName>ppt_x</p:attrName>
                                        </p:attrNameLst>
                                      </p:cBhvr>
                                      <p:tavLst>
                                        <p:tav tm="0">
                                          <p:val>
                                            <p:strVal val="#ppt_x"/>
                                          </p:val>
                                        </p:tav>
                                        <p:tav tm="100000">
                                          <p:val>
                                            <p:strVal val="#ppt_x"/>
                                          </p:val>
                                        </p:tav>
                                      </p:tavLst>
                                    </p:anim>
                                    <p:anim calcmode="lin" valueType="num">
                                      <p:cBhvr>
                                        <p:cTn id="31"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1000"/>
                                        <p:tgtEl>
                                          <p:spTgt spid="10"/>
                                        </p:tgtEl>
                                      </p:cBhvr>
                                    </p:animEffect>
                                    <p:anim calcmode="lin" valueType="num">
                                      <p:cBhvr>
                                        <p:cTn id="37" dur="1000" fill="hold"/>
                                        <p:tgtEl>
                                          <p:spTgt spid="10"/>
                                        </p:tgtEl>
                                        <p:attrNameLst>
                                          <p:attrName>ppt_x</p:attrName>
                                        </p:attrNameLst>
                                      </p:cBhvr>
                                      <p:tavLst>
                                        <p:tav tm="0">
                                          <p:val>
                                            <p:strVal val="#ppt_x"/>
                                          </p:val>
                                        </p:tav>
                                        <p:tav tm="100000">
                                          <p:val>
                                            <p:strVal val="#ppt_x"/>
                                          </p:val>
                                        </p:tav>
                                      </p:tavLst>
                                    </p:anim>
                                    <p:anim calcmode="lin" valueType="num">
                                      <p:cBhvr>
                                        <p:cTn id="38" dur="1000" fill="hold"/>
                                        <p:tgtEl>
                                          <p:spTgt spid="10"/>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1000"/>
                                        <p:tgtEl>
                                          <p:spTgt spid="18"/>
                                        </p:tgtEl>
                                      </p:cBhvr>
                                    </p:animEffect>
                                    <p:anim calcmode="lin" valueType="num">
                                      <p:cBhvr>
                                        <p:cTn id="42" dur="1000" fill="hold"/>
                                        <p:tgtEl>
                                          <p:spTgt spid="18"/>
                                        </p:tgtEl>
                                        <p:attrNameLst>
                                          <p:attrName>ppt_x</p:attrName>
                                        </p:attrNameLst>
                                      </p:cBhvr>
                                      <p:tavLst>
                                        <p:tav tm="0">
                                          <p:val>
                                            <p:strVal val="#ppt_x"/>
                                          </p:val>
                                        </p:tav>
                                        <p:tav tm="100000">
                                          <p:val>
                                            <p:strVal val="#ppt_x"/>
                                          </p:val>
                                        </p:tav>
                                      </p:tavLst>
                                    </p:anim>
                                    <p:anim calcmode="lin" valueType="num">
                                      <p:cBhvr>
                                        <p:cTn id="43" dur="1000" fill="hold"/>
                                        <p:tgtEl>
                                          <p:spTgt spid="18"/>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fade">
                                      <p:cBhvr>
                                        <p:cTn id="46" dur="1000"/>
                                        <p:tgtEl>
                                          <p:spTgt spid="19"/>
                                        </p:tgtEl>
                                      </p:cBhvr>
                                    </p:animEffect>
                                    <p:anim calcmode="lin" valueType="num">
                                      <p:cBhvr>
                                        <p:cTn id="47" dur="1000" fill="hold"/>
                                        <p:tgtEl>
                                          <p:spTgt spid="19"/>
                                        </p:tgtEl>
                                        <p:attrNameLst>
                                          <p:attrName>ppt_x</p:attrName>
                                        </p:attrNameLst>
                                      </p:cBhvr>
                                      <p:tavLst>
                                        <p:tav tm="0">
                                          <p:val>
                                            <p:strVal val="#ppt_x"/>
                                          </p:val>
                                        </p:tav>
                                        <p:tav tm="100000">
                                          <p:val>
                                            <p:strVal val="#ppt_x"/>
                                          </p:val>
                                        </p:tav>
                                      </p:tavLst>
                                    </p:anim>
                                    <p:anim calcmode="lin" valueType="num">
                                      <p:cBhvr>
                                        <p:cTn id="48"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1000"/>
                                        <p:tgtEl>
                                          <p:spTgt spid="11"/>
                                        </p:tgtEl>
                                      </p:cBhvr>
                                    </p:animEffect>
                                    <p:anim calcmode="lin" valueType="num">
                                      <p:cBhvr>
                                        <p:cTn id="54" dur="1000" fill="hold"/>
                                        <p:tgtEl>
                                          <p:spTgt spid="11"/>
                                        </p:tgtEl>
                                        <p:attrNameLst>
                                          <p:attrName>ppt_x</p:attrName>
                                        </p:attrNameLst>
                                      </p:cBhvr>
                                      <p:tavLst>
                                        <p:tav tm="0">
                                          <p:val>
                                            <p:strVal val="#ppt_x"/>
                                          </p:val>
                                        </p:tav>
                                        <p:tav tm="100000">
                                          <p:val>
                                            <p:strVal val="#ppt_x"/>
                                          </p:val>
                                        </p:tav>
                                      </p:tavLst>
                                    </p:anim>
                                    <p:anim calcmode="lin" valueType="num">
                                      <p:cBhvr>
                                        <p:cTn id="55" dur="1000" fill="hold"/>
                                        <p:tgtEl>
                                          <p:spTgt spid="11"/>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fade">
                                      <p:cBhvr>
                                        <p:cTn id="58" dur="1000"/>
                                        <p:tgtEl>
                                          <p:spTgt spid="20"/>
                                        </p:tgtEl>
                                      </p:cBhvr>
                                    </p:animEffect>
                                    <p:anim calcmode="lin" valueType="num">
                                      <p:cBhvr>
                                        <p:cTn id="59" dur="1000" fill="hold"/>
                                        <p:tgtEl>
                                          <p:spTgt spid="20"/>
                                        </p:tgtEl>
                                        <p:attrNameLst>
                                          <p:attrName>ppt_x</p:attrName>
                                        </p:attrNameLst>
                                      </p:cBhvr>
                                      <p:tavLst>
                                        <p:tav tm="0">
                                          <p:val>
                                            <p:strVal val="#ppt_x"/>
                                          </p:val>
                                        </p:tav>
                                        <p:tav tm="100000">
                                          <p:val>
                                            <p:strVal val="#ppt_x"/>
                                          </p:val>
                                        </p:tav>
                                      </p:tavLst>
                                    </p:anim>
                                    <p:anim calcmode="lin" valueType="num">
                                      <p:cBhvr>
                                        <p:cTn id="60"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12"/>
                                        </p:tgtEl>
                                        <p:attrNameLst>
                                          <p:attrName>style.visibility</p:attrName>
                                        </p:attrNameLst>
                                      </p:cBhvr>
                                      <p:to>
                                        <p:strVal val="visible"/>
                                      </p:to>
                                    </p:set>
                                    <p:animEffect transition="in" filter="fade">
                                      <p:cBhvr>
                                        <p:cTn id="65" dur="1000"/>
                                        <p:tgtEl>
                                          <p:spTgt spid="12"/>
                                        </p:tgtEl>
                                      </p:cBhvr>
                                    </p:animEffect>
                                    <p:anim calcmode="lin" valueType="num">
                                      <p:cBhvr>
                                        <p:cTn id="66" dur="1000" fill="hold"/>
                                        <p:tgtEl>
                                          <p:spTgt spid="12"/>
                                        </p:tgtEl>
                                        <p:attrNameLst>
                                          <p:attrName>ppt_x</p:attrName>
                                        </p:attrNameLst>
                                      </p:cBhvr>
                                      <p:tavLst>
                                        <p:tav tm="0">
                                          <p:val>
                                            <p:strVal val="#ppt_x"/>
                                          </p:val>
                                        </p:tav>
                                        <p:tav tm="100000">
                                          <p:val>
                                            <p:strVal val="#ppt_x"/>
                                          </p:val>
                                        </p:tav>
                                      </p:tavLst>
                                    </p:anim>
                                    <p:anim calcmode="lin" valueType="num">
                                      <p:cBhvr>
                                        <p:cTn id="67" dur="1000" fill="hold"/>
                                        <p:tgtEl>
                                          <p:spTgt spid="12"/>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21"/>
                                        </p:tgtEl>
                                        <p:attrNameLst>
                                          <p:attrName>style.visibility</p:attrName>
                                        </p:attrNameLst>
                                      </p:cBhvr>
                                      <p:to>
                                        <p:strVal val="visible"/>
                                      </p:to>
                                    </p:set>
                                    <p:animEffect transition="in" filter="fade">
                                      <p:cBhvr>
                                        <p:cTn id="70" dur="1000"/>
                                        <p:tgtEl>
                                          <p:spTgt spid="21"/>
                                        </p:tgtEl>
                                      </p:cBhvr>
                                    </p:animEffect>
                                    <p:anim calcmode="lin" valueType="num">
                                      <p:cBhvr>
                                        <p:cTn id="71" dur="1000" fill="hold"/>
                                        <p:tgtEl>
                                          <p:spTgt spid="21"/>
                                        </p:tgtEl>
                                        <p:attrNameLst>
                                          <p:attrName>ppt_x</p:attrName>
                                        </p:attrNameLst>
                                      </p:cBhvr>
                                      <p:tavLst>
                                        <p:tav tm="0">
                                          <p:val>
                                            <p:strVal val="#ppt_x"/>
                                          </p:val>
                                        </p:tav>
                                        <p:tav tm="100000">
                                          <p:val>
                                            <p:strVal val="#ppt_x"/>
                                          </p:val>
                                        </p:tav>
                                      </p:tavLst>
                                    </p:anim>
                                    <p:anim calcmode="lin" valueType="num">
                                      <p:cBhvr>
                                        <p:cTn id="72"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4" grpId="0" animBg="1"/>
      <p:bldP spid="16" grpId="0" animBg="1"/>
      <p:bldP spid="17" grpId="0" animBg="1"/>
      <p:bldP spid="18" grpId="0" animBg="1"/>
      <p:bldP spid="19" grpId="0" animBg="1"/>
      <p:bldP spid="20" grpId="0" animBg="1"/>
      <p:bldP spid="2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sz="4500"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Methodology</a:t>
            </a:r>
            <a:endParaRPr sz="4500"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93" name="Google Shape;93;p2"/>
          <p:cNvSpPr txBox="1">
            <a:spLocks noGrp="1"/>
          </p:cNvSpPr>
          <p:nvPr>
            <p:ph type="body" idx="1"/>
          </p:nvPr>
        </p:nvSpPr>
        <p:spPr>
          <a:xfrm>
            <a:off x="838200" y="1655953"/>
            <a:ext cx="10515600" cy="4329900"/>
          </a:xfrm>
          <a:prstGeom prst="rect">
            <a:avLst/>
          </a:prstGeom>
          <a:noFill/>
          <a:ln>
            <a:noFill/>
          </a:ln>
        </p:spPr>
        <p:txBody>
          <a:bodyPr spcFirstLastPara="1" wrap="square" lIns="91425" tIns="45700" rIns="91425" bIns="45700" anchor="t" anchorCtr="0">
            <a:normAutofit/>
          </a:bodyPr>
          <a:lstStyle/>
          <a:p>
            <a:pPr marL="95250" lvl="0" indent="0" rtl="0">
              <a:lnSpc>
                <a:spcPct val="115000"/>
              </a:lnSpc>
              <a:spcBef>
                <a:spcPts val="400"/>
              </a:spcBef>
              <a:spcAft>
                <a:spcPts val="0"/>
              </a:spcAft>
              <a:buClr>
                <a:srgbClr val="080808"/>
              </a:buClr>
              <a:buSzPts val="2100"/>
              <a:buNone/>
            </a:pPr>
            <a:r>
              <a:rPr lang="en-US" sz="2400" b="1" dirty="0">
                <a:solidFill>
                  <a:schemeClr val="tx1"/>
                </a:solidFill>
                <a:highlight>
                  <a:srgbClr val="FFFFFF"/>
                </a:highlight>
                <a:latin typeface="Tahoma" panose="020B0604030504040204" pitchFamily="34" charset="0"/>
                <a:ea typeface="Tahoma" panose="020B0604030504040204" pitchFamily="34" charset="0"/>
                <a:cs typeface="Tahoma" panose="020B0604030504040204" pitchFamily="34" charset="0"/>
                <a:sym typeface="Arial"/>
              </a:rPr>
              <a:t>Data Sets:  </a:t>
            </a:r>
          </a:p>
          <a:p>
            <a:pPr marL="95250" lvl="0" indent="0" rtl="0">
              <a:lnSpc>
                <a:spcPct val="115000"/>
              </a:lnSpc>
              <a:spcBef>
                <a:spcPts val="400"/>
              </a:spcBef>
              <a:spcAft>
                <a:spcPts val="0"/>
              </a:spcAft>
              <a:buClr>
                <a:srgbClr val="080808"/>
              </a:buClr>
              <a:buSzPts val="2100"/>
              <a:buNone/>
            </a:pPr>
            <a:r>
              <a:rPr lang="en-US" sz="2400" dirty="0">
                <a:solidFill>
                  <a:srgbClr val="080808"/>
                </a:solidFill>
                <a:highlight>
                  <a:srgbClr val="FFFFFF"/>
                </a:highlight>
                <a:latin typeface="Tahoma" panose="020B0604030504040204" pitchFamily="34" charset="0"/>
                <a:ea typeface="Tahoma" panose="020B0604030504040204" pitchFamily="34" charset="0"/>
                <a:cs typeface="Tahoma" panose="020B0604030504040204" pitchFamily="34" charset="0"/>
                <a:sym typeface="Arial"/>
              </a:rPr>
              <a:t>The datasets used are labeled music datasets taken from GTZAN and Kaggle. There are 13 different music classes containing 100 samples for every class. These classes include Semi Classical, Hip-hop, Ghazal, Disco, Country, Carnatic, Blues, Sufi, Rock, Reggae, Pop, Metal, and Jazz all of which have a duration of 30 seconds and a frequency of 44100 Hz. </a:t>
            </a:r>
          </a:p>
          <a:p>
            <a:pPr marL="95250" lvl="0" indent="0" rtl="0">
              <a:lnSpc>
                <a:spcPct val="115000"/>
              </a:lnSpc>
              <a:spcBef>
                <a:spcPts val="400"/>
              </a:spcBef>
              <a:spcAft>
                <a:spcPts val="0"/>
              </a:spcAft>
              <a:buClr>
                <a:srgbClr val="080808"/>
              </a:buClr>
              <a:buSzPts val="2100"/>
              <a:buNone/>
            </a:pPr>
            <a:endParaRPr lang="en-US" sz="2400" dirty="0">
              <a:solidFill>
                <a:srgbClr val="080808"/>
              </a:solidFill>
              <a:highlight>
                <a:srgbClr val="FFFFFF"/>
              </a:highlight>
              <a:latin typeface="Tahoma" panose="020B0604030504040204" pitchFamily="34" charset="0"/>
              <a:ea typeface="Tahoma" panose="020B0604030504040204" pitchFamily="34" charset="0"/>
              <a:cs typeface="Tahoma" panose="020B0604030504040204" pitchFamily="34" charset="0"/>
              <a:sym typeface="Arial"/>
            </a:endParaRPr>
          </a:p>
        </p:txBody>
      </p:sp>
      <p:pic>
        <p:nvPicPr>
          <p:cNvPr id="94" name="Google Shape;94;p2"/>
          <p:cNvPicPr preferRelativeResize="0"/>
          <p:nvPr/>
        </p:nvPicPr>
        <p:blipFill rotWithShape="1">
          <a:blip r:embed="rId3">
            <a:alphaModFix/>
          </a:blip>
          <a:srcRect/>
          <a:stretch/>
        </p:blipFill>
        <p:spPr>
          <a:xfrm>
            <a:off x="10382390" y="5951118"/>
            <a:ext cx="1800000" cy="900000"/>
          </a:xfrm>
          <a:prstGeom prst="rect">
            <a:avLst/>
          </a:prstGeom>
          <a:noFill/>
          <a:ln>
            <a:noFill/>
          </a:ln>
        </p:spPr>
      </p:pic>
    </p:spTree>
    <p:extLst>
      <p:ext uri="{BB962C8B-B14F-4D97-AF65-F5344CB8AC3E}">
        <p14:creationId xmlns:p14="http://schemas.microsoft.com/office/powerpoint/2010/main" val="1746778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sz="4500"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Methodology</a:t>
            </a:r>
            <a:endParaRPr sz="4500"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94" name="Google Shape;94;p2"/>
          <p:cNvPicPr preferRelativeResize="0"/>
          <p:nvPr/>
        </p:nvPicPr>
        <p:blipFill rotWithShape="1">
          <a:blip r:embed="rId3">
            <a:alphaModFix/>
          </a:blip>
          <a:srcRect/>
          <a:stretch/>
        </p:blipFill>
        <p:spPr>
          <a:xfrm>
            <a:off x="10382390" y="5951118"/>
            <a:ext cx="1800000" cy="900000"/>
          </a:xfrm>
          <a:prstGeom prst="rect">
            <a:avLst/>
          </a:prstGeom>
          <a:noFill/>
          <a:ln w="9525">
            <a:noFill/>
          </a:ln>
        </p:spPr>
      </p:pic>
      <p:sp>
        <p:nvSpPr>
          <p:cNvPr id="2" name="Flowchart: Predefined Process 1">
            <a:extLst>
              <a:ext uri="{FF2B5EF4-FFF2-40B4-BE49-F238E27FC236}">
                <a16:creationId xmlns:a16="http://schemas.microsoft.com/office/drawing/2014/main" id="{4A40CEF6-DB37-95D0-4F82-EBF0BEF584F7}"/>
              </a:ext>
            </a:extLst>
          </p:cNvPr>
          <p:cNvSpPr/>
          <p:nvPr/>
        </p:nvSpPr>
        <p:spPr>
          <a:xfrm>
            <a:off x="904972" y="1593129"/>
            <a:ext cx="1630838" cy="1046376"/>
          </a:xfrm>
          <a:prstGeom prst="flowChartPredefinedProcess">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IN" dirty="0"/>
              <a:t>Labelled Music Dataset</a:t>
            </a:r>
          </a:p>
        </p:txBody>
      </p:sp>
      <p:sp>
        <p:nvSpPr>
          <p:cNvPr id="3" name="Oval 2">
            <a:extLst>
              <a:ext uri="{FF2B5EF4-FFF2-40B4-BE49-F238E27FC236}">
                <a16:creationId xmlns:a16="http://schemas.microsoft.com/office/drawing/2014/main" id="{039ACECD-C837-431B-0752-C455E493494A}"/>
              </a:ext>
            </a:extLst>
          </p:cNvPr>
          <p:cNvSpPr/>
          <p:nvPr/>
        </p:nvSpPr>
        <p:spPr>
          <a:xfrm>
            <a:off x="3054280" y="1795805"/>
            <a:ext cx="1508289" cy="641023"/>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IN" dirty="0"/>
              <a:t>Pre-processing</a:t>
            </a:r>
          </a:p>
        </p:txBody>
      </p:sp>
      <p:sp>
        <p:nvSpPr>
          <p:cNvPr id="4" name="Oval 3">
            <a:extLst>
              <a:ext uri="{FF2B5EF4-FFF2-40B4-BE49-F238E27FC236}">
                <a16:creationId xmlns:a16="http://schemas.microsoft.com/office/drawing/2014/main" id="{71006CC2-95F5-0AC8-6F6F-4C46E74723E2}"/>
              </a:ext>
            </a:extLst>
          </p:cNvPr>
          <p:cNvSpPr/>
          <p:nvPr/>
        </p:nvSpPr>
        <p:spPr>
          <a:xfrm>
            <a:off x="5723645" y="1787948"/>
            <a:ext cx="1508289" cy="641023"/>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IN" dirty="0"/>
              <a:t>Input file generation</a:t>
            </a:r>
          </a:p>
        </p:txBody>
      </p:sp>
      <p:sp>
        <p:nvSpPr>
          <p:cNvPr id="5" name="Hexagon 4">
            <a:extLst>
              <a:ext uri="{FF2B5EF4-FFF2-40B4-BE49-F238E27FC236}">
                <a16:creationId xmlns:a16="http://schemas.microsoft.com/office/drawing/2014/main" id="{5BE12387-A3E4-E4B6-73F4-30A7CEEA59CB}"/>
              </a:ext>
            </a:extLst>
          </p:cNvPr>
          <p:cNvSpPr/>
          <p:nvPr/>
        </p:nvSpPr>
        <p:spPr>
          <a:xfrm>
            <a:off x="7667131" y="1291472"/>
            <a:ext cx="1731394" cy="641023"/>
          </a:xfrm>
          <a:prstGeom prst="hexagon">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Mel-Spectrograms</a:t>
            </a:r>
          </a:p>
        </p:txBody>
      </p:sp>
      <p:sp>
        <p:nvSpPr>
          <p:cNvPr id="6" name="Hexagon 5">
            <a:extLst>
              <a:ext uri="{FF2B5EF4-FFF2-40B4-BE49-F238E27FC236}">
                <a16:creationId xmlns:a16="http://schemas.microsoft.com/office/drawing/2014/main" id="{28F1B4BA-DF99-BDA5-1D8F-53B56B6F42D2}"/>
              </a:ext>
            </a:extLst>
          </p:cNvPr>
          <p:cNvSpPr/>
          <p:nvPr/>
        </p:nvSpPr>
        <p:spPr>
          <a:xfrm>
            <a:off x="7659274" y="2499671"/>
            <a:ext cx="1731394" cy="641023"/>
          </a:xfrm>
          <a:prstGeom prst="hexagon">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NumPy Array</a:t>
            </a:r>
          </a:p>
        </p:txBody>
      </p:sp>
      <p:sp>
        <p:nvSpPr>
          <p:cNvPr id="7" name="Flowchart: Predefined Process 6">
            <a:extLst>
              <a:ext uri="{FF2B5EF4-FFF2-40B4-BE49-F238E27FC236}">
                <a16:creationId xmlns:a16="http://schemas.microsoft.com/office/drawing/2014/main" id="{DB9EB711-35C0-A8F3-F719-4A6033A7BB4F}"/>
              </a:ext>
            </a:extLst>
          </p:cNvPr>
          <p:cNvSpPr/>
          <p:nvPr/>
        </p:nvSpPr>
        <p:spPr>
          <a:xfrm>
            <a:off x="10050544" y="1698397"/>
            <a:ext cx="1630838" cy="1046376"/>
          </a:xfrm>
          <a:prstGeom prst="flowChartPredefinedProcess">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IN" dirty="0"/>
              <a:t>CNN Architecture </a:t>
            </a:r>
          </a:p>
        </p:txBody>
      </p:sp>
      <p:sp>
        <p:nvSpPr>
          <p:cNvPr id="8" name="Cube 7">
            <a:extLst>
              <a:ext uri="{FF2B5EF4-FFF2-40B4-BE49-F238E27FC236}">
                <a16:creationId xmlns:a16="http://schemas.microsoft.com/office/drawing/2014/main" id="{68A70F1F-74B7-E657-2271-08B3B48F252B}"/>
              </a:ext>
            </a:extLst>
          </p:cNvPr>
          <p:cNvSpPr/>
          <p:nvPr/>
        </p:nvSpPr>
        <p:spPr>
          <a:xfrm flipH="1">
            <a:off x="3271091" y="3959264"/>
            <a:ext cx="1291473" cy="895546"/>
          </a:xfrm>
          <a:prstGeom prst="cube">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Trained Model</a:t>
            </a:r>
          </a:p>
        </p:txBody>
      </p:sp>
      <p:cxnSp>
        <p:nvCxnSpPr>
          <p:cNvPr id="10" name="Straight Arrow Connector 9">
            <a:extLst>
              <a:ext uri="{FF2B5EF4-FFF2-40B4-BE49-F238E27FC236}">
                <a16:creationId xmlns:a16="http://schemas.microsoft.com/office/drawing/2014/main" id="{305C3151-5D18-F48B-A8BF-F5FCFCED43E8}"/>
              </a:ext>
            </a:extLst>
          </p:cNvPr>
          <p:cNvCxnSpPr>
            <a:cxnSpLocks/>
            <a:stCxn id="2" idx="3"/>
            <a:endCxn id="3" idx="2"/>
          </p:cNvCxnSpPr>
          <p:nvPr/>
        </p:nvCxnSpPr>
        <p:spPr>
          <a:xfrm>
            <a:off x="2535810" y="2116317"/>
            <a:ext cx="518470" cy="0"/>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12274042-BF53-EC04-79FD-AF632B997A03}"/>
              </a:ext>
            </a:extLst>
          </p:cNvPr>
          <p:cNvCxnSpPr>
            <a:cxnSpLocks/>
            <a:stCxn id="3" idx="6"/>
            <a:endCxn id="4" idx="2"/>
          </p:cNvCxnSpPr>
          <p:nvPr/>
        </p:nvCxnSpPr>
        <p:spPr>
          <a:xfrm flipV="1">
            <a:off x="4562569" y="2108460"/>
            <a:ext cx="1161076" cy="7857"/>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cxnSp>
        <p:nvCxnSpPr>
          <p:cNvPr id="18" name="Connector: Elbow 17">
            <a:extLst>
              <a:ext uri="{FF2B5EF4-FFF2-40B4-BE49-F238E27FC236}">
                <a16:creationId xmlns:a16="http://schemas.microsoft.com/office/drawing/2014/main" id="{06FFF28A-9C08-B414-676C-B4933D7FEFD0}"/>
              </a:ext>
            </a:extLst>
          </p:cNvPr>
          <p:cNvCxnSpPr>
            <a:cxnSpLocks/>
            <a:stCxn id="4" idx="6"/>
            <a:endCxn id="6" idx="3"/>
          </p:cNvCxnSpPr>
          <p:nvPr/>
        </p:nvCxnSpPr>
        <p:spPr>
          <a:xfrm>
            <a:off x="7231934" y="2108460"/>
            <a:ext cx="427340" cy="711723"/>
          </a:xfrm>
          <a:prstGeom prst="bentConnector3">
            <a:avLst/>
          </a:prstGeom>
          <a:ln w="9525">
            <a:tailEnd type="triangle"/>
          </a:ln>
        </p:spPr>
        <p:style>
          <a:lnRef idx="1">
            <a:schemeClr val="dk1"/>
          </a:lnRef>
          <a:fillRef idx="0">
            <a:schemeClr val="dk1"/>
          </a:fillRef>
          <a:effectRef idx="0">
            <a:schemeClr val="dk1"/>
          </a:effectRef>
          <a:fontRef idx="minor">
            <a:schemeClr val="tx1"/>
          </a:fontRef>
        </p:style>
      </p:cxnSp>
      <p:cxnSp>
        <p:nvCxnSpPr>
          <p:cNvPr id="20" name="Connector: Elbow 19">
            <a:extLst>
              <a:ext uri="{FF2B5EF4-FFF2-40B4-BE49-F238E27FC236}">
                <a16:creationId xmlns:a16="http://schemas.microsoft.com/office/drawing/2014/main" id="{5B3E3FD1-F716-A565-5433-691F7D337C27}"/>
              </a:ext>
            </a:extLst>
          </p:cNvPr>
          <p:cNvCxnSpPr>
            <a:cxnSpLocks/>
            <a:stCxn id="4" idx="6"/>
            <a:endCxn id="5" idx="3"/>
          </p:cNvCxnSpPr>
          <p:nvPr/>
        </p:nvCxnSpPr>
        <p:spPr>
          <a:xfrm flipV="1">
            <a:off x="7231934" y="1611984"/>
            <a:ext cx="435197" cy="496476"/>
          </a:xfrm>
          <a:prstGeom prst="bentConnector3">
            <a:avLst>
              <a:gd name="adj1" fmla="val 50000"/>
            </a:avLst>
          </a:prstGeom>
          <a:ln w="9525">
            <a:tailEnd type="triangle"/>
          </a:ln>
        </p:spPr>
        <p:style>
          <a:lnRef idx="1">
            <a:schemeClr val="dk1"/>
          </a:lnRef>
          <a:fillRef idx="0">
            <a:schemeClr val="dk1"/>
          </a:fillRef>
          <a:effectRef idx="0">
            <a:schemeClr val="dk1"/>
          </a:effectRef>
          <a:fontRef idx="minor">
            <a:schemeClr val="tx1"/>
          </a:fontRef>
        </p:style>
      </p:cxnSp>
      <p:cxnSp>
        <p:nvCxnSpPr>
          <p:cNvPr id="27" name="Connector: Elbow 26">
            <a:extLst>
              <a:ext uri="{FF2B5EF4-FFF2-40B4-BE49-F238E27FC236}">
                <a16:creationId xmlns:a16="http://schemas.microsoft.com/office/drawing/2014/main" id="{4233DD53-133F-19B8-3CE6-15FE98511C69}"/>
              </a:ext>
            </a:extLst>
          </p:cNvPr>
          <p:cNvCxnSpPr>
            <a:stCxn id="5" idx="0"/>
            <a:endCxn id="6" idx="0"/>
          </p:cNvCxnSpPr>
          <p:nvPr/>
        </p:nvCxnSpPr>
        <p:spPr>
          <a:xfrm flipH="1">
            <a:off x="9390668" y="1611984"/>
            <a:ext cx="7857" cy="1208199"/>
          </a:xfrm>
          <a:prstGeom prst="bentConnector3">
            <a:avLst>
              <a:gd name="adj1" fmla="val -2909507"/>
            </a:avLst>
          </a:prstGeom>
          <a:ln w="9525"/>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0DC18642-819D-A943-5404-1A7222093EAB}"/>
              </a:ext>
            </a:extLst>
          </p:cNvPr>
          <p:cNvCxnSpPr>
            <a:cxnSpLocks/>
            <a:endCxn id="7" idx="1"/>
          </p:cNvCxnSpPr>
          <p:nvPr/>
        </p:nvCxnSpPr>
        <p:spPr>
          <a:xfrm>
            <a:off x="9634194" y="2221585"/>
            <a:ext cx="416350" cy="0"/>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FA5C9455-A76A-13F0-70CF-AE1C3BCCD6A2}"/>
              </a:ext>
            </a:extLst>
          </p:cNvPr>
          <p:cNvCxnSpPr>
            <a:stCxn id="3" idx="4"/>
            <a:endCxn id="8" idx="0"/>
          </p:cNvCxnSpPr>
          <p:nvPr/>
        </p:nvCxnSpPr>
        <p:spPr>
          <a:xfrm flipH="1">
            <a:off x="3804884" y="2436828"/>
            <a:ext cx="3541" cy="1522436"/>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sp>
        <p:nvSpPr>
          <p:cNvPr id="33" name="Circle: Hollow 32">
            <a:extLst>
              <a:ext uri="{FF2B5EF4-FFF2-40B4-BE49-F238E27FC236}">
                <a16:creationId xmlns:a16="http://schemas.microsoft.com/office/drawing/2014/main" id="{44313207-58A1-37C7-C838-B266FB18F8DA}"/>
              </a:ext>
            </a:extLst>
          </p:cNvPr>
          <p:cNvSpPr/>
          <p:nvPr/>
        </p:nvSpPr>
        <p:spPr>
          <a:xfrm>
            <a:off x="6900424" y="4015824"/>
            <a:ext cx="1018095" cy="999241"/>
          </a:xfrm>
          <a:prstGeom prst="donut">
            <a:avLst>
              <a:gd name="adj" fmla="val 14102"/>
            </a:avLst>
          </a:prstGeom>
          <a:solidFill>
            <a:schemeClr val="bg1"/>
          </a:solid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Output</a:t>
            </a:r>
          </a:p>
        </p:txBody>
      </p:sp>
      <p:sp>
        <p:nvSpPr>
          <p:cNvPr id="34" name="TextBox 33">
            <a:extLst>
              <a:ext uri="{FF2B5EF4-FFF2-40B4-BE49-F238E27FC236}">
                <a16:creationId xmlns:a16="http://schemas.microsoft.com/office/drawing/2014/main" id="{98273AED-E027-98AE-A16F-BC5F3BEFD13F}"/>
              </a:ext>
            </a:extLst>
          </p:cNvPr>
          <p:cNvSpPr txBox="1"/>
          <p:nvPr/>
        </p:nvSpPr>
        <p:spPr>
          <a:xfrm>
            <a:off x="9247705" y="3532704"/>
            <a:ext cx="895546" cy="307777"/>
          </a:xfrm>
          <a:prstGeom prst="rect">
            <a:avLst/>
          </a:prstGeom>
          <a:noFill/>
          <a:ln w="9525">
            <a:noFill/>
          </a:ln>
        </p:spPr>
        <p:txBody>
          <a:bodyPr wrap="square" rtlCol="0">
            <a:spAutoFit/>
          </a:bodyPr>
          <a:lstStyle/>
          <a:p>
            <a:r>
              <a:rPr lang="en-IN" dirty="0"/>
              <a:t>Blues</a:t>
            </a:r>
          </a:p>
        </p:txBody>
      </p:sp>
      <p:sp>
        <p:nvSpPr>
          <p:cNvPr id="35" name="TextBox 34">
            <a:extLst>
              <a:ext uri="{FF2B5EF4-FFF2-40B4-BE49-F238E27FC236}">
                <a16:creationId xmlns:a16="http://schemas.microsoft.com/office/drawing/2014/main" id="{FB6B0EFA-487C-0C06-A2BC-BB5203FC9538}"/>
              </a:ext>
            </a:extLst>
          </p:cNvPr>
          <p:cNvSpPr txBox="1"/>
          <p:nvPr/>
        </p:nvSpPr>
        <p:spPr>
          <a:xfrm>
            <a:off x="9247705" y="3959099"/>
            <a:ext cx="895546" cy="307777"/>
          </a:xfrm>
          <a:prstGeom prst="rect">
            <a:avLst/>
          </a:prstGeom>
          <a:noFill/>
          <a:ln w="9525">
            <a:noFill/>
          </a:ln>
        </p:spPr>
        <p:txBody>
          <a:bodyPr wrap="square" rtlCol="0">
            <a:spAutoFit/>
          </a:bodyPr>
          <a:lstStyle/>
          <a:p>
            <a:r>
              <a:rPr lang="en-IN" dirty="0">
                <a:latin typeface="Arial(body)"/>
              </a:rPr>
              <a:t>Carnatic</a:t>
            </a:r>
          </a:p>
        </p:txBody>
      </p:sp>
      <p:sp>
        <p:nvSpPr>
          <p:cNvPr id="36" name="TextBox 35">
            <a:extLst>
              <a:ext uri="{FF2B5EF4-FFF2-40B4-BE49-F238E27FC236}">
                <a16:creationId xmlns:a16="http://schemas.microsoft.com/office/drawing/2014/main" id="{C312F565-7268-0F25-72C7-2908D9BA8044}"/>
              </a:ext>
            </a:extLst>
          </p:cNvPr>
          <p:cNvSpPr txBox="1"/>
          <p:nvPr/>
        </p:nvSpPr>
        <p:spPr>
          <a:xfrm>
            <a:off x="9247705" y="4383306"/>
            <a:ext cx="895546" cy="307777"/>
          </a:xfrm>
          <a:prstGeom prst="rect">
            <a:avLst/>
          </a:prstGeom>
          <a:noFill/>
          <a:ln w="9525">
            <a:noFill/>
          </a:ln>
        </p:spPr>
        <p:txBody>
          <a:bodyPr wrap="square" rtlCol="0">
            <a:spAutoFit/>
          </a:bodyPr>
          <a:lstStyle/>
          <a:p>
            <a:r>
              <a:rPr lang="en-IN" dirty="0"/>
              <a:t>Country</a:t>
            </a:r>
          </a:p>
        </p:txBody>
      </p:sp>
      <p:sp>
        <p:nvSpPr>
          <p:cNvPr id="37" name="TextBox 36">
            <a:extLst>
              <a:ext uri="{FF2B5EF4-FFF2-40B4-BE49-F238E27FC236}">
                <a16:creationId xmlns:a16="http://schemas.microsoft.com/office/drawing/2014/main" id="{C389CD75-7D18-766E-9F5A-2C23EF430C0B}"/>
              </a:ext>
            </a:extLst>
          </p:cNvPr>
          <p:cNvSpPr txBox="1"/>
          <p:nvPr/>
        </p:nvSpPr>
        <p:spPr>
          <a:xfrm>
            <a:off x="9247705" y="4868867"/>
            <a:ext cx="895546" cy="307777"/>
          </a:xfrm>
          <a:prstGeom prst="rect">
            <a:avLst/>
          </a:prstGeom>
          <a:noFill/>
          <a:ln w="9525">
            <a:noFill/>
          </a:ln>
        </p:spPr>
        <p:txBody>
          <a:bodyPr wrap="square" rtlCol="0">
            <a:spAutoFit/>
          </a:bodyPr>
          <a:lstStyle/>
          <a:p>
            <a:r>
              <a:rPr lang="en-IN" dirty="0"/>
              <a:t>Disco</a:t>
            </a:r>
          </a:p>
        </p:txBody>
      </p:sp>
      <p:sp>
        <p:nvSpPr>
          <p:cNvPr id="38" name="TextBox 37">
            <a:extLst>
              <a:ext uri="{FF2B5EF4-FFF2-40B4-BE49-F238E27FC236}">
                <a16:creationId xmlns:a16="http://schemas.microsoft.com/office/drawing/2014/main" id="{7618377A-64F2-1E38-89C5-CAF3480B7DBB}"/>
              </a:ext>
            </a:extLst>
          </p:cNvPr>
          <p:cNvSpPr txBox="1"/>
          <p:nvPr/>
        </p:nvSpPr>
        <p:spPr>
          <a:xfrm>
            <a:off x="9247705" y="5354428"/>
            <a:ext cx="895546" cy="307777"/>
          </a:xfrm>
          <a:prstGeom prst="rect">
            <a:avLst/>
          </a:prstGeom>
          <a:noFill/>
          <a:ln w="9525">
            <a:noFill/>
          </a:ln>
        </p:spPr>
        <p:txBody>
          <a:bodyPr wrap="square" rtlCol="0">
            <a:spAutoFit/>
          </a:bodyPr>
          <a:lstStyle/>
          <a:p>
            <a:r>
              <a:rPr lang="en-IN" dirty="0"/>
              <a:t>Ghazal</a:t>
            </a:r>
          </a:p>
        </p:txBody>
      </p:sp>
      <p:sp>
        <p:nvSpPr>
          <p:cNvPr id="39" name="TextBox 38">
            <a:extLst>
              <a:ext uri="{FF2B5EF4-FFF2-40B4-BE49-F238E27FC236}">
                <a16:creationId xmlns:a16="http://schemas.microsoft.com/office/drawing/2014/main" id="{FB800FC3-5E99-0C13-65E6-BA08D1168C8D}"/>
              </a:ext>
            </a:extLst>
          </p:cNvPr>
          <p:cNvSpPr txBox="1"/>
          <p:nvPr/>
        </p:nvSpPr>
        <p:spPr>
          <a:xfrm>
            <a:off x="9247705" y="6248722"/>
            <a:ext cx="895546" cy="307777"/>
          </a:xfrm>
          <a:prstGeom prst="rect">
            <a:avLst/>
          </a:prstGeom>
          <a:noFill/>
          <a:ln w="9525">
            <a:noFill/>
          </a:ln>
        </p:spPr>
        <p:txBody>
          <a:bodyPr wrap="square" rtlCol="0">
            <a:spAutoFit/>
          </a:bodyPr>
          <a:lstStyle/>
          <a:p>
            <a:r>
              <a:rPr lang="en-IN" dirty="0"/>
              <a:t>Hip-hop</a:t>
            </a:r>
          </a:p>
        </p:txBody>
      </p:sp>
      <p:sp>
        <p:nvSpPr>
          <p:cNvPr id="40" name="TextBox 39">
            <a:extLst>
              <a:ext uri="{FF2B5EF4-FFF2-40B4-BE49-F238E27FC236}">
                <a16:creationId xmlns:a16="http://schemas.microsoft.com/office/drawing/2014/main" id="{FD7D3A34-C026-57AD-BE1F-F9F56C625995}"/>
              </a:ext>
            </a:extLst>
          </p:cNvPr>
          <p:cNvSpPr txBox="1"/>
          <p:nvPr/>
        </p:nvSpPr>
        <p:spPr>
          <a:xfrm>
            <a:off x="5205163" y="6252347"/>
            <a:ext cx="1341749" cy="307777"/>
          </a:xfrm>
          <a:prstGeom prst="rect">
            <a:avLst/>
          </a:prstGeom>
          <a:noFill/>
          <a:ln w="9525">
            <a:noFill/>
          </a:ln>
        </p:spPr>
        <p:txBody>
          <a:bodyPr wrap="square" rtlCol="0">
            <a:spAutoFit/>
          </a:bodyPr>
          <a:lstStyle/>
          <a:p>
            <a:r>
              <a:rPr lang="en-IN" dirty="0"/>
              <a:t>Semi-classical</a:t>
            </a:r>
          </a:p>
        </p:txBody>
      </p:sp>
      <p:sp>
        <p:nvSpPr>
          <p:cNvPr id="41" name="TextBox 40">
            <a:extLst>
              <a:ext uri="{FF2B5EF4-FFF2-40B4-BE49-F238E27FC236}">
                <a16:creationId xmlns:a16="http://schemas.microsoft.com/office/drawing/2014/main" id="{D40EED5C-37F3-FE5F-5572-C16B0809E42F}"/>
              </a:ext>
            </a:extLst>
          </p:cNvPr>
          <p:cNvSpPr txBox="1"/>
          <p:nvPr/>
        </p:nvSpPr>
        <p:spPr>
          <a:xfrm>
            <a:off x="9252426" y="5820428"/>
            <a:ext cx="895546" cy="307777"/>
          </a:xfrm>
          <a:prstGeom prst="rect">
            <a:avLst/>
          </a:prstGeom>
          <a:noFill/>
          <a:ln w="9525">
            <a:noFill/>
          </a:ln>
        </p:spPr>
        <p:txBody>
          <a:bodyPr wrap="square" rtlCol="0">
            <a:spAutoFit/>
          </a:bodyPr>
          <a:lstStyle/>
          <a:p>
            <a:r>
              <a:rPr lang="en-IN" dirty="0"/>
              <a:t>Jazz</a:t>
            </a:r>
          </a:p>
        </p:txBody>
      </p:sp>
      <p:sp>
        <p:nvSpPr>
          <p:cNvPr id="42" name="TextBox 41">
            <a:extLst>
              <a:ext uri="{FF2B5EF4-FFF2-40B4-BE49-F238E27FC236}">
                <a16:creationId xmlns:a16="http://schemas.microsoft.com/office/drawing/2014/main" id="{0828E318-D498-04B4-590C-A6C8929145BC}"/>
              </a:ext>
            </a:extLst>
          </p:cNvPr>
          <p:cNvSpPr txBox="1"/>
          <p:nvPr/>
        </p:nvSpPr>
        <p:spPr>
          <a:xfrm>
            <a:off x="5208723" y="5820428"/>
            <a:ext cx="895546" cy="307777"/>
          </a:xfrm>
          <a:prstGeom prst="rect">
            <a:avLst/>
          </a:prstGeom>
          <a:noFill/>
          <a:ln w="9525">
            <a:noFill/>
          </a:ln>
        </p:spPr>
        <p:txBody>
          <a:bodyPr wrap="square" rtlCol="0">
            <a:spAutoFit/>
          </a:bodyPr>
          <a:lstStyle/>
          <a:p>
            <a:r>
              <a:rPr lang="en-IN" dirty="0"/>
              <a:t>Metal</a:t>
            </a:r>
          </a:p>
        </p:txBody>
      </p:sp>
      <p:sp>
        <p:nvSpPr>
          <p:cNvPr id="43" name="TextBox 42">
            <a:extLst>
              <a:ext uri="{FF2B5EF4-FFF2-40B4-BE49-F238E27FC236}">
                <a16:creationId xmlns:a16="http://schemas.microsoft.com/office/drawing/2014/main" id="{ADBE0FB7-CD90-65D3-4831-A9AFEF019EF6}"/>
              </a:ext>
            </a:extLst>
          </p:cNvPr>
          <p:cNvSpPr txBox="1"/>
          <p:nvPr/>
        </p:nvSpPr>
        <p:spPr>
          <a:xfrm>
            <a:off x="5208723" y="5354428"/>
            <a:ext cx="895546" cy="307777"/>
          </a:xfrm>
          <a:prstGeom prst="rect">
            <a:avLst/>
          </a:prstGeom>
          <a:noFill/>
          <a:ln w="9525">
            <a:noFill/>
          </a:ln>
        </p:spPr>
        <p:txBody>
          <a:bodyPr wrap="square" rtlCol="0">
            <a:spAutoFit/>
          </a:bodyPr>
          <a:lstStyle/>
          <a:p>
            <a:r>
              <a:rPr lang="en-IN" dirty="0"/>
              <a:t>Pop</a:t>
            </a:r>
          </a:p>
        </p:txBody>
      </p:sp>
      <p:sp>
        <p:nvSpPr>
          <p:cNvPr id="44" name="TextBox 43">
            <a:extLst>
              <a:ext uri="{FF2B5EF4-FFF2-40B4-BE49-F238E27FC236}">
                <a16:creationId xmlns:a16="http://schemas.microsoft.com/office/drawing/2014/main" id="{ED06262C-45AE-D61A-0BBF-D4F98B26A526}"/>
              </a:ext>
            </a:extLst>
          </p:cNvPr>
          <p:cNvSpPr txBox="1"/>
          <p:nvPr/>
        </p:nvSpPr>
        <p:spPr>
          <a:xfrm>
            <a:off x="5205163" y="4868869"/>
            <a:ext cx="895546" cy="307777"/>
          </a:xfrm>
          <a:prstGeom prst="rect">
            <a:avLst/>
          </a:prstGeom>
          <a:noFill/>
          <a:ln w="9525">
            <a:noFill/>
          </a:ln>
        </p:spPr>
        <p:txBody>
          <a:bodyPr wrap="square" rtlCol="0">
            <a:spAutoFit/>
          </a:bodyPr>
          <a:lstStyle/>
          <a:p>
            <a:r>
              <a:rPr lang="en-IN" dirty="0"/>
              <a:t>Reggae</a:t>
            </a:r>
          </a:p>
        </p:txBody>
      </p:sp>
      <p:sp>
        <p:nvSpPr>
          <p:cNvPr id="45" name="TextBox 44">
            <a:extLst>
              <a:ext uri="{FF2B5EF4-FFF2-40B4-BE49-F238E27FC236}">
                <a16:creationId xmlns:a16="http://schemas.microsoft.com/office/drawing/2014/main" id="{E6A5DAC6-0ED1-F048-D4E2-DC52D4C3258B}"/>
              </a:ext>
            </a:extLst>
          </p:cNvPr>
          <p:cNvSpPr txBox="1"/>
          <p:nvPr/>
        </p:nvSpPr>
        <p:spPr>
          <a:xfrm>
            <a:off x="7992609" y="6248721"/>
            <a:ext cx="895546" cy="307777"/>
          </a:xfrm>
          <a:prstGeom prst="rect">
            <a:avLst/>
          </a:prstGeom>
          <a:noFill/>
          <a:ln w="9525">
            <a:noFill/>
          </a:ln>
        </p:spPr>
        <p:txBody>
          <a:bodyPr wrap="square" rtlCol="0">
            <a:spAutoFit/>
          </a:bodyPr>
          <a:lstStyle/>
          <a:p>
            <a:r>
              <a:rPr lang="en-IN" dirty="0"/>
              <a:t>Rock</a:t>
            </a:r>
          </a:p>
        </p:txBody>
      </p:sp>
      <p:sp>
        <p:nvSpPr>
          <p:cNvPr id="46" name="TextBox 45">
            <a:extLst>
              <a:ext uri="{FF2B5EF4-FFF2-40B4-BE49-F238E27FC236}">
                <a16:creationId xmlns:a16="http://schemas.microsoft.com/office/drawing/2014/main" id="{7AC0A0AF-8872-8652-7C48-209193EDD7A2}"/>
              </a:ext>
            </a:extLst>
          </p:cNvPr>
          <p:cNvSpPr txBox="1"/>
          <p:nvPr/>
        </p:nvSpPr>
        <p:spPr>
          <a:xfrm>
            <a:off x="6962853" y="6248720"/>
            <a:ext cx="1341750" cy="307777"/>
          </a:xfrm>
          <a:prstGeom prst="rect">
            <a:avLst/>
          </a:prstGeom>
          <a:noFill/>
          <a:ln w="9525">
            <a:noFill/>
          </a:ln>
        </p:spPr>
        <p:txBody>
          <a:bodyPr wrap="square" rtlCol="0">
            <a:spAutoFit/>
          </a:bodyPr>
          <a:lstStyle/>
          <a:p>
            <a:r>
              <a:rPr lang="en-IN" dirty="0"/>
              <a:t>Sufi</a:t>
            </a:r>
          </a:p>
        </p:txBody>
      </p:sp>
      <p:cxnSp>
        <p:nvCxnSpPr>
          <p:cNvPr id="53" name="Straight Arrow Connector 52">
            <a:extLst>
              <a:ext uri="{FF2B5EF4-FFF2-40B4-BE49-F238E27FC236}">
                <a16:creationId xmlns:a16="http://schemas.microsoft.com/office/drawing/2014/main" id="{503F05F9-FB9F-571D-55E2-BC092C37AB9F}"/>
              </a:ext>
            </a:extLst>
          </p:cNvPr>
          <p:cNvCxnSpPr>
            <a:cxnSpLocks/>
            <a:stCxn id="8" idx="2"/>
            <a:endCxn id="33" idx="2"/>
          </p:cNvCxnSpPr>
          <p:nvPr/>
        </p:nvCxnSpPr>
        <p:spPr>
          <a:xfrm flipV="1">
            <a:off x="4562564" y="4515445"/>
            <a:ext cx="2337860" cy="3535"/>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CD271555-9B76-F05C-E628-623FAB9D533A}"/>
              </a:ext>
            </a:extLst>
          </p:cNvPr>
          <p:cNvCxnSpPr>
            <a:stCxn id="33" idx="3"/>
            <a:endCxn id="44" idx="3"/>
          </p:cNvCxnSpPr>
          <p:nvPr/>
        </p:nvCxnSpPr>
        <p:spPr>
          <a:xfrm flipH="1">
            <a:off x="6100709" y="4868730"/>
            <a:ext cx="948812" cy="154028"/>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a:extLst>
              <a:ext uri="{FF2B5EF4-FFF2-40B4-BE49-F238E27FC236}">
                <a16:creationId xmlns:a16="http://schemas.microsoft.com/office/drawing/2014/main" id="{5CD3BF12-20F0-49BE-50C3-881EF603C254}"/>
              </a:ext>
            </a:extLst>
          </p:cNvPr>
          <p:cNvCxnSpPr>
            <a:stCxn id="33" idx="3"/>
            <a:endCxn id="43" idx="3"/>
          </p:cNvCxnSpPr>
          <p:nvPr/>
        </p:nvCxnSpPr>
        <p:spPr>
          <a:xfrm flipH="1">
            <a:off x="6104269" y="4868730"/>
            <a:ext cx="945252" cy="639587"/>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827BDE81-5EA0-283B-BF8C-7D49966CF5BA}"/>
              </a:ext>
            </a:extLst>
          </p:cNvPr>
          <p:cNvCxnSpPr>
            <a:stCxn id="33" idx="3"/>
            <a:endCxn id="42" idx="3"/>
          </p:cNvCxnSpPr>
          <p:nvPr/>
        </p:nvCxnSpPr>
        <p:spPr>
          <a:xfrm flipH="1">
            <a:off x="6104269" y="4868730"/>
            <a:ext cx="945252" cy="1105587"/>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741A8D68-C020-0672-C381-DF223E5084B0}"/>
              </a:ext>
            </a:extLst>
          </p:cNvPr>
          <p:cNvCxnSpPr>
            <a:cxnSpLocks/>
            <a:stCxn id="33" idx="3"/>
            <a:endCxn id="40" idx="3"/>
          </p:cNvCxnSpPr>
          <p:nvPr/>
        </p:nvCxnSpPr>
        <p:spPr>
          <a:xfrm flipH="1">
            <a:off x="6546912" y="4868730"/>
            <a:ext cx="502609" cy="1537506"/>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cxnSp>
        <p:nvCxnSpPr>
          <p:cNvPr id="66" name="Straight Arrow Connector 65">
            <a:extLst>
              <a:ext uri="{FF2B5EF4-FFF2-40B4-BE49-F238E27FC236}">
                <a16:creationId xmlns:a16="http://schemas.microsoft.com/office/drawing/2014/main" id="{DEB9FAC6-5B49-54C3-9B2D-3E4DD54B7C06}"/>
              </a:ext>
            </a:extLst>
          </p:cNvPr>
          <p:cNvCxnSpPr>
            <a:cxnSpLocks/>
            <a:stCxn id="33" idx="6"/>
            <a:endCxn id="34" idx="1"/>
          </p:cNvCxnSpPr>
          <p:nvPr/>
        </p:nvCxnSpPr>
        <p:spPr>
          <a:xfrm flipV="1">
            <a:off x="7918519" y="3686593"/>
            <a:ext cx="1329186" cy="828852"/>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cxnSp>
        <p:nvCxnSpPr>
          <p:cNvPr id="73" name="Straight Arrow Connector 72">
            <a:extLst>
              <a:ext uri="{FF2B5EF4-FFF2-40B4-BE49-F238E27FC236}">
                <a16:creationId xmlns:a16="http://schemas.microsoft.com/office/drawing/2014/main" id="{B722FAB9-90E5-0E29-76D1-AECD5DD6E9D4}"/>
              </a:ext>
            </a:extLst>
          </p:cNvPr>
          <p:cNvCxnSpPr>
            <a:stCxn id="33" idx="5"/>
            <a:endCxn id="39" idx="1"/>
          </p:cNvCxnSpPr>
          <p:nvPr/>
        </p:nvCxnSpPr>
        <p:spPr>
          <a:xfrm>
            <a:off x="7769422" y="4868730"/>
            <a:ext cx="1478283" cy="1533881"/>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184DEEFF-B50C-5CD9-A67F-888D863F0A67}"/>
              </a:ext>
            </a:extLst>
          </p:cNvPr>
          <p:cNvCxnSpPr>
            <a:stCxn id="33" idx="6"/>
            <a:endCxn id="35" idx="1"/>
          </p:cNvCxnSpPr>
          <p:nvPr/>
        </p:nvCxnSpPr>
        <p:spPr>
          <a:xfrm flipV="1">
            <a:off x="7918519" y="4112988"/>
            <a:ext cx="1329186" cy="402457"/>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cxnSp>
        <p:nvCxnSpPr>
          <p:cNvPr id="77" name="Straight Arrow Connector 76">
            <a:extLst>
              <a:ext uri="{FF2B5EF4-FFF2-40B4-BE49-F238E27FC236}">
                <a16:creationId xmlns:a16="http://schemas.microsoft.com/office/drawing/2014/main" id="{5579E3DF-2C36-B029-2E7C-8D675346292E}"/>
              </a:ext>
            </a:extLst>
          </p:cNvPr>
          <p:cNvCxnSpPr>
            <a:stCxn id="33" idx="6"/>
            <a:endCxn id="36" idx="1"/>
          </p:cNvCxnSpPr>
          <p:nvPr/>
        </p:nvCxnSpPr>
        <p:spPr>
          <a:xfrm>
            <a:off x="7918519" y="4515445"/>
            <a:ext cx="1329186" cy="21750"/>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cxnSp>
        <p:nvCxnSpPr>
          <p:cNvPr id="79" name="Straight Arrow Connector 78">
            <a:extLst>
              <a:ext uri="{FF2B5EF4-FFF2-40B4-BE49-F238E27FC236}">
                <a16:creationId xmlns:a16="http://schemas.microsoft.com/office/drawing/2014/main" id="{CC95783E-19C8-3CEC-AE62-EC3B9A43CE76}"/>
              </a:ext>
            </a:extLst>
          </p:cNvPr>
          <p:cNvCxnSpPr>
            <a:stCxn id="33" idx="5"/>
            <a:endCxn id="37" idx="1"/>
          </p:cNvCxnSpPr>
          <p:nvPr/>
        </p:nvCxnSpPr>
        <p:spPr>
          <a:xfrm>
            <a:off x="7769422" y="4868730"/>
            <a:ext cx="1478283" cy="154026"/>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cxnSp>
        <p:nvCxnSpPr>
          <p:cNvPr id="81" name="Straight Arrow Connector 80">
            <a:extLst>
              <a:ext uri="{FF2B5EF4-FFF2-40B4-BE49-F238E27FC236}">
                <a16:creationId xmlns:a16="http://schemas.microsoft.com/office/drawing/2014/main" id="{8B210A2A-AB36-0D70-7E1D-B9B6C27A2DFB}"/>
              </a:ext>
            </a:extLst>
          </p:cNvPr>
          <p:cNvCxnSpPr>
            <a:cxnSpLocks/>
            <a:stCxn id="33" idx="4"/>
          </p:cNvCxnSpPr>
          <p:nvPr/>
        </p:nvCxnSpPr>
        <p:spPr>
          <a:xfrm flipH="1">
            <a:off x="7261155" y="5015065"/>
            <a:ext cx="148317" cy="1225962"/>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cxnSp>
        <p:nvCxnSpPr>
          <p:cNvPr id="84" name="Straight Arrow Connector 83">
            <a:extLst>
              <a:ext uri="{FF2B5EF4-FFF2-40B4-BE49-F238E27FC236}">
                <a16:creationId xmlns:a16="http://schemas.microsoft.com/office/drawing/2014/main" id="{65540E40-7E11-7833-2E76-2817A96AEF3C}"/>
              </a:ext>
            </a:extLst>
          </p:cNvPr>
          <p:cNvCxnSpPr>
            <a:stCxn id="33" idx="4"/>
          </p:cNvCxnSpPr>
          <p:nvPr/>
        </p:nvCxnSpPr>
        <p:spPr>
          <a:xfrm>
            <a:off x="7409472" y="5015065"/>
            <a:ext cx="821703" cy="1225962"/>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cxnSp>
        <p:nvCxnSpPr>
          <p:cNvPr id="86" name="Straight Arrow Connector 85">
            <a:extLst>
              <a:ext uri="{FF2B5EF4-FFF2-40B4-BE49-F238E27FC236}">
                <a16:creationId xmlns:a16="http://schemas.microsoft.com/office/drawing/2014/main" id="{2FE4C661-E4EC-30A8-1950-784CD159CD18}"/>
              </a:ext>
            </a:extLst>
          </p:cNvPr>
          <p:cNvCxnSpPr>
            <a:stCxn id="33" idx="5"/>
            <a:endCxn id="38" idx="1"/>
          </p:cNvCxnSpPr>
          <p:nvPr/>
        </p:nvCxnSpPr>
        <p:spPr>
          <a:xfrm>
            <a:off x="7769422" y="4868730"/>
            <a:ext cx="1478283" cy="639587"/>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cxnSp>
        <p:nvCxnSpPr>
          <p:cNvPr id="88" name="Straight Arrow Connector 87">
            <a:extLst>
              <a:ext uri="{FF2B5EF4-FFF2-40B4-BE49-F238E27FC236}">
                <a16:creationId xmlns:a16="http://schemas.microsoft.com/office/drawing/2014/main" id="{B02312C0-E7F2-3CED-0CD3-7F12099ED3BA}"/>
              </a:ext>
            </a:extLst>
          </p:cNvPr>
          <p:cNvCxnSpPr>
            <a:stCxn id="33" idx="5"/>
            <a:endCxn id="41" idx="1"/>
          </p:cNvCxnSpPr>
          <p:nvPr/>
        </p:nvCxnSpPr>
        <p:spPr>
          <a:xfrm>
            <a:off x="7769422" y="4868730"/>
            <a:ext cx="1483004" cy="1105587"/>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cxnSp>
        <p:nvCxnSpPr>
          <p:cNvPr id="90" name="Connector: Elbow 89">
            <a:extLst>
              <a:ext uri="{FF2B5EF4-FFF2-40B4-BE49-F238E27FC236}">
                <a16:creationId xmlns:a16="http://schemas.microsoft.com/office/drawing/2014/main" id="{66A9DABB-E52A-F3B6-A358-B996710047B3}"/>
              </a:ext>
            </a:extLst>
          </p:cNvPr>
          <p:cNvCxnSpPr>
            <a:cxnSpLocks/>
            <a:stCxn id="7" idx="2"/>
            <a:endCxn id="8" idx="1"/>
          </p:cNvCxnSpPr>
          <p:nvPr/>
        </p:nvCxnSpPr>
        <p:spPr>
          <a:xfrm rot="5400000">
            <a:off x="6728178" y="45366"/>
            <a:ext cx="1438378" cy="6837192"/>
          </a:xfrm>
          <a:prstGeom prst="bentConnector3">
            <a:avLst>
              <a:gd name="adj1" fmla="val 41480"/>
            </a:avLst>
          </a:prstGeom>
          <a:ln w="9525">
            <a:tailEnd type="triangle"/>
          </a:ln>
        </p:spPr>
        <p:style>
          <a:lnRef idx="1">
            <a:schemeClr val="dk1"/>
          </a:lnRef>
          <a:fillRef idx="0">
            <a:schemeClr val="dk1"/>
          </a:fillRef>
          <a:effectRef idx="0">
            <a:schemeClr val="dk1"/>
          </a:effectRef>
          <a:fontRef idx="minor">
            <a:schemeClr val="tx1"/>
          </a:fontRef>
        </p:style>
      </p:cxnSp>
      <p:sp>
        <p:nvSpPr>
          <p:cNvPr id="95" name="TextBox 94">
            <a:extLst>
              <a:ext uri="{FF2B5EF4-FFF2-40B4-BE49-F238E27FC236}">
                <a16:creationId xmlns:a16="http://schemas.microsoft.com/office/drawing/2014/main" id="{03F4147B-BC58-2287-455C-9F52F956A0A1}"/>
              </a:ext>
            </a:extLst>
          </p:cNvPr>
          <p:cNvSpPr txBox="1"/>
          <p:nvPr/>
        </p:nvSpPr>
        <p:spPr>
          <a:xfrm>
            <a:off x="4685118" y="1845034"/>
            <a:ext cx="902650" cy="523220"/>
          </a:xfrm>
          <a:prstGeom prst="rect">
            <a:avLst/>
          </a:prstGeom>
          <a:noFill/>
          <a:ln w="9525">
            <a:noFill/>
          </a:ln>
        </p:spPr>
        <p:txBody>
          <a:bodyPr wrap="square" rtlCol="0">
            <a:spAutoFit/>
          </a:bodyPr>
          <a:lstStyle/>
          <a:p>
            <a:pPr algn="ctr"/>
            <a:r>
              <a:rPr lang="en-IN" dirty="0"/>
              <a:t>Training</a:t>
            </a:r>
          </a:p>
          <a:p>
            <a:pPr algn="ctr"/>
            <a:r>
              <a:rPr lang="en-IN" dirty="0"/>
              <a:t>Data</a:t>
            </a:r>
          </a:p>
        </p:txBody>
      </p:sp>
      <p:sp>
        <p:nvSpPr>
          <p:cNvPr id="97" name="TextBox 96">
            <a:extLst>
              <a:ext uri="{FF2B5EF4-FFF2-40B4-BE49-F238E27FC236}">
                <a16:creationId xmlns:a16="http://schemas.microsoft.com/office/drawing/2014/main" id="{CAA5EAAD-A8A2-1D5F-BB25-59DC3653EEF1}"/>
              </a:ext>
            </a:extLst>
          </p:cNvPr>
          <p:cNvSpPr txBox="1"/>
          <p:nvPr/>
        </p:nvSpPr>
        <p:spPr>
          <a:xfrm>
            <a:off x="3480221" y="2639505"/>
            <a:ext cx="615553" cy="798935"/>
          </a:xfrm>
          <a:prstGeom prst="rect">
            <a:avLst/>
          </a:prstGeom>
          <a:noFill/>
          <a:ln w="9525">
            <a:noFill/>
          </a:ln>
        </p:spPr>
        <p:txBody>
          <a:bodyPr vert="vert270" wrap="square">
            <a:spAutoFit/>
          </a:bodyPr>
          <a:lstStyle/>
          <a:p>
            <a:pPr algn="ctr"/>
            <a:r>
              <a:rPr lang="en-IN" dirty="0"/>
              <a:t>Testing</a:t>
            </a:r>
          </a:p>
          <a:p>
            <a:pPr algn="ctr"/>
            <a:r>
              <a:rPr lang="en-IN" dirty="0"/>
              <a:t>Data</a:t>
            </a:r>
          </a:p>
        </p:txBody>
      </p:sp>
    </p:spTree>
    <p:extLst>
      <p:ext uri="{BB962C8B-B14F-4D97-AF65-F5344CB8AC3E}">
        <p14:creationId xmlns:p14="http://schemas.microsoft.com/office/powerpoint/2010/main" val="3465647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0-#ppt_w/2"/>
                                          </p:val>
                                        </p:tav>
                                        <p:tav tm="100000">
                                          <p:val>
                                            <p:strVal val="#ppt_x"/>
                                          </p:val>
                                        </p:tav>
                                      </p:tavLst>
                                    </p:anim>
                                    <p:anim calcmode="lin" valueType="num">
                                      <p:cBhvr additive="base">
                                        <p:cTn id="14" dur="500" fill="hold"/>
                                        <p:tgtEl>
                                          <p:spTgt spid="13"/>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0-#ppt_w/2"/>
                                          </p:val>
                                        </p:tav>
                                        <p:tav tm="100000">
                                          <p:val>
                                            <p:strVal val="#ppt_x"/>
                                          </p:val>
                                        </p:tav>
                                      </p:tavLst>
                                    </p:anim>
                                    <p:anim calcmode="lin" valueType="num">
                                      <p:cBhvr additive="base">
                                        <p:cTn id="18" dur="500" fill="hold"/>
                                        <p:tgtEl>
                                          <p:spTgt spid="3"/>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95"/>
                                        </p:tgtEl>
                                        <p:attrNameLst>
                                          <p:attrName>style.visibility</p:attrName>
                                        </p:attrNameLst>
                                      </p:cBhvr>
                                      <p:to>
                                        <p:strVal val="visible"/>
                                      </p:to>
                                    </p:set>
                                    <p:anim calcmode="lin" valueType="num">
                                      <p:cBhvr additive="base">
                                        <p:cTn id="21" dur="500" fill="hold"/>
                                        <p:tgtEl>
                                          <p:spTgt spid="95"/>
                                        </p:tgtEl>
                                        <p:attrNameLst>
                                          <p:attrName>ppt_x</p:attrName>
                                        </p:attrNameLst>
                                      </p:cBhvr>
                                      <p:tavLst>
                                        <p:tav tm="0">
                                          <p:val>
                                            <p:strVal val="0-#ppt_w/2"/>
                                          </p:val>
                                        </p:tav>
                                        <p:tav tm="100000">
                                          <p:val>
                                            <p:strVal val="#ppt_x"/>
                                          </p:val>
                                        </p:tav>
                                      </p:tavLst>
                                    </p:anim>
                                    <p:anim calcmode="lin" valueType="num">
                                      <p:cBhvr additive="base">
                                        <p:cTn id="22" dur="500" fill="hold"/>
                                        <p:tgtEl>
                                          <p:spTgt spid="95"/>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0-#ppt_w/2"/>
                                          </p:val>
                                        </p:tav>
                                        <p:tav tm="100000">
                                          <p:val>
                                            <p:strVal val="#ppt_x"/>
                                          </p:val>
                                        </p:tav>
                                      </p:tavLst>
                                    </p:anim>
                                    <p:anim calcmode="lin" valueType="num">
                                      <p:cBhvr additive="base">
                                        <p:cTn id="26"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0-#ppt_w/2"/>
                                          </p:val>
                                        </p:tav>
                                        <p:tav tm="100000">
                                          <p:val>
                                            <p:strVal val="#ppt_x"/>
                                          </p:val>
                                        </p:tav>
                                      </p:tavLst>
                                    </p:anim>
                                    <p:anim calcmode="lin" valueType="num">
                                      <p:cBhvr additive="base">
                                        <p:cTn id="32" dur="500" fill="hold"/>
                                        <p:tgtEl>
                                          <p:spTgt spid="4"/>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cBhvr additive="base">
                                        <p:cTn id="35" dur="500" fill="hold"/>
                                        <p:tgtEl>
                                          <p:spTgt spid="20"/>
                                        </p:tgtEl>
                                        <p:attrNameLst>
                                          <p:attrName>ppt_x</p:attrName>
                                        </p:attrNameLst>
                                      </p:cBhvr>
                                      <p:tavLst>
                                        <p:tav tm="0">
                                          <p:val>
                                            <p:strVal val="0-#ppt_w/2"/>
                                          </p:val>
                                        </p:tav>
                                        <p:tav tm="100000">
                                          <p:val>
                                            <p:strVal val="#ppt_x"/>
                                          </p:val>
                                        </p:tav>
                                      </p:tavLst>
                                    </p:anim>
                                    <p:anim calcmode="lin" valueType="num">
                                      <p:cBhvr additive="base">
                                        <p:cTn id="36" dur="500" fill="hold"/>
                                        <p:tgtEl>
                                          <p:spTgt spid="20"/>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500" fill="hold"/>
                                        <p:tgtEl>
                                          <p:spTgt spid="5"/>
                                        </p:tgtEl>
                                        <p:attrNameLst>
                                          <p:attrName>ppt_x</p:attrName>
                                        </p:attrNameLst>
                                      </p:cBhvr>
                                      <p:tavLst>
                                        <p:tav tm="0">
                                          <p:val>
                                            <p:strVal val="0-#ppt_w/2"/>
                                          </p:val>
                                        </p:tav>
                                        <p:tav tm="100000">
                                          <p:val>
                                            <p:strVal val="#ppt_x"/>
                                          </p:val>
                                        </p:tav>
                                      </p:tavLst>
                                    </p:anim>
                                    <p:anim calcmode="lin" valueType="num">
                                      <p:cBhvr additive="base">
                                        <p:cTn id="40" dur="500" fill="hold"/>
                                        <p:tgtEl>
                                          <p:spTgt spid="5"/>
                                        </p:tgtEl>
                                        <p:attrNameLst>
                                          <p:attrName>ppt_y</p:attrName>
                                        </p:attrNameLst>
                                      </p:cBhvr>
                                      <p:tavLst>
                                        <p:tav tm="0">
                                          <p:val>
                                            <p:strVal val="#ppt_y"/>
                                          </p:val>
                                        </p:tav>
                                        <p:tav tm="100000">
                                          <p:val>
                                            <p:strVal val="#ppt_y"/>
                                          </p:val>
                                        </p:tav>
                                      </p:tavLst>
                                    </p:anim>
                                  </p:childTnLst>
                                </p:cTn>
                              </p:par>
                              <p:par>
                                <p:cTn id="41" presetID="2" presetClass="entr" presetSubtype="8" fill="hold" nodeType="with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0-#ppt_w/2"/>
                                          </p:val>
                                        </p:tav>
                                        <p:tav tm="100000">
                                          <p:val>
                                            <p:strVal val="#ppt_x"/>
                                          </p:val>
                                        </p:tav>
                                      </p:tavLst>
                                    </p:anim>
                                    <p:anim calcmode="lin" valueType="num">
                                      <p:cBhvr additive="base">
                                        <p:cTn id="44" dur="500" fill="hold"/>
                                        <p:tgtEl>
                                          <p:spTgt spid="18"/>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6"/>
                                        </p:tgtEl>
                                        <p:attrNameLst>
                                          <p:attrName>style.visibility</p:attrName>
                                        </p:attrNameLst>
                                      </p:cBhvr>
                                      <p:to>
                                        <p:strVal val="visible"/>
                                      </p:to>
                                    </p:set>
                                    <p:anim calcmode="lin" valueType="num">
                                      <p:cBhvr additive="base">
                                        <p:cTn id="47" dur="500" fill="hold"/>
                                        <p:tgtEl>
                                          <p:spTgt spid="6"/>
                                        </p:tgtEl>
                                        <p:attrNameLst>
                                          <p:attrName>ppt_x</p:attrName>
                                        </p:attrNameLst>
                                      </p:cBhvr>
                                      <p:tavLst>
                                        <p:tav tm="0">
                                          <p:val>
                                            <p:strVal val="0-#ppt_w/2"/>
                                          </p:val>
                                        </p:tav>
                                        <p:tav tm="100000">
                                          <p:val>
                                            <p:strVal val="#ppt_x"/>
                                          </p:val>
                                        </p:tav>
                                      </p:tavLst>
                                    </p:anim>
                                    <p:anim calcmode="lin" valueType="num">
                                      <p:cBhvr additive="base">
                                        <p:cTn id="48" dur="500" fill="hold"/>
                                        <p:tgtEl>
                                          <p:spTgt spid="6"/>
                                        </p:tgtEl>
                                        <p:attrNameLst>
                                          <p:attrName>ppt_y</p:attrName>
                                        </p:attrNameLst>
                                      </p:cBhvr>
                                      <p:tavLst>
                                        <p:tav tm="0">
                                          <p:val>
                                            <p:strVal val="#ppt_y"/>
                                          </p:val>
                                        </p:tav>
                                        <p:tav tm="100000">
                                          <p:val>
                                            <p:strVal val="#ppt_y"/>
                                          </p:val>
                                        </p:tav>
                                      </p:tavLst>
                                    </p:anim>
                                  </p:childTnLst>
                                </p:cTn>
                              </p:par>
                              <p:par>
                                <p:cTn id="49" presetID="2" presetClass="entr" presetSubtype="8" fill="hold" nodeType="withEffect">
                                  <p:stCondLst>
                                    <p:cond delay="0"/>
                                  </p:stCondLst>
                                  <p:childTnLst>
                                    <p:set>
                                      <p:cBhvr>
                                        <p:cTn id="50" dur="1" fill="hold">
                                          <p:stCondLst>
                                            <p:cond delay="0"/>
                                          </p:stCondLst>
                                        </p:cTn>
                                        <p:tgtEl>
                                          <p:spTgt spid="29"/>
                                        </p:tgtEl>
                                        <p:attrNameLst>
                                          <p:attrName>style.visibility</p:attrName>
                                        </p:attrNameLst>
                                      </p:cBhvr>
                                      <p:to>
                                        <p:strVal val="visible"/>
                                      </p:to>
                                    </p:set>
                                    <p:anim calcmode="lin" valueType="num">
                                      <p:cBhvr additive="base">
                                        <p:cTn id="51" dur="500" fill="hold"/>
                                        <p:tgtEl>
                                          <p:spTgt spid="29"/>
                                        </p:tgtEl>
                                        <p:attrNameLst>
                                          <p:attrName>ppt_x</p:attrName>
                                        </p:attrNameLst>
                                      </p:cBhvr>
                                      <p:tavLst>
                                        <p:tav tm="0">
                                          <p:val>
                                            <p:strVal val="0-#ppt_w/2"/>
                                          </p:val>
                                        </p:tav>
                                        <p:tav tm="100000">
                                          <p:val>
                                            <p:strVal val="#ppt_x"/>
                                          </p:val>
                                        </p:tav>
                                      </p:tavLst>
                                    </p:anim>
                                    <p:anim calcmode="lin" valueType="num">
                                      <p:cBhvr additive="base">
                                        <p:cTn id="52" dur="500" fill="hold"/>
                                        <p:tgtEl>
                                          <p:spTgt spid="29"/>
                                        </p:tgtEl>
                                        <p:attrNameLst>
                                          <p:attrName>ppt_y</p:attrName>
                                        </p:attrNameLst>
                                      </p:cBhvr>
                                      <p:tavLst>
                                        <p:tav tm="0">
                                          <p:val>
                                            <p:strVal val="#ppt_y"/>
                                          </p:val>
                                        </p:tav>
                                        <p:tav tm="100000">
                                          <p:val>
                                            <p:strVal val="#ppt_y"/>
                                          </p:val>
                                        </p:tav>
                                      </p:tavLst>
                                    </p:anim>
                                  </p:childTnLst>
                                </p:cTn>
                              </p:par>
                              <p:par>
                                <p:cTn id="53" presetID="2" presetClass="entr" presetSubtype="8" fill="hold" nodeType="withEffect">
                                  <p:stCondLst>
                                    <p:cond delay="0"/>
                                  </p:stCondLst>
                                  <p:childTnLst>
                                    <p:set>
                                      <p:cBhvr>
                                        <p:cTn id="54" dur="1" fill="hold">
                                          <p:stCondLst>
                                            <p:cond delay="0"/>
                                          </p:stCondLst>
                                        </p:cTn>
                                        <p:tgtEl>
                                          <p:spTgt spid="27"/>
                                        </p:tgtEl>
                                        <p:attrNameLst>
                                          <p:attrName>style.visibility</p:attrName>
                                        </p:attrNameLst>
                                      </p:cBhvr>
                                      <p:to>
                                        <p:strVal val="visible"/>
                                      </p:to>
                                    </p:set>
                                    <p:anim calcmode="lin" valueType="num">
                                      <p:cBhvr additive="base">
                                        <p:cTn id="55" dur="500" fill="hold"/>
                                        <p:tgtEl>
                                          <p:spTgt spid="27"/>
                                        </p:tgtEl>
                                        <p:attrNameLst>
                                          <p:attrName>ppt_x</p:attrName>
                                        </p:attrNameLst>
                                      </p:cBhvr>
                                      <p:tavLst>
                                        <p:tav tm="0">
                                          <p:val>
                                            <p:strVal val="0-#ppt_w/2"/>
                                          </p:val>
                                        </p:tav>
                                        <p:tav tm="100000">
                                          <p:val>
                                            <p:strVal val="#ppt_x"/>
                                          </p:val>
                                        </p:tav>
                                      </p:tavLst>
                                    </p:anim>
                                    <p:anim calcmode="lin" valueType="num">
                                      <p:cBhvr additive="base">
                                        <p:cTn id="56"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7"/>
                                        </p:tgtEl>
                                        <p:attrNameLst>
                                          <p:attrName>style.visibility</p:attrName>
                                        </p:attrNameLst>
                                      </p:cBhvr>
                                      <p:to>
                                        <p:strVal val="visible"/>
                                      </p:to>
                                    </p:set>
                                    <p:anim calcmode="lin" valueType="num">
                                      <p:cBhvr additive="base">
                                        <p:cTn id="61" dur="500" fill="hold"/>
                                        <p:tgtEl>
                                          <p:spTgt spid="7"/>
                                        </p:tgtEl>
                                        <p:attrNameLst>
                                          <p:attrName>ppt_x</p:attrName>
                                        </p:attrNameLst>
                                      </p:cBhvr>
                                      <p:tavLst>
                                        <p:tav tm="0">
                                          <p:val>
                                            <p:strVal val="0-#ppt_w/2"/>
                                          </p:val>
                                        </p:tav>
                                        <p:tav tm="100000">
                                          <p:val>
                                            <p:strVal val="#ppt_x"/>
                                          </p:val>
                                        </p:tav>
                                      </p:tavLst>
                                    </p:anim>
                                    <p:anim calcmode="lin" valueType="num">
                                      <p:cBhvr additive="base">
                                        <p:cTn id="62"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97"/>
                                        </p:tgtEl>
                                        <p:attrNameLst>
                                          <p:attrName>style.visibility</p:attrName>
                                        </p:attrNameLst>
                                      </p:cBhvr>
                                      <p:to>
                                        <p:strVal val="visible"/>
                                      </p:to>
                                    </p:set>
                                    <p:anim calcmode="lin" valueType="num">
                                      <p:cBhvr additive="base">
                                        <p:cTn id="67" dur="500" fill="hold"/>
                                        <p:tgtEl>
                                          <p:spTgt spid="97"/>
                                        </p:tgtEl>
                                        <p:attrNameLst>
                                          <p:attrName>ppt_x</p:attrName>
                                        </p:attrNameLst>
                                      </p:cBhvr>
                                      <p:tavLst>
                                        <p:tav tm="0">
                                          <p:val>
                                            <p:strVal val="#ppt_x"/>
                                          </p:val>
                                        </p:tav>
                                        <p:tav tm="100000">
                                          <p:val>
                                            <p:strVal val="#ppt_x"/>
                                          </p:val>
                                        </p:tav>
                                      </p:tavLst>
                                    </p:anim>
                                    <p:anim calcmode="lin" valueType="num">
                                      <p:cBhvr additive="base">
                                        <p:cTn id="68" dur="500" fill="hold"/>
                                        <p:tgtEl>
                                          <p:spTgt spid="97"/>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2"/>
                                        </p:tgtEl>
                                        <p:attrNameLst>
                                          <p:attrName>style.visibility</p:attrName>
                                        </p:attrNameLst>
                                      </p:cBhvr>
                                      <p:to>
                                        <p:strVal val="visible"/>
                                      </p:to>
                                    </p:set>
                                    <p:anim calcmode="lin" valueType="num">
                                      <p:cBhvr additive="base">
                                        <p:cTn id="71" dur="500" fill="hold"/>
                                        <p:tgtEl>
                                          <p:spTgt spid="32"/>
                                        </p:tgtEl>
                                        <p:attrNameLst>
                                          <p:attrName>ppt_x</p:attrName>
                                        </p:attrNameLst>
                                      </p:cBhvr>
                                      <p:tavLst>
                                        <p:tav tm="0">
                                          <p:val>
                                            <p:strVal val="#ppt_x"/>
                                          </p:val>
                                        </p:tav>
                                        <p:tav tm="100000">
                                          <p:val>
                                            <p:strVal val="#ppt_x"/>
                                          </p:val>
                                        </p:tav>
                                      </p:tavLst>
                                    </p:anim>
                                    <p:anim calcmode="lin" valueType="num">
                                      <p:cBhvr additive="base">
                                        <p:cTn id="72" dur="500" fill="hold"/>
                                        <p:tgtEl>
                                          <p:spTgt spid="32"/>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90"/>
                                        </p:tgtEl>
                                        <p:attrNameLst>
                                          <p:attrName>style.visibility</p:attrName>
                                        </p:attrNameLst>
                                      </p:cBhvr>
                                      <p:to>
                                        <p:strVal val="visible"/>
                                      </p:to>
                                    </p:set>
                                    <p:anim calcmode="lin" valueType="num">
                                      <p:cBhvr additive="base">
                                        <p:cTn id="75" dur="500" fill="hold"/>
                                        <p:tgtEl>
                                          <p:spTgt spid="90"/>
                                        </p:tgtEl>
                                        <p:attrNameLst>
                                          <p:attrName>ppt_x</p:attrName>
                                        </p:attrNameLst>
                                      </p:cBhvr>
                                      <p:tavLst>
                                        <p:tav tm="0">
                                          <p:val>
                                            <p:strVal val="#ppt_x"/>
                                          </p:val>
                                        </p:tav>
                                        <p:tav tm="100000">
                                          <p:val>
                                            <p:strVal val="#ppt_x"/>
                                          </p:val>
                                        </p:tav>
                                      </p:tavLst>
                                    </p:anim>
                                    <p:anim calcmode="lin" valueType="num">
                                      <p:cBhvr additive="base">
                                        <p:cTn id="76" dur="500" fill="hold"/>
                                        <p:tgtEl>
                                          <p:spTgt spid="90"/>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8"/>
                                        </p:tgtEl>
                                        <p:attrNameLst>
                                          <p:attrName>style.visibility</p:attrName>
                                        </p:attrNameLst>
                                      </p:cBhvr>
                                      <p:to>
                                        <p:strVal val="visible"/>
                                      </p:to>
                                    </p:set>
                                    <p:anim calcmode="lin" valueType="num">
                                      <p:cBhvr additive="base">
                                        <p:cTn id="79" dur="500" fill="hold"/>
                                        <p:tgtEl>
                                          <p:spTgt spid="8"/>
                                        </p:tgtEl>
                                        <p:attrNameLst>
                                          <p:attrName>ppt_x</p:attrName>
                                        </p:attrNameLst>
                                      </p:cBhvr>
                                      <p:tavLst>
                                        <p:tav tm="0">
                                          <p:val>
                                            <p:strVal val="#ppt_x"/>
                                          </p:val>
                                        </p:tav>
                                        <p:tav tm="100000">
                                          <p:val>
                                            <p:strVal val="#ppt_x"/>
                                          </p:val>
                                        </p:tav>
                                      </p:tavLst>
                                    </p:anim>
                                    <p:anim calcmode="lin" valueType="num">
                                      <p:cBhvr additive="base">
                                        <p:cTn id="8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53"/>
                                        </p:tgtEl>
                                        <p:attrNameLst>
                                          <p:attrName>style.visibility</p:attrName>
                                        </p:attrNameLst>
                                      </p:cBhvr>
                                      <p:to>
                                        <p:strVal val="visible"/>
                                      </p:to>
                                    </p:set>
                                    <p:anim calcmode="lin" valueType="num">
                                      <p:cBhvr additive="base">
                                        <p:cTn id="85" dur="500" fill="hold"/>
                                        <p:tgtEl>
                                          <p:spTgt spid="53"/>
                                        </p:tgtEl>
                                        <p:attrNameLst>
                                          <p:attrName>ppt_x</p:attrName>
                                        </p:attrNameLst>
                                      </p:cBhvr>
                                      <p:tavLst>
                                        <p:tav tm="0">
                                          <p:val>
                                            <p:strVal val="#ppt_x"/>
                                          </p:val>
                                        </p:tav>
                                        <p:tav tm="100000">
                                          <p:val>
                                            <p:strVal val="#ppt_x"/>
                                          </p:val>
                                        </p:tav>
                                      </p:tavLst>
                                    </p:anim>
                                    <p:anim calcmode="lin" valueType="num">
                                      <p:cBhvr additive="base">
                                        <p:cTn id="86" dur="500" fill="hold"/>
                                        <p:tgtEl>
                                          <p:spTgt spid="53"/>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33"/>
                                        </p:tgtEl>
                                        <p:attrNameLst>
                                          <p:attrName>style.visibility</p:attrName>
                                        </p:attrNameLst>
                                      </p:cBhvr>
                                      <p:to>
                                        <p:strVal val="visible"/>
                                      </p:to>
                                    </p:set>
                                    <p:anim calcmode="lin" valueType="num">
                                      <p:cBhvr additive="base">
                                        <p:cTn id="89" dur="500" fill="hold"/>
                                        <p:tgtEl>
                                          <p:spTgt spid="33"/>
                                        </p:tgtEl>
                                        <p:attrNameLst>
                                          <p:attrName>ppt_x</p:attrName>
                                        </p:attrNameLst>
                                      </p:cBhvr>
                                      <p:tavLst>
                                        <p:tav tm="0">
                                          <p:val>
                                            <p:strVal val="#ppt_x"/>
                                          </p:val>
                                        </p:tav>
                                        <p:tav tm="100000">
                                          <p:val>
                                            <p:strVal val="#ppt_x"/>
                                          </p:val>
                                        </p:tav>
                                      </p:tavLst>
                                    </p:anim>
                                    <p:anim calcmode="lin" valueType="num">
                                      <p:cBhvr additive="base">
                                        <p:cTn id="90" dur="500" fill="hold"/>
                                        <p:tgtEl>
                                          <p:spTgt spid="33"/>
                                        </p:tgtEl>
                                        <p:attrNameLst>
                                          <p:attrName>ppt_y</p:attrName>
                                        </p:attrNameLst>
                                      </p:cBhvr>
                                      <p:tavLst>
                                        <p:tav tm="0">
                                          <p:val>
                                            <p:strVal val="1+#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56"/>
                                        </p:tgtEl>
                                        <p:attrNameLst>
                                          <p:attrName>style.visibility</p:attrName>
                                        </p:attrNameLst>
                                      </p:cBhvr>
                                      <p:to>
                                        <p:strVal val="visible"/>
                                      </p:to>
                                    </p:set>
                                    <p:anim calcmode="lin" valueType="num">
                                      <p:cBhvr additive="base">
                                        <p:cTn id="93" dur="500" fill="hold"/>
                                        <p:tgtEl>
                                          <p:spTgt spid="56"/>
                                        </p:tgtEl>
                                        <p:attrNameLst>
                                          <p:attrName>ppt_x</p:attrName>
                                        </p:attrNameLst>
                                      </p:cBhvr>
                                      <p:tavLst>
                                        <p:tav tm="0">
                                          <p:val>
                                            <p:strVal val="#ppt_x"/>
                                          </p:val>
                                        </p:tav>
                                        <p:tav tm="100000">
                                          <p:val>
                                            <p:strVal val="#ppt_x"/>
                                          </p:val>
                                        </p:tav>
                                      </p:tavLst>
                                    </p:anim>
                                    <p:anim calcmode="lin" valueType="num">
                                      <p:cBhvr additive="base">
                                        <p:cTn id="94" dur="500" fill="hold"/>
                                        <p:tgtEl>
                                          <p:spTgt spid="56"/>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44"/>
                                        </p:tgtEl>
                                        <p:attrNameLst>
                                          <p:attrName>style.visibility</p:attrName>
                                        </p:attrNameLst>
                                      </p:cBhvr>
                                      <p:to>
                                        <p:strVal val="visible"/>
                                      </p:to>
                                    </p:set>
                                    <p:anim calcmode="lin" valueType="num">
                                      <p:cBhvr additive="base">
                                        <p:cTn id="97" dur="500" fill="hold"/>
                                        <p:tgtEl>
                                          <p:spTgt spid="44"/>
                                        </p:tgtEl>
                                        <p:attrNameLst>
                                          <p:attrName>ppt_x</p:attrName>
                                        </p:attrNameLst>
                                      </p:cBhvr>
                                      <p:tavLst>
                                        <p:tav tm="0">
                                          <p:val>
                                            <p:strVal val="#ppt_x"/>
                                          </p:val>
                                        </p:tav>
                                        <p:tav tm="100000">
                                          <p:val>
                                            <p:strVal val="#ppt_x"/>
                                          </p:val>
                                        </p:tav>
                                      </p:tavLst>
                                    </p:anim>
                                    <p:anim calcmode="lin" valueType="num">
                                      <p:cBhvr additive="base">
                                        <p:cTn id="98" dur="500" fill="hold"/>
                                        <p:tgtEl>
                                          <p:spTgt spid="44"/>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43"/>
                                        </p:tgtEl>
                                        <p:attrNameLst>
                                          <p:attrName>style.visibility</p:attrName>
                                        </p:attrNameLst>
                                      </p:cBhvr>
                                      <p:to>
                                        <p:strVal val="visible"/>
                                      </p:to>
                                    </p:set>
                                    <p:anim calcmode="lin" valueType="num">
                                      <p:cBhvr additive="base">
                                        <p:cTn id="101" dur="500" fill="hold"/>
                                        <p:tgtEl>
                                          <p:spTgt spid="43"/>
                                        </p:tgtEl>
                                        <p:attrNameLst>
                                          <p:attrName>ppt_x</p:attrName>
                                        </p:attrNameLst>
                                      </p:cBhvr>
                                      <p:tavLst>
                                        <p:tav tm="0">
                                          <p:val>
                                            <p:strVal val="#ppt_x"/>
                                          </p:val>
                                        </p:tav>
                                        <p:tav tm="100000">
                                          <p:val>
                                            <p:strVal val="#ppt_x"/>
                                          </p:val>
                                        </p:tav>
                                      </p:tavLst>
                                    </p:anim>
                                    <p:anim calcmode="lin" valueType="num">
                                      <p:cBhvr additive="base">
                                        <p:cTn id="102" dur="500" fill="hold"/>
                                        <p:tgtEl>
                                          <p:spTgt spid="43"/>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0"/>
                                  </p:stCondLst>
                                  <p:childTnLst>
                                    <p:set>
                                      <p:cBhvr>
                                        <p:cTn id="104" dur="1" fill="hold">
                                          <p:stCondLst>
                                            <p:cond delay="0"/>
                                          </p:stCondLst>
                                        </p:cTn>
                                        <p:tgtEl>
                                          <p:spTgt spid="58"/>
                                        </p:tgtEl>
                                        <p:attrNameLst>
                                          <p:attrName>style.visibility</p:attrName>
                                        </p:attrNameLst>
                                      </p:cBhvr>
                                      <p:to>
                                        <p:strVal val="visible"/>
                                      </p:to>
                                    </p:set>
                                    <p:anim calcmode="lin" valueType="num">
                                      <p:cBhvr additive="base">
                                        <p:cTn id="105" dur="500" fill="hold"/>
                                        <p:tgtEl>
                                          <p:spTgt spid="58"/>
                                        </p:tgtEl>
                                        <p:attrNameLst>
                                          <p:attrName>ppt_x</p:attrName>
                                        </p:attrNameLst>
                                      </p:cBhvr>
                                      <p:tavLst>
                                        <p:tav tm="0">
                                          <p:val>
                                            <p:strVal val="#ppt_x"/>
                                          </p:val>
                                        </p:tav>
                                        <p:tav tm="100000">
                                          <p:val>
                                            <p:strVal val="#ppt_x"/>
                                          </p:val>
                                        </p:tav>
                                      </p:tavLst>
                                    </p:anim>
                                    <p:anim calcmode="lin" valueType="num">
                                      <p:cBhvr additive="base">
                                        <p:cTn id="106" dur="500" fill="hold"/>
                                        <p:tgtEl>
                                          <p:spTgt spid="58"/>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60"/>
                                        </p:tgtEl>
                                        <p:attrNameLst>
                                          <p:attrName>style.visibility</p:attrName>
                                        </p:attrNameLst>
                                      </p:cBhvr>
                                      <p:to>
                                        <p:strVal val="visible"/>
                                      </p:to>
                                    </p:set>
                                    <p:anim calcmode="lin" valueType="num">
                                      <p:cBhvr additive="base">
                                        <p:cTn id="109" dur="500" fill="hold"/>
                                        <p:tgtEl>
                                          <p:spTgt spid="60"/>
                                        </p:tgtEl>
                                        <p:attrNameLst>
                                          <p:attrName>ppt_x</p:attrName>
                                        </p:attrNameLst>
                                      </p:cBhvr>
                                      <p:tavLst>
                                        <p:tav tm="0">
                                          <p:val>
                                            <p:strVal val="#ppt_x"/>
                                          </p:val>
                                        </p:tav>
                                        <p:tav tm="100000">
                                          <p:val>
                                            <p:strVal val="#ppt_x"/>
                                          </p:val>
                                        </p:tav>
                                      </p:tavLst>
                                    </p:anim>
                                    <p:anim calcmode="lin" valueType="num">
                                      <p:cBhvr additive="base">
                                        <p:cTn id="110" dur="500" fill="hold"/>
                                        <p:tgtEl>
                                          <p:spTgt spid="60"/>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62"/>
                                        </p:tgtEl>
                                        <p:attrNameLst>
                                          <p:attrName>style.visibility</p:attrName>
                                        </p:attrNameLst>
                                      </p:cBhvr>
                                      <p:to>
                                        <p:strVal val="visible"/>
                                      </p:to>
                                    </p:set>
                                    <p:anim calcmode="lin" valueType="num">
                                      <p:cBhvr additive="base">
                                        <p:cTn id="113" dur="500" fill="hold"/>
                                        <p:tgtEl>
                                          <p:spTgt spid="62"/>
                                        </p:tgtEl>
                                        <p:attrNameLst>
                                          <p:attrName>ppt_x</p:attrName>
                                        </p:attrNameLst>
                                      </p:cBhvr>
                                      <p:tavLst>
                                        <p:tav tm="0">
                                          <p:val>
                                            <p:strVal val="#ppt_x"/>
                                          </p:val>
                                        </p:tav>
                                        <p:tav tm="100000">
                                          <p:val>
                                            <p:strVal val="#ppt_x"/>
                                          </p:val>
                                        </p:tav>
                                      </p:tavLst>
                                    </p:anim>
                                    <p:anim calcmode="lin" valueType="num">
                                      <p:cBhvr additive="base">
                                        <p:cTn id="114" dur="500" fill="hold"/>
                                        <p:tgtEl>
                                          <p:spTgt spid="62"/>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42"/>
                                        </p:tgtEl>
                                        <p:attrNameLst>
                                          <p:attrName>style.visibility</p:attrName>
                                        </p:attrNameLst>
                                      </p:cBhvr>
                                      <p:to>
                                        <p:strVal val="visible"/>
                                      </p:to>
                                    </p:set>
                                    <p:anim calcmode="lin" valueType="num">
                                      <p:cBhvr additive="base">
                                        <p:cTn id="117" dur="500" fill="hold"/>
                                        <p:tgtEl>
                                          <p:spTgt spid="42"/>
                                        </p:tgtEl>
                                        <p:attrNameLst>
                                          <p:attrName>ppt_x</p:attrName>
                                        </p:attrNameLst>
                                      </p:cBhvr>
                                      <p:tavLst>
                                        <p:tav tm="0">
                                          <p:val>
                                            <p:strVal val="#ppt_x"/>
                                          </p:val>
                                        </p:tav>
                                        <p:tav tm="100000">
                                          <p:val>
                                            <p:strVal val="#ppt_x"/>
                                          </p:val>
                                        </p:tav>
                                      </p:tavLst>
                                    </p:anim>
                                    <p:anim calcmode="lin" valueType="num">
                                      <p:cBhvr additive="base">
                                        <p:cTn id="118" dur="500" fill="hold"/>
                                        <p:tgtEl>
                                          <p:spTgt spid="42"/>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40"/>
                                        </p:tgtEl>
                                        <p:attrNameLst>
                                          <p:attrName>style.visibility</p:attrName>
                                        </p:attrNameLst>
                                      </p:cBhvr>
                                      <p:to>
                                        <p:strVal val="visible"/>
                                      </p:to>
                                    </p:set>
                                    <p:anim calcmode="lin" valueType="num">
                                      <p:cBhvr additive="base">
                                        <p:cTn id="121" dur="500" fill="hold"/>
                                        <p:tgtEl>
                                          <p:spTgt spid="40"/>
                                        </p:tgtEl>
                                        <p:attrNameLst>
                                          <p:attrName>ppt_x</p:attrName>
                                        </p:attrNameLst>
                                      </p:cBhvr>
                                      <p:tavLst>
                                        <p:tav tm="0">
                                          <p:val>
                                            <p:strVal val="#ppt_x"/>
                                          </p:val>
                                        </p:tav>
                                        <p:tav tm="100000">
                                          <p:val>
                                            <p:strVal val="#ppt_x"/>
                                          </p:val>
                                        </p:tav>
                                      </p:tavLst>
                                    </p:anim>
                                    <p:anim calcmode="lin" valueType="num">
                                      <p:cBhvr additive="base">
                                        <p:cTn id="122" dur="500" fill="hold"/>
                                        <p:tgtEl>
                                          <p:spTgt spid="40"/>
                                        </p:tgtEl>
                                        <p:attrNameLst>
                                          <p:attrName>ppt_y</p:attrName>
                                        </p:attrNameLst>
                                      </p:cBhvr>
                                      <p:tavLst>
                                        <p:tav tm="0">
                                          <p:val>
                                            <p:strVal val="1+#ppt_h/2"/>
                                          </p:val>
                                        </p:tav>
                                        <p:tav tm="100000">
                                          <p:val>
                                            <p:strVal val="#ppt_y"/>
                                          </p:val>
                                        </p:tav>
                                      </p:tavLst>
                                    </p:anim>
                                  </p:childTnLst>
                                </p:cTn>
                              </p:par>
                              <p:par>
                                <p:cTn id="123" presetID="2" presetClass="entr" presetSubtype="4" fill="hold" nodeType="withEffect">
                                  <p:stCondLst>
                                    <p:cond delay="0"/>
                                  </p:stCondLst>
                                  <p:childTnLst>
                                    <p:set>
                                      <p:cBhvr>
                                        <p:cTn id="124" dur="1" fill="hold">
                                          <p:stCondLst>
                                            <p:cond delay="0"/>
                                          </p:stCondLst>
                                        </p:cTn>
                                        <p:tgtEl>
                                          <p:spTgt spid="81"/>
                                        </p:tgtEl>
                                        <p:attrNameLst>
                                          <p:attrName>style.visibility</p:attrName>
                                        </p:attrNameLst>
                                      </p:cBhvr>
                                      <p:to>
                                        <p:strVal val="visible"/>
                                      </p:to>
                                    </p:set>
                                    <p:anim calcmode="lin" valueType="num">
                                      <p:cBhvr additive="base">
                                        <p:cTn id="125" dur="500" fill="hold"/>
                                        <p:tgtEl>
                                          <p:spTgt spid="81"/>
                                        </p:tgtEl>
                                        <p:attrNameLst>
                                          <p:attrName>ppt_x</p:attrName>
                                        </p:attrNameLst>
                                      </p:cBhvr>
                                      <p:tavLst>
                                        <p:tav tm="0">
                                          <p:val>
                                            <p:strVal val="#ppt_x"/>
                                          </p:val>
                                        </p:tav>
                                        <p:tav tm="100000">
                                          <p:val>
                                            <p:strVal val="#ppt_x"/>
                                          </p:val>
                                        </p:tav>
                                      </p:tavLst>
                                    </p:anim>
                                    <p:anim calcmode="lin" valueType="num">
                                      <p:cBhvr additive="base">
                                        <p:cTn id="126" dur="500" fill="hold"/>
                                        <p:tgtEl>
                                          <p:spTgt spid="81"/>
                                        </p:tgtEl>
                                        <p:attrNameLst>
                                          <p:attrName>ppt_y</p:attrName>
                                        </p:attrNameLst>
                                      </p:cBhvr>
                                      <p:tavLst>
                                        <p:tav tm="0">
                                          <p:val>
                                            <p:strVal val="1+#ppt_h/2"/>
                                          </p:val>
                                        </p:tav>
                                        <p:tav tm="100000">
                                          <p:val>
                                            <p:strVal val="#ppt_y"/>
                                          </p:val>
                                        </p:tav>
                                      </p:tavLst>
                                    </p:anim>
                                  </p:childTnLst>
                                </p:cTn>
                              </p:par>
                              <p:par>
                                <p:cTn id="127" presetID="2" presetClass="entr" presetSubtype="4" fill="hold" nodeType="withEffect">
                                  <p:stCondLst>
                                    <p:cond delay="0"/>
                                  </p:stCondLst>
                                  <p:childTnLst>
                                    <p:set>
                                      <p:cBhvr>
                                        <p:cTn id="128" dur="1" fill="hold">
                                          <p:stCondLst>
                                            <p:cond delay="0"/>
                                          </p:stCondLst>
                                        </p:cTn>
                                        <p:tgtEl>
                                          <p:spTgt spid="84"/>
                                        </p:tgtEl>
                                        <p:attrNameLst>
                                          <p:attrName>style.visibility</p:attrName>
                                        </p:attrNameLst>
                                      </p:cBhvr>
                                      <p:to>
                                        <p:strVal val="visible"/>
                                      </p:to>
                                    </p:set>
                                    <p:anim calcmode="lin" valueType="num">
                                      <p:cBhvr additive="base">
                                        <p:cTn id="129" dur="500" fill="hold"/>
                                        <p:tgtEl>
                                          <p:spTgt spid="84"/>
                                        </p:tgtEl>
                                        <p:attrNameLst>
                                          <p:attrName>ppt_x</p:attrName>
                                        </p:attrNameLst>
                                      </p:cBhvr>
                                      <p:tavLst>
                                        <p:tav tm="0">
                                          <p:val>
                                            <p:strVal val="#ppt_x"/>
                                          </p:val>
                                        </p:tav>
                                        <p:tav tm="100000">
                                          <p:val>
                                            <p:strVal val="#ppt_x"/>
                                          </p:val>
                                        </p:tav>
                                      </p:tavLst>
                                    </p:anim>
                                    <p:anim calcmode="lin" valueType="num">
                                      <p:cBhvr additive="base">
                                        <p:cTn id="130" dur="500" fill="hold"/>
                                        <p:tgtEl>
                                          <p:spTgt spid="84"/>
                                        </p:tgtEl>
                                        <p:attrNameLst>
                                          <p:attrName>ppt_y</p:attrName>
                                        </p:attrNameLst>
                                      </p:cBhvr>
                                      <p:tavLst>
                                        <p:tav tm="0">
                                          <p:val>
                                            <p:strVal val="1+#ppt_h/2"/>
                                          </p:val>
                                        </p:tav>
                                        <p:tav tm="100000">
                                          <p:val>
                                            <p:strVal val="#ppt_y"/>
                                          </p:val>
                                        </p:tav>
                                      </p:tavLst>
                                    </p:anim>
                                  </p:childTnLst>
                                </p:cTn>
                              </p:par>
                              <p:par>
                                <p:cTn id="131" presetID="2" presetClass="entr" presetSubtype="4" fill="hold" nodeType="withEffect">
                                  <p:stCondLst>
                                    <p:cond delay="0"/>
                                  </p:stCondLst>
                                  <p:childTnLst>
                                    <p:set>
                                      <p:cBhvr>
                                        <p:cTn id="132" dur="1" fill="hold">
                                          <p:stCondLst>
                                            <p:cond delay="0"/>
                                          </p:stCondLst>
                                        </p:cTn>
                                        <p:tgtEl>
                                          <p:spTgt spid="73"/>
                                        </p:tgtEl>
                                        <p:attrNameLst>
                                          <p:attrName>style.visibility</p:attrName>
                                        </p:attrNameLst>
                                      </p:cBhvr>
                                      <p:to>
                                        <p:strVal val="visible"/>
                                      </p:to>
                                    </p:set>
                                    <p:anim calcmode="lin" valueType="num">
                                      <p:cBhvr additive="base">
                                        <p:cTn id="133" dur="500" fill="hold"/>
                                        <p:tgtEl>
                                          <p:spTgt spid="73"/>
                                        </p:tgtEl>
                                        <p:attrNameLst>
                                          <p:attrName>ppt_x</p:attrName>
                                        </p:attrNameLst>
                                      </p:cBhvr>
                                      <p:tavLst>
                                        <p:tav tm="0">
                                          <p:val>
                                            <p:strVal val="#ppt_x"/>
                                          </p:val>
                                        </p:tav>
                                        <p:tav tm="100000">
                                          <p:val>
                                            <p:strVal val="#ppt_x"/>
                                          </p:val>
                                        </p:tav>
                                      </p:tavLst>
                                    </p:anim>
                                    <p:anim calcmode="lin" valueType="num">
                                      <p:cBhvr additive="base">
                                        <p:cTn id="134" dur="500" fill="hold"/>
                                        <p:tgtEl>
                                          <p:spTgt spid="73"/>
                                        </p:tgtEl>
                                        <p:attrNameLst>
                                          <p:attrName>ppt_y</p:attrName>
                                        </p:attrNameLst>
                                      </p:cBhvr>
                                      <p:tavLst>
                                        <p:tav tm="0">
                                          <p:val>
                                            <p:strVal val="1+#ppt_h/2"/>
                                          </p:val>
                                        </p:tav>
                                        <p:tav tm="100000">
                                          <p:val>
                                            <p:strVal val="#ppt_y"/>
                                          </p:val>
                                        </p:tav>
                                      </p:tavLst>
                                    </p:anim>
                                  </p:childTnLst>
                                </p:cTn>
                              </p:par>
                              <p:par>
                                <p:cTn id="135" presetID="2" presetClass="entr" presetSubtype="4" fill="hold" nodeType="withEffect">
                                  <p:stCondLst>
                                    <p:cond delay="0"/>
                                  </p:stCondLst>
                                  <p:childTnLst>
                                    <p:set>
                                      <p:cBhvr>
                                        <p:cTn id="136" dur="1" fill="hold">
                                          <p:stCondLst>
                                            <p:cond delay="0"/>
                                          </p:stCondLst>
                                        </p:cTn>
                                        <p:tgtEl>
                                          <p:spTgt spid="88"/>
                                        </p:tgtEl>
                                        <p:attrNameLst>
                                          <p:attrName>style.visibility</p:attrName>
                                        </p:attrNameLst>
                                      </p:cBhvr>
                                      <p:to>
                                        <p:strVal val="visible"/>
                                      </p:to>
                                    </p:set>
                                    <p:anim calcmode="lin" valueType="num">
                                      <p:cBhvr additive="base">
                                        <p:cTn id="137" dur="500" fill="hold"/>
                                        <p:tgtEl>
                                          <p:spTgt spid="88"/>
                                        </p:tgtEl>
                                        <p:attrNameLst>
                                          <p:attrName>ppt_x</p:attrName>
                                        </p:attrNameLst>
                                      </p:cBhvr>
                                      <p:tavLst>
                                        <p:tav tm="0">
                                          <p:val>
                                            <p:strVal val="#ppt_x"/>
                                          </p:val>
                                        </p:tav>
                                        <p:tav tm="100000">
                                          <p:val>
                                            <p:strVal val="#ppt_x"/>
                                          </p:val>
                                        </p:tav>
                                      </p:tavLst>
                                    </p:anim>
                                    <p:anim calcmode="lin" valueType="num">
                                      <p:cBhvr additive="base">
                                        <p:cTn id="138" dur="500" fill="hold"/>
                                        <p:tgtEl>
                                          <p:spTgt spid="88"/>
                                        </p:tgtEl>
                                        <p:attrNameLst>
                                          <p:attrName>ppt_y</p:attrName>
                                        </p:attrNameLst>
                                      </p:cBhvr>
                                      <p:tavLst>
                                        <p:tav tm="0">
                                          <p:val>
                                            <p:strVal val="1+#ppt_h/2"/>
                                          </p:val>
                                        </p:tav>
                                        <p:tav tm="100000">
                                          <p:val>
                                            <p:strVal val="#ppt_y"/>
                                          </p:val>
                                        </p:tav>
                                      </p:tavLst>
                                    </p:anim>
                                  </p:childTnLst>
                                </p:cTn>
                              </p:par>
                              <p:par>
                                <p:cTn id="139" presetID="2" presetClass="entr" presetSubtype="4" fill="hold" nodeType="withEffect">
                                  <p:stCondLst>
                                    <p:cond delay="0"/>
                                  </p:stCondLst>
                                  <p:childTnLst>
                                    <p:set>
                                      <p:cBhvr>
                                        <p:cTn id="140" dur="1" fill="hold">
                                          <p:stCondLst>
                                            <p:cond delay="0"/>
                                          </p:stCondLst>
                                        </p:cTn>
                                        <p:tgtEl>
                                          <p:spTgt spid="86"/>
                                        </p:tgtEl>
                                        <p:attrNameLst>
                                          <p:attrName>style.visibility</p:attrName>
                                        </p:attrNameLst>
                                      </p:cBhvr>
                                      <p:to>
                                        <p:strVal val="visible"/>
                                      </p:to>
                                    </p:set>
                                    <p:anim calcmode="lin" valueType="num">
                                      <p:cBhvr additive="base">
                                        <p:cTn id="141" dur="500" fill="hold"/>
                                        <p:tgtEl>
                                          <p:spTgt spid="86"/>
                                        </p:tgtEl>
                                        <p:attrNameLst>
                                          <p:attrName>ppt_x</p:attrName>
                                        </p:attrNameLst>
                                      </p:cBhvr>
                                      <p:tavLst>
                                        <p:tav tm="0">
                                          <p:val>
                                            <p:strVal val="#ppt_x"/>
                                          </p:val>
                                        </p:tav>
                                        <p:tav tm="100000">
                                          <p:val>
                                            <p:strVal val="#ppt_x"/>
                                          </p:val>
                                        </p:tav>
                                      </p:tavLst>
                                    </p:anim>
                                    <p:anim calcmode="lin" valueType="num">
                                      <p:cBhvr additive="base">
                                        <p:cTn id="142" dur="500" fill="hold"/>
                                        <p:tgtEl>
                                          <p:spTgt spid="86"/>
                                        </p:tgtEl>
                                        <p:attrNameLst>
                                          <p:attrName>ppt_y</p:attrName>
                                        </p:attrNameLst>
                                      </p:cBhvr>
                                      <p:tavLst>
                                        <p:tav tm="0">
                                          <p:val>
                                            <p:strVal val="1+#ppt_h/2"/>
                                          </p:val>
                                        </p:tav>
                                        <p:tav tm="100000">
                                          <p:val>
                                            <p:strVal val="#ppt_y"/>
                                          </p:val>
                                        </p:tav>
                                      </p:tavLst>
                                    </p:anim>
                                  </p:childTnLst>
                                </p:cTn>
                              </p:par>
                              <p:par>
                                <p:cTn id="143" presetID="2" presetClass="entr" presetSubtype="4" fill="hold" nodeType="withEffect">
                                  <p:stCondLst>
                                    <p:cond delay="0"/>
                                  </p:stCondLst>
                                  <p:childTnLst>
                                    <p:set>
                                      <p:cBhvr>
                                        <p:cTn id="144" dur="1" fill="hold">
                                          <p:stCondLst>
                                            <p:cond delay="0"/>
                                          </p:stCondLst>
                                        </p:cTn>
                                        <p:tgtEl>
                                          <p:spTgt spid="79"/>
                                        </p:tgtEl>
                                        <p:attrNameLst>
                                          <p:attrName>style.visibility</p:attrName>
                                        </p:attrNameLst>
                                      </p:cBhvr>
                                      <p:to>
                                        <p:strVal val="visible"/>
                                      </p:to>
                                    </p:set>
                                    <p:anim calcmode="lin" valueType="num">
                                      <p:cBhvr additive="base">
                                        <p:cTn id="145" dur="500" fill="hold"/>
                                        <p:tgtEl>
                                          <p:spTgt spid="79"/>
                                        </p:tgtEl>
                                        <p:attrNameLst>
                                          <p:attrName>ppt_x</p:attrName>
                                        </p:attrNameLst>
                                      </p:cBhvr>
                                      <p:tavLst>
                                        <p:tav tm="0">
                                          <p:val>
                                            <p:strVal val="#ppt_x"/>
                                          </p:val>
                                        </p:tav>
                                        <p:tav tm="100000">
                                          <p:val>
                                            <p:strVal val="#ppt_x"/>
                                          </p:val>
                                        </p:tav>
                                      </p:tavLst>
                                    </p:anim>
                                    <p:anim calcmode="lin" valueType="num">
                                      <p:cBhvr additive="base">
                                        <p:cTn id="146" dur="500" fill="hold"/>
                                        <p:tgtEl>
                                          <p:spTgt spid="79"/>
                                        </p:tgtEl>
                                        <p:attrNameLst>
                                          <p:attrName>ppt_y</p:attrName>
                                        </p:attrNameLst>
                                      </p:cBhvr>
                                      <p:tavLst>
                                        <p:tav tm="0">
                                          <p:val>
                                            <p:strVal val="1+#ppt_h/2"/>
                                          </p:val>
                                        </p:tav>
                                        <p:tav tm="100000">
                                          <p:val>
                                            <p:strVal val="#ppt_y"/>
                                          </p:val>
                                        </p:tav>
                                      </p:tavLst>
                                    </p:anim>
                                  </p:childTnLst>
                                </p:cTn>
                              </p:par>
                              <p:par>
                                <p:cTn id="147" presetID="2" presetClass="entr" presetSubtype="4" fill="hold" nodeType="withEffect">
                                  <p:stCondLst>
                                    <p:cond delay="0"/>
                                  </p:stCondLst>
                                  <p:childTnLst>
                                    <p:set>
                                      <p:cBhvr>
                                        <p:cTn id="148" dur="1" fill="hold">
                                          <p:stCondLst>
                                            <p:cond delay="0"/>
                                          </p:stCondLst>
                                        </p:cTn>
                                        <p:tgtEl>
                                          <p:spTgt spid="77"/>
                                        </p:tgtEl>
                                        <p:attrNameLst>
                                          <p:attrName>style.visibility</p:attrName>
                                        </p:attrNameLst>
                                      </p:cBhvr>
                                      <p:to>
                                        <p:strVal val="visible"/>
                                      </p:to>
                                    </p:set>
                                    <p:anim calcmode="lin" valueType="num">
                                      <p:cBhvr additive="base">
                                        <p:cTn id="149" dur="500" fill="hold"/>
                                        <p:tgtEl>
                                          <p:spTgt spid="77"/>
                                        </p:tgtEl>
                                        <p:attrNameLst>
                                          <p:attrName>ppt_x</p:attrName>
                                        </p:attrNameLst>
                                      </p:cBhvr>
                                      <p:tavLst>
                                        <p:tav tm="0">
                                          <p:val>
                                            <p:strVal val="#ppt_x"/>
                                          </p:val>
                                        </p:tav>
                                        <p:tav tm="100000">
                                          <p:val>
                                            <p:strVal val="#ppt_x"/>
                                          </p:val>
                                        </p:tav>
                                      </p:tavLst>
                                    </p:anim>
                                    <p:anim calcmode="lin" valueType="num">
                                      <p:cBhvr additive="base">
                                        <p:cTn id="150" dur="500" fill="hold"/>
                                        <p:tgtEl>
                                          <p:spTgt spid="77"/>
                                        </p:tgtEl>
                                        <p:attrNameLst>
                                          <p:attrName>ppt_y</p:attrName>
                                        </p:attrNameLst>
                                      </p:cBhvr>
                                      <p:tavLst>
                                        <p:tav tm="0">
                                          <p:val>
                                            <p:strVal val="1+#ppt_h/2"/>
                                          </p:val>
                                        </p:tav>
                                        <p:tav tm="100000">
                                          <p:val>
                                            <p:strVal val="#ppt_y"/>
                                          </p:val>
                                        </p:tav>
                                      </p:tavLst>
                                    </p:anim>
                                  </p:childTnLst>
                                </p:cTn>
                              </p:par>
                              <p:par>
                                <p:cTn id="151" presetID="2" presetClass="entr" presetSubtype="4" fill="hold" nodeType="withEffect">
                                  <p:stCondLst>
                                    <p:cond delay="0"/>
                                  </p:stCondLst>
                                  <p:childTnLst>
                                    <p:set>
                                      <p:cBhvr>
                                        <p:cTn id="152" dur="1" fill="hold">
                                          <p:stCondLst>
                                            <p:cond delay="0"/>
                                          </p:stCondLst>
                                        </p:cTn>
                                        <p:tgtEl>
                                          <p:spTgt spid="75"/>
                                        </p:tgtEl>
                                        <p:attrNameLst>
                                          <p:attrName>style.visibility</p:attrName>
                                        </p:attrNameLst>
                                      </p:cBhvr>
                                      <p:to>
                                        <p:strVal val="visible"/>
                                      </p:to>
                                    </p:set>
                                    <p:anim calcmode="lin" valueType="num">
                                      <p:cBhvr additive="base">
                                        <p:cTn id="153" dur="500" fill="hold"/>
                                        <p:tgtEl>
                                          <p:spTgt spid="75"/>
                                        </p:tgtEl>
                                        <p:attrNameLst>
                                          <p:attrName>ppt_x</p:attrName>
                                        </p:attrNameLst>
                                      </p:cBhvr>
                                      <p:tavLst>
                                        <p:tav tm="0">
                                          <p:val>
                                            <p:strVal val="#ppt_x"/>
                                          </p:val>
                                        </p:tav>
                                        <p:tav tm="100000">
                                          <p:val>
                                            <p:strVal val="#ppt_x"/>
                                          </p:val>
                                        </p:tav>
                                      </p:tavLst>
                                    </p:anim>
                                    <p:anim calcmode="lin" valueType="num">
                                      <p:cBhvr additive="base">
                                        <p:cTn id="154" dur="500" fill="hold"/>
                                        <p:tgtEl>
                                          <p:spTgt spid="75"/>
                                        </p:tgtEl>
                                        <p:attrNameLst>
                                          <p:attrName>ppt_y</p:attrName>
                                        </p:attrNameLst>
                                      </p:cBhvr>
                                      <p:tavLst>
                                        <p:tav tm="0">
                                          <p:val>
                                            <p:strVal val="1+#ppt_h/2"/>
                                          </p:val>
                                        </p:tav>
                                        <p:tav tm="100000">
                                          <p:val>
                                            <p:strVal val="#ppt_y"/>
                                          </p:val>
                                        </p:tav>
                                      </p:tavLst>
                                    </p:anim>
                                  </p:childTnLst>
                                </p:cTn>
                              </p:par>
                              <p:par>
                                <p:cTn id="155" presetID="2" presetClass="entr" presetSubtype="4" fill="hold" nodeType="withEffect">
                                  <p:stCondLst>
                                    <p:cond delay="0"/>
                                  </p:stCondLst>
                                  <p:childTnLst>
                                    <p:set>
                                      <p:cBhvr>
                                        <p:cTn id="156" dur="1" fill="hold">
                                          <p:stCondLst>
                                            <p:cond delay="0"/>
                                          </p:stCondLst>
                                        </p:cTn>
                                        <p:tgtEl>
                                          <p:spTgt spid="66"/>
                                        </p:tgtEl>
                                        <p:attrNameLst>
                                          <p:attrName>style.visibility</p:attrName>
                                        </p:attrNameLst>
                                      </p:cBhvr>
                                      <p:to>
                                        <p:strVal val="visible"/>
                                      </p:to>
                                    </p:set>
                                    <p:anim calcmode="lin" valueType="num">
                                      <p:cBhvr additive="base">
                                        <p:cTn id="157" dur="500" fill="hold"/>
                                        <p:tgtEl>
                                          <p:spTgt spid="66"/>
                                        </p:tgtEl>
                                        <p:attrNameLst>
                                          <p:attrName>ppt_x</p:attrName>
                                        </p:attrNameLst>
                                      </p:cBhvr>
                                      <p:tavLst>
                                        <p:tav tm="0">
                                          <p:val>
                                            <p:strVal val="#ppt_x"/>
                                          </p:val>
                                        </p:tav>
                                        <p:tav tm="100000">
                                          <p:val>
                                            <p:strVal val="#ppt_x"/>
                                          </p:val>
                                        </p:tav>
                                      </p:tavLst>
                                    </p:anim>
                                    <p:anim calcmode="lin" valueType="num">
                                      <p:cBhvr additive="base">
                                        <p:cTn id="158" dur="500" fill="hold"/>
                                        <p:tgtEl>
                                          <p:spTgt spid="66"/>
                                        </p:tgtEl>
                                        <p:attrNameLst>
                                          <p:attrName>ppt_y</p:attrName>
                                        </p:attrNameLst>
                                      </p:cBhvr>
                                      <p:tavLst>
                                        <p:tav tm="0">
                                          <p:val>
                                            <p:strVal val="1+#ppt_h/2"/>
                                          </p:val>
                                        </p:tav>
                                        <p:tav tm="100000">
                                          <p:val>
                                            <p:strVal val="#ppt_y"/>
                                          </p:val>
                                        </p:tav>
                                      </p:tavLst>
                                    </p:anim>
                                  </p:childTnLst>
                                </p:cTn>
                              </p:par>
                              <p:par>
                                <p:cTn id="159" presetID="2" presetClass="entr" presetSubtype="4" fill="hold" grpId="0" nodeType="withEffect">
                                  <p:stCondLst>
                                    <p:cond delay="0"/>
                                  </p:stCondLst>
                                  <p:childTnLst>
                                    <p:set>
                                      <p:cBhvr>
                                        <p:cTn id="160" dur="1" fill="hold">
                                          <p:stCondLst>
                                            <p:cond delay="0"/>
                                          </p:stCondLst>
                                        </p:cTn>
                                        <p:tgtEl>
                                          <p:spTgt spid="34"/>
                                        </p:tgtEl>
                                        <p:attrNameLst>
                                          <p:attrName>style.visibility</p:attrName>
                                        </p:attrNameLst>
                                      </p:cBhvr>
                                      <p:to>
                                        <p:strVal val="visible"/>
                                      </p:to>
                                    </p:set>
                                    <p:anim calcmode="lin" valueType="num">
                                      <p:cBhvr additive="base">
                                        <p:cTn id="161" dur="500" fill="hold"/>
                                        <p:tgtEl>
                                          <p:spTgt spid="34"/>
                                        </p:tgtEl>
                                        <p:attrNameLst>
                                          <p:attrName>ppt_x</p:attrName>
                                        </p:attrNameLst>
                                      </p:cBhvr>
                                      <p:tavLst>
                                        <p:tav tm="0">
                                          <p:val>
                                            <p:strVal val="#ppt_x"/>
                                          </p:val>
                                        </p:tav>
                                        <p:tav tm="100000">
                                          <p:val>
                                            <p:strVal val="#ppt_x"/>
                                          </p:val>
                                        </p:tav>
                                      </p:tavLst>
                                    </p:anim>
                                    <p:anim calcmode="lin" valueType="num">
                                      <p:cBhvr additive="base">
                                        <p:cTn id="162" dur="500" fill="hold"/>
                                        <p:tgtEl>
                                          <p:spTgt spid="34"/>
                                        </p:tgtEl>
                                        <p:attrNameLst>
                                          <p:attrName>ppt_y</p:attrName>
                                        </p:attrNameLst>
                                      </p:cBhvr>
                                      <p:tavLst>
                                        <p:tav tm="0">
                                          <p:val>
                                            <p:strVal val="1+#ppt_h/2"/>
                                          </p:val>
                                        </p:tav>
                                        <p:tav tm="100000">
                                          <p:val>
                                            <p:strVal val="#ppt_y"/>
                                          </p:val>
                                        </p:tav>
                                      </p:tavLst>
                                    </p:anim>
                                  </p:childTnLst>
                                </p:cTn>
                              </p:par>
                              <p:par>
                                <p:cTn id="163" presetID="2" presetClass="entr" presetSubtype="4" fill="hold" grpId="0" nodeType="withEffect">
                                  <p:stCondLst>
                                    <p:cond delay="0"/>
                                  </p:stCondLst>
                                  <p:childTnLst>
                                    <p:set>
                                      <p:cBhvr>
                                        <p:cTn id="164" dur="1" fill="hold">
                                          <p:stCondLst>
                                            <p:cond delay="0"/>
                                          </p:stCondLst>
                                        </p:cTn>
                                        <p:tgtEl>
                                          <p:spTgt spid="35"/>
                                        </p:tgtEl>
                                        <p:attrNameLst>
                                          <p:attrName>style.visibility</p:attrName>
                                        </p:attrNameLst>
                                      </p:cBhvr>
                                      <p:to>
                                        <p:strVal val="visible"/>
                                      </p:to>
                                    </p:set>
                                    <p:anim calcmode="lin" valueType="num">
                                      <p:cBhvr additive="base">
                                        <p:cTn id="165" dur="500" fill="hold"/>
                                        <p:tgtEl>
                                          <p:spTgt spid="35"/>
                                        </p:tgtEl>
                                        <p:attrNameLst>
                                          <p:attrName>ppt_x</p:attrName>
                                        </p:attrNameLst>
                                      </p:cBhvr>
                                      <p:tavLst>
                                        <p:tav tm="0">
                                          <p:val>
                                            <p:strVal val="#ppt_x"/>
                                          </p:val>
                                        </p:tav>
                                        <p:tav tm="100000">
                                          <p:val>
                                            <p:strVal val="#ppt_x"/>
                                          </p:val>
                                        </p:tav>
                                      </p:tavLst>
                                    </p:anim>
                                    <p:anim calcmode="lin" valueType="num">
                                      <p:cBhvr additive="base">
                                        <p:cTn id="166" dur="500" fill="hold"/>
                                        <p:tgtEl>
                                          <p:spTgt spid="35"/>
                                        </p:tgtEl>
                                        <p:attrNameLst>
                                          <p:attrName>ppt_y</p:attrName>
                                        </p:attrNameLst>
                                      </p:cBhvr>
                                      <p:tavLst>
                                        <p:tav tm="0">
                                          <p:val>
                                            <p:strVal val="1+#ppt_h/2"/>
                                          </p:val>
                                        </p:tav>
                                        <p:tav tm="100000">
                                          <p:val>
                                            <p:strVal val="#ppt_y"/>
                                          </p:val>
                                        </p:tav>
                                      </p:tavLst>
                                    </p:anim>
                                  </p:childTnLst>
                                </p:cTn>
                              </p:par>
                              <p:par>
                                <p:cTn id="167" presetID="2" presetClass="entr" presetSubtype="4" fill="hold" grpId="0" nodeType="withEffect">
                                  <p:stCondLst>
                                    <p:cond delay="0"/>
                                  </p:stCondLst>
                                  <p:childTnLst>
                                    <p:set>
                                      <p:cBhvr>
                                        <p:cTn id="168" dur="1" fill="hold">
                                          <p:stCondLst>
                                            <p:cond delay="0"/>
                                          </p:stCondLst>
                                        </p:cTn>
                                        <p:tgtEl>
                                          <p:spTgt spid="36"/>
                                        </p:tgtEl>
                                        <p:attrNameLst>
                                          <p:attrName>style.visibility</p:attrName>
                                        </p:attrNameLst>
                                      </p:cBhvr>
                                      <p:to>
                                        <p:strVal val="visible"/>
                                      </p:to>
                                    </p:set>
                                    <p:anim calcmode="lin" valueType="num">
                                      <p:cBhvr additive="base">
                                        <p:cTn id="169" dur="500" fill="hold"/>
                                        <p:tgtEl>
                                          <p:spTgt spid="36"/>
                                        </p:tgtEl>
                                        <p:attrNameLst>
                                          <p:attrName>ppt_x</p:attrName>
                                        </p:attrNameLst>
                                      </p:cBhvr>
                                      <p:tavLst>
                                        <p:tav tm="0">
                                          <p:val>
                                            <p:strVal val="#ppt_x"/>
                                          </p:val>
                                        </p:tav>
                                        <p:tav tm="100000">
                                          <p:val>
                                            <p:strVal val="#ppt_x"/>
                                          </p:val>
                                        </p:tav>
                                      </p:tavLst>
                                    </p:anim>
                                    <p:anim calcmode="lin" valueType="num">
                                      <p:cBhvr additive="base">
                                        <p:cTn id="170" dur="500" fill="hold"/>
                                        <p:tgtEl>
                                          <p:spTgt spid="36"/>
                                        </p:tgtEl>
                                        <p:attrNameLst>
                                          <p:attrName>ppt_y</p:attrName>
                                        </p:attrNameLst>
                                      </p:cBhvr>
                                      <p:tavLst>
                                        <p:tav tm="0">
                                          <p:val>
                                            <p:strVal val="1+#ppt_h/2"/>
                                          </p:val>
                                        </p:tav>
                                        <p:tav tm="100000">
                                          <p:val>
                                            <p:strVal val="#ppt_y"/>
                                          </p:val>
                                        </p:tav>
                                      </p:tavLst>
                                    </p:anim>
                                  </p:childTnLst>
                                </p:cTn>
                              </p:par>
                              <p:par>
                                <p:cTn id="171" presetID="2" presetClass="entr" presetSubtype="4" fill="hold" grpId="0" nodeType="withEffect">
                                  <p:stCondLst>
                                    <p:cond delay="0"/>
                                  </p:stCondLst>
                                  <p:childTnLst>
                                    <p:set>
                                      <p:cBhvr>
                                        <p:cTn id="172" dur="1" fill="hold">
                                          <p:stCondLst>
                                            <p:cond delay="0"/>
                                          </p:stCondLst>
                                        </p:cTn>
                                        <p:tgtEl>
                                          <p:spTgt spid="37"/>
                                        </p:tgtEl>
                                        <p:attrNameLst>
                                          <p:attrName>style.visibility</p:attrName>
                                        </p:attrNameLst>
                                      </p:cBhvr>
                                      <p:to>
                                        <p:strVal val="visible"/>
                                      </p:to>
                                    </p:set>
                                    <p:anim calcmode="lin" valueType="num">
                                      <p:cBhvr additive="base">
                                        <p:cTn id="173" dur="500" fill="hold"/>
                                        <p:tgtEl>
                                          <p:spTgt spid="37"/>
                                        </p:tgtEl>
                                        <p:attrNameLst>
                                          <p:attrName>ppt_x</p:attrName>
                                        </p:attrNameLst>
                                      </p:cBhvr>
                                      <p:tavLst>
                                        <p:tav tm="0">
                                          <p:val>
                                            <p:strVal val="#ppt_x"/>
                                          </p:val>
                                        </p:tav>
                                        <p:tav tm="100000">
                                          <p:val>
                                            <p:strVal val="#ppt_x"/>
                                          </p:val>
                                        </p:tav>
                                      </p:tavLst>
                                    </p:anim>
                                    <p:anim calcmode="lin" valueType="num">
                                      <p:cBhvr additive="base">
                                        <p:cTn id="174" dur="500" fill="hold"/>
                                        <p:tgtEl>
                                          <p:spTgt spid="37"/>
                                        </p:tgtEl>
                                        <p:attrNameLst>
                                          <p:attrName>ppt_y</p:attrName>
                                        </p:attrNameLst>
                                      </p:cBhvr>
                                      <p:tavLst>
                                        <p:tav tm="0">
                                          <p:val>
                                            <p:strVal val="1+#ppt_h/2"/>
                                          </p:val>
                                        </p:tav>
                                        <p:tav tm="100000">
                                          <p:val>
                                            <p:strVal val="#ppt_y"/>
                                          </p:val>
                                        </p:tav>
                                      </p:tavLst>
                                    </p:anim>
                                  </p:childTnLst>
                                </p:cTn>
                              </p:par>
                              <p:par>
                                <p:cTn id="175" presetID="2" presetClass="entr" presetSubtype="4" fill="hold" grpId="0" nodeType="withEffect">
                                  <p:stCondLst>
                                    <p:cond delay="0"/>
                                  </p:stCondLst>
                                  <p:childTnLst>
                                    <p:set>
                                      <p:cBhvr>
                                        <p:cTn id="176" dur="1" fill="hold">
                                          <p:stCondLst>
                                            <p:cond delay="0"/>
                                          </p:stCondLst>
                                        </p:cTn>
                                        <p:tgtEl>
                                          <p:spTgt spid="38"/>
                                        </p:tgtEl>
                                        <p:attrNameLst>
                                          <p:attrName>style.visibility</p:attrName>
                                        </p:attrNameLst>
                                      </p:cBhvr>
                                      <p:to>
                                        <p:strVal val="visible"/>
                                      </p:to>
                                    </p:set>
                                    <p:anim calcmode="lin" valueType="num">
                                      <p:cBhvr additive="base">
                                        <p:cTn id="177" dur="500" fill="hold"/>
                                        <p:tgtEl>
                                          <p:spTgt spid="38"/>
                                        </p:tgtEl>
                                        <p:attrNameLst>
                                          <p:attrName>ppt_x</p:attrName>
                                        </p:attrNameLst>
                                      </p:cBhvr>
                                      <p:tavLst>
                                        <p:tav tm="0">
                                          <p:val>
                                            <p:strVal val="#ppt_x"/>
                                          </p:val>
                                        </p:tav>
                                        <p:tav tm="100000">
                                          <p:val>
                                            <p:strVal val="#ppt_x"/>
                                          </p:val>
                                        </p:tav>
                                      </p:tavLst>
                                    </p:anim>
                                    <p:anim calcmode="lin" valueType="num">
                                      <p:cBhvr additive="base">
                                        <p:cTn id="178" dur="500" fill="hold"/>
                                        <p:tgtEl>
                                          <p:spTgt spid="38"/>
                                        </p:tgtEl>
                                        <p:attrNameLst>
                                          <p:attrName>ppt_y</p:attrName>
                                        </p:attrNameLst>
                                      </p:cBhvr>
                                      <p:tavLst>
                                        <p:tav tm="0">
                                          <p:val>
                                            <p:strVal val="1+#ppt_h/2"/>
                                          </p:val>
                                        </p:tav>
                                        <p:tav tm="100000">
                                          <p:val>
                                            <p:strVal val="#ppt_y"/>
                                          </p:val>
                                        </p:tav>
                                      </p:tavLst>
                                    </p:anim>
                                  </p:childTnLst>
                                </p:cTn>
                              </p:par>
                              <p:par>
                                <p:cTn id="179" presetID="2" presetClass="entr" presetSubtype="4" fill="hold" grpId="0" nodeType="withEffect">
                                  <p:stCondLst>
                                    <p:cond delay="0"/>
                                  </p:stCondLst>
                                  <p:childTnLst>
                                    <p:set>
                                      <p:cBhvr>
                                        <p:cTn id="180" dur="1" fill="hold">
                                          <p:stCondLst>
                                            <p:cond delay="0"/>
                                          </p:stCondLst>
                                        </p:cTn>
                                        <p:tgtEl>
                                          <p:spTgt spid="41"/>
                                        </p:tgtEl>
                                        <p:attrNameLst>
                                          <p:attrName>style.visibility</p:attrName>
                                        </p:attrNameLst>
                                      </p:cBhvr>
                                      <p:to>
                                        <p:strVal val="visible"/>
                                      </p:to>
                                    </p:set>
                                    <p:anim calcmode="lin" valueType="num">
                                      <p:cBhvr additive="base">
                                        <p:cTn id="181" dur="500" fill="hold"/>
                                        <p:tgtEl>
                                          <p:spTgt spid="41"/>
                                        </p:tgtEl>
                                        <p:attrNameLst>
                                          <p:attrName>ppt_x</p:attrName>
                                        </p:attrNameLst>
                                      </p:cBhvr>
                                      <p:tavLst>
                                        <p:tav tm="0">
                                          <p:val>
                                            <p:strVal val="#ppt_x"/>
                                          </p:val>
                                        </p:tav>
                                        <p:tav tm="100000">
                                          <p:val>
                                            <p:strVal val="#ppt_x"/>
                                          </p:val>
                                        </p:tav>
                                      </p:tavLst>
                                    </p:anim>
                                    <p:anim calcmode="lin" valueType="num">
                                      <p:cBhvr additive="base">
                                        <p:cTn id="182" dur="500" fill="hold"/>
                                        <p:tgtEl>
                                          <p:spTgt spid="41"/>
                                        </p:tgtEl>
                                        <p:attrNameLst>
                                          <p:attrName>ppt_y</p:attrName>
                                        </p:attrNameLst>
                                      </p:cBhvr>
                                      <p:tavLst>
                                        <p:tav tm="0">
                                          <p:val>
                                            <p:strVal val="1+#ppt_h/2"/>
                                          </p:val>
                                        </p:tav>
                                        <p:tav tm="100000">
                                          <p:val>
                                            <p:strVal val="#ppt_y"/>
                                          </p:val>
                                        </p:tav>
                                      </p:tavLst>
                                    </p:anim>
                                  </p:childTnLst>
                                </p:cTn>
                              </p:par>
                              <p:par>
                                <p:cTn id="183" presetID="2" presetClass="entr" presetSubtype="4" fill="hold" grpId="0" nodeType="withEffect">
                                  <p:stCondLst>
                                    <p:cond delay="0"/>
                                  </p:stCondLst>
                                  <p:childTnLst>
                                    <p:set>
                                      <p:cBhvr>
                                        <p:cTn id="184" dur="1" fill="hold">
                                          <p:stCondLst>
                                            <p:cond delay="0"/>
                                          </p:stCondLst>
                                        </p:cTn>
                                        <p:tgtEl>
                                          <p:spTgt spid="39"/>
                                        </p:tgtEl>
                                        <p:attrNameLst>
                                          <p:attrName>style.visibility</p:attrName>
                                        </p:attrNameLst>
                                      </p:cBhvr>
                                      <p:to>
                                        <p:strVal val="visible"/>
                                      </p:to>
                                    </p:set>
                                    <p:anim calcmode="lin" valueType="num">
                                      <p:cBhvr additive="base">
                                        <p:cTn id="185" dur="500" fill="hold"/>
                                        <p:tgtEl>
                                          <p:spTgt spid="39"/>
                                        </p:tgtEl>
                                        <p:attrNameLst>
                                          <p:attrName>ppt_x</p:attrName>
                                        </p:attrNameLst>
                                      </p:cBhvr>
                                      <p:tavLst>
                                        <p:tav tm="0">
                                          <p:val>
                                            <p:strVal val="#ppt_x"/>
                                          </p:val>
                                        </p:tav>
                                        <p:tav tm="100000">
                                          <p:val>
                                            <p:strVal val="#ppt_x"/>
                                          </p:val>
                                        </p:tav>
                                      </p:tavLst>
                                    </p:anim>
                                    <p:anim calcmode="lin" valueType="num">
                                      <p:cBhvr additive="base">
                                        <p:cTn id="186" dur="500" fill="hold"/>
                                        <p:tgtEl>
                                          <p:spTgt spid="39"/>
                                        </p:tgtEl>
                                        <p:attrNameLst>
                                          <p:attrName>ppt_y</p:attrName>
                                        </p:attrNameLst>
                                      </p:cBhvr>
                                      <p:tavLst>
                                        <p:tav tm="0">
                                          <p:val>
                                            <p:strVal val="1+#ppt_h/2"/>
                                          </p:val>
                                        </p:tav>
                                        <p:tav tm="100000">
                                          <p:val>
                                            <p:strVal val="#ppt_y"/>
                                          </p:val>
                                        </p:tav>
                                      </p:tavLst>
                                    </p:anim>
                                  </p:childTnLst>
                                </p:cTn>
                              </p:par>
                              <p:par>
                                <p:cTn id="187" presetID="2" presetClass="entr" presetSubtype="4" fill="hold" grpId="0" nodeType="withEffect">
                                  <p:stCondLst>
                                    <p:cond delay="0"/>
                                  </p:stCondLst>
                                  <p:childTnLst>
                                    <p:set>
                                      <p:cBhvr>
                                        <p:cTn id="188" dur="1" fill="hold">
                                          <p:stCondLst>
                                            <p:cond delay="0"/>
                                          </p:stCondLst>
                                        </p:cTn>
                                        <p:tgtEl>
                                          <p:spTgt spid="45"/>
                                        </p:tgtEl>
                                        <p:attrNameLst>
                                          <p:attrName>style.visibility</p:attrName>
                                        </p:attrNameLst>
                                      </p:cBhvr>
                                      <p:to>
                                        <p:strVal val="visible"/>
                                      </p:to>
                                    </p:set>
                                    <p:anim calcmode="lin" valueType="num">
                                      <p:cBhvr additive="base">
                                        <p:cTn id="189" dur="500" fill="hold"/>
                                        <p:tgtEl>
                                          <p:spTgt spid="45"/>
                                        </p:tgtEl>
                                        <p:attrNameLst>
                                          <p:attrName>ppt_x</p:attrName>
                                        </p:attrNameLst>
                                      </p:cBhvr>
                                      <p:tavLst>
                                        <p:tav tm="0">
                                          <p:val>
                                            <p:strVal val="#ppt_x"/>
                                          </p:val>
                                        </p:tav>
                                        <p:tav tm="100000">
                                          <p:val>
                                            <p:strVal val="#ppt_x"/>
                                          </p:val>
                                        </p:tav>
                                      </p:tavLst>
                                    </p:anim>
                                    <p:anim calcmode="lin" valueType="num">
                                      <p:cBhvr additive="base">
                                        <p:cTn id="190" dur="500" fill="hold"/>
                                        <p:tgtEl>
                                          <p:spTgt spid="45"/>
                                        </p:tgtEl>
                                        <p:attrNameLst>
                                          <p:attrName>ppt_y</p:attrName>
                                        </p:attrNameLst>
                                      </p:cBhvr>
                                      <p:tavLst>
                                        <p:tav tm="0">
                                          <p:val>
                                            <p:strVal val="1+#ppt_h/2"/>
                                          </p:val>
                                        </p:tav>
                                        <p:tav tm="100000">
                                          <p:val>
                                            <p:strVal val="#ppt_y"/>
                                          </p:val>
                                        </p:tav>
                                      </p:tavLst>
                                    </p:anim>
                                  </p:childTnLst>
                                </p:cTn>
                              </p:par>
                              <p:par>
                                <p:cTn id="191" presetID="2" presetClass="entr" presetSubtype="4" fill="hold" grpId="0" nodeType="withEffect">
                                  <p:stCondLst>
                                    <p:cond delay="0"/>
                                  </p:stCondLst>
                                  <p:childTnLst>
                                    <p:set>
                                      <p:cBhvr>
                                        <p:cTn id="192" dur="1" fill="hold">
                                          <p:stCondLst>
                                            <p:cond delay="0"/>
                                          </p:stCondLst>
                                        </p:cTn>
                                        <p:tgtEl>
                                          <p:spTgt spid="46"/>
                                        </p:tgtEl>
                                        <p:attrNameLst>
                                          <p:attrName>style.visibility</p:attrName>
                                        </p:attrNameLst>
                                      </p:cBhvr>
                                      <p:to>
                                        <p:strVal val="visible"/>
                                      </p:to>
                                    </p:set>
                                    <p:anim calcmode="lin" valueType="num">
                                      <p:cBhvr additive="base">
                                        <p:cTn id="193" dur="500" fill="hold"/>
                                        <p:tgtEl>
                                          <p:spTgt spid="46"/>
                                        </p:tgtEl>
                                        <p:attrNameLst>
                                          <p:attrName>ppt_x</p:attrName>
                                        </p:attrNameLst>
                                      </p:cBhvr>
                                      <p:tavLst>
                                        <p:tav tm="0">
                                          <p:val>
                                            <p:strVal val="#ppt_x"/>
                                          </p:val>
                                        </p:tav>
                                        <p:tav tm="100000">
                                          <p:val>
                                            <p:strVal val="#ppt_x"/>
                                          </p:val>
                                        </p:tav>
                                      </p:tavLst>
                                    </p:anim>
                                    <p:anim calcmode="lin" valueType="num">
                                      <p:cBhvr additive="base">
                                        <p:cTn id="194"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33" grpId="0" animBg="1"/>
      <p:bldP spid="34" grpId="0"/>
      <p:bldP spid="35" grpId="0"/>
      <p:bldP spid="36" grpId="0"/>
      <p:bldP spid="37" grpId="0"/>
      <p:bldP spid="38" grpId="0"/>
      <p:bldP spid="39" grpId="0"/>
      <p:bldP spid="40" grpId="0"/>
      <p:bldP spid="41" grpId="0"/>
      <p:bldP spid="42" grpId="0"/>
      <p:bldP spid="43" grpId="0"/>
      <p:bldP spid="44" grpId="0"/>
      <p:bldP spid="45" grpId="0"/>
      <p:bldP spid="46" grpId="0"/>
      <p:bldP spid="95" grpId="0"/>
      <p:bldP spid="9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78B8-6720-FE32-F4D1-6A9FFFC9ED61}"/>
              </a:ext>
            </a:extLst>
          </p:cNvPr>
          <p:cNvSpPr>
            <a:spLocks noGrp="1"/>
          </p:cNvSpPr>
          <p:nvPr>
            <p:ph type="title"/>
          </p:nvPr>
        </p:nvSpPr>
        <p:spPr>
          <a:xfrm>
            <a:off x="839788" y="457200"/>
            <a:ext cx="4322762" cy="1600200"/>
          </a:xfrm>
        </p:spPr>
        <p:txBody>
          <a:bodyPr>
            <a:noAutofit/>
          </a:bodyPr>
          <a:lstStyle/>
          <a:p>
            <a:r>
              <a:rPr lang="en-IN" sz="4500"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rPr>
              <a:t>Introduction To Spectrograms</a:t>
            </a:r>
          </a:p>
        </p:txBody>
      </p:sp>
      <p:pic>
        <p:nvPicPr>
          <p:cNvPr id="6" name="Picture Placeholder 5">
            <a:extLst>
              <a:ext uri="{FF2B5EF4-FFF2-40B4-BE49-F238E27FC236}">
                <a16:creationId xmlns:a16="http://schemas.microsoft.com/office/drawing/2014/main" id="{76EA2DDD-700B-03F9-77FA-F484B64B93C8}"/>
              </a:ext>
            </a:extLst>
          </p:cNvPr>
          <p:cNvPicPr>
            <a:picLocks noGrp="1" noChangeAspect="1"/>
          </p:cNvPicPr>
          <p:nvPr>
            <p:ph type="pic" idx="2"/>
          </p:nvPr>
        </p:nvPicPr>
        <p:blipFill>
          <a:blip r:embed="rId3"/>
          <a:srcRect l="27009" r="27009"/>
          <a:stretch>
            <a:fillRect/>
          </a:stretch>
        </p:blipFill>
        <p:spPr>
          <a:xfrm>
            <a:off x="7233923" y="1382189"/>
            <a:ext cx="3221492" cy="1440000"/>
          </a:xfrm>
        </p:spPr>
      </p:pic>
      <p:sp>
        <p:nvSpPr>
          <p:cNvPr id="4" name="Text Placeholder 3">
            <a:extLst>
              <a:ext uri="{FF2B5EF4-FFF2-40B4-BE49-F238E27FC236}">
                <a16:creationId xmlns:a16="http://schemas.microsoft.com/office/drawing/2014/main" id="{39C98329-D2AD-BF9A-91FE-3E0655A2E18A}"/>
              </a:ext>
            </a:extLst>
          </p:cNvPr>
          <p:cNvSpPr>
            <a:spLocks noGrp="1"/>
          </p:cNvSpPr>
          <p:nvPr>
            <p:ph type="body" idx="1"/>
          </p:nvPr>
        </p:nvSpPr>
        <p:spPr>
          <a:xfrm>
            <a:off x="235670" y="2057400"/>
            <a:ext cx="6212264" cy="4343400"/>
          </a:xfrm>
        </p:spPr>
        <p:txBody>
          <a:bodyPr>
            <a:noAutofit/>
          </a:bodyPr>
          <a:lstStyle/>
          <a:p>
            <a:pPr marL="571500" indent="-342900">
              <a:buFont typeface="Arial" panose="020B0604020202020204" pitchFamily="34" charset="0"/>
              <a:buChar char="•"/>
            </a:pPr>
            <a:r>
              <a:rPr lang="en-US" sz="2400" b="0" i="0" dirty="0">
                <a:solidFill>
                  <a:srgbClr val="0D0D0D"/>
                </a:solidFill>
                <a:effectLst/>
                <a:highlight>
                  <a:srgbClr val="FFFFFF"/>
                </a:highlight>
                <a:latin typeface="Tahoma" panose="020B0604030504040204" pitchFamily="34" charset="0"/>
                <a:ea typeface="Tahoma" panose="020B0604030504040204" pitchFamily="34" charset="0"/>
                <a:cs typeface="Tahoma" panose="020B0604030504040204" pitchFamily="34" charset="0"/>
              </a:rPr>
              <a:t>A spectrogram is a visual representation of the spectrum of frequencies of a signal as it varies with time.</a:t>
            </a:r>
          </a:p>
          <a:p>
            <a:pPr marL="571500" indent="-342900">
              <a:buFont typeface="Arial" panose="020B0604020202020204" pitchFamily="34" charset="0"/>
              <a:buChar char="•"/>
            </a:pPr>
            <a:r>
              <a:rPr lang="en-US" sz="2400" b="0" i="0" dirty="0">
                <a:solidFill>
                  <a:srgbClr val="0D0D0D"/>
                </a:solidFill>
                <a:effectLst/>
                <a:highlight>
                  <a:srgbClr val="FFFFFF"/>
                </a:highlight>
                <a:latin typeface="Tahoma" panose="020B0604030504040204" pitchFamily="34" charset="0"/>
                <a:ea typeface="Tahoma" panose="020B0604030504040204" pitchFamily="34" charset="0"/>
                <a:cs typeface="Tahoma" panose="020B0604030504040204" pitchFamily="34" charset="0"/>
              </a:rPr>
              <a:t>Spectrograms are particularly useful for analyzing signals that vary over time, providing insight into how different frequencies contribute to the overall signal at different moments.</a:t>
            </a:r>
          </a:p>
          <a:p>
            <a:pPr marL="571500" indent="-342900">
              <a:buFont typeface="Arial" panose="020B0604020202020204" pitchFamily="34" charset="0"/>
              <a:buChar char="•"/>
            </a:pPr>
            <a:r>
              <a:rPr lang="en-US" sz="2400" b="0" i="0" dirty="0">
                <a:solidFill>
                  <a:srgbClr val="0D0D0D"/>
                </a:solidFill>
                <a:effectLst/>
                <a:highlight>
                  <a:srgbClr val="FFFFFF"/>
                </a:highlight>
                <a:latin typeface="Tahoma" panose="020B0604030504040204" pitchFamily="34" charset="0"/>
                <a:ea typeface="Tahoma" panose="020B0604030504040204" pitchFamily="34" charset="0"/>
                <a:cs typeface="Tahoma" panose="020B0604030504040204" pitchFamily="34" charset="0"/>
              </a:rPr>
              <a:t>It's commonly used in fields such as audio signal processing, speech analysis, and music analysis</a:t>
            </a:r>
            <a:endParaRPr lang="en-IN" sz="2400" dirty="0">
              <a:latin typeface="Tahoma" panose="020B0604030504040204" pitchFamily="34" charset="0"/>
              <a:ea typeface="Tahoma" panose="020B0604030504040204" pitchFamily="34" charset="0"/>
              <a:cs typeface="Tahoma" panose="020B0604030504040204" pitchFamily="34" charset="0"/>
            </a:endParaRPr>
          </a:p>
        </p:txBody>
      </p:sp>
      <p:pic>
        <p:nvPicPr>
          <p:cNvPr id="3" name="Picture 2">
            <a:extLst>
              <a:ext uri="{FF2B5EF4-FFF2-40B4-BE49-F238E27FC236}">
                <a16:creationId xmlns:a16="http://schemas.microsoft.com/office/drawing/2014/main" id="{2337A57C-650E-9A70-6099-C6ADA849997A}"/>
              </a:ext>
            </a:extLst>
          </p:cNvPr>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7241945" y="3836752"/>
            <a:ext cx="3222000" cy="1440000"/>
          </a:xfrm>
          <a:prstGeom prst="rect">
            <a:avLst/>
          </a:prstGeom>
        </p:spPr>
      </p:pic>
      <p:sp>
        <p:nvSpPr>
          <p:cNvPr id="5" name="TextBox 4">
            <a:extLst>
              <a:ext uri="{FF2B5EF4-FFF2-40B4-BE49-F238E27FC236}">
                <a16:creationId xmlns:a16="http://schemas.microsoft.com/office/drawing/2014/main" id="{FBA0B754-25BF-D289-B53E-0CA1A447D656}"/>
              </a:ext>
            </a:extLst>
          </p:cNvPr>
          <p:cNvSpPr txBox="1"/>
          <p:nvPr/>
        </p:nvSpPr>
        <p:spPr>
          <a:xfrm>
            <a:off x="7241944" y="5502929"/>
            <a:ext cx="3806269" cy="338554"/>
          </a:xfrm>
          <a:prstGeom prst="rect">
            <a:avLst/>
          </a:prstGeom>
          <a:noFill/>
        </p:spPr>
        <p:txBody>
          <a:bodyPr wrap="square" rtlCol="0">
            <a:spAutoFit/>
          </a:bodyPr>
          <a:lstStyle/>
          <a:p>
            <a:r>
              <a:rPr lang="en-IN" sz="1600" dirty="0"/>
              <a:t>Fig – Spectrogram for Classical genre</a:t>
            </a:r>
          </a:p>
        </p:txBody>
      </p:sp>
      <p:sp>
        <p:nvSpPr>
          <p:cNvPr id="7" name="TextBox 6">
            <a:extLst>
              <a:ext uri="{FF2B5EF4-FFF2-40B4-BE49-F238E27FC236}">
                <a16:creationId xmlns:a16="http://schemas.microsoft.com/office/drawing/2014/main" id="{0E164711-A5C0-E8E8-0557-F8A4C7A0E659}"/>
              </a:ext>
            </a:extLst>
          </p:cNvPr>
          <p:cNvSpPr txBox="1"/>
          <p:nvPr/>
        </p:nvSpPr>
        <p:spPr>
          <a:xfrm>
            <a:off x="7241945" y="3042131"/>
            <a:ext cx="3257540" cy="584775"/>
          </a:xfrm>
          <a:prstGeom prst="rect">
            <a:avLst/>
          </a:prstGeom>
          <a:noFill/>
        </p:spPr>
        <p:txBody>
          <a:bodyPr wrap="square" rtlCol="0">
            <a:spAutoFit/>
          </a:bodyPr>
          <a:lstStyle/>
          <a:p>
            <a:r>
              <a:rPr lang="en-IN" sz="1600" dirty="0"/>
              <a:t>Fig – Spectrogram for </a:t>
            </a:r>
            <a:r>
              <a:rPr lang="en-IN" sz="1600" dirty="0" err="1"/>
              <a:t>Hio</a:t>
            </a:r>
            <a:r>
              <a:rPr lang="en-IN" sz="1600" dirty="0"/>
              <a:t>-hop</a:t>
            </a:r>
          </a:p>
          <a:p>
            <a:r>
              <a:rPr lang="en-IN" sz="1600" dirty="0"/>
              <a:t> genre</a:t>
            </a:r>
          </a:p>
        </p:txBody>
      </p:sp>
      <p:pic>
        <p:nvPicPr>
          <p:cNvPr id="8" name="Google Shape;94;p2">
            <a:extLst>
              <a:ext uri="{FF2B5EF4-FFF2-40B4-BE49-F238E27FC236}">
                <a16:creationId xmlns:a16="http://schemas.microsoft.com/office/drawing/2014/main" id="{01FEB482-2D8B-1AE7-17B8-2C4AD8B13762}"/>
              </a:ext>
            </a:extLst>
          </p:cNvPr>
          <p:cNvPicPr preferRelativeResize="0"/>
          <p:nvPr/>
        </p:nvPicPr>
        <p:blipFill rotWithShape="1">
          <a:blip r:embed="rId5">
            <a:alphaModFix/>
          </a:blip>
          <a:srcRect/>
          <a:stretch/>
        </p:blipFill>
        <p:spPr>
          <a:xfrm>
            <a:off x="10382390" y="5951118"/>
            <a:ext cx="1800000" cy="900000"/>
          </a:xfrm>
          <a:prstGeom prst="rect">
            <a:avLst/>
          </a:prstGeom>
          <a:noFill/>
          <a:ln>
            <a:noFill/>
          </a:ln>
        </p:spPr>
      </p:pic>
    </p:spTree>
    <p:extLst>
      <p:ext uri="{BB962C8B-B14F-4D97-AF65-F5344CB8AC3E}">
        <p14:creationId xmlns:p14="http://schemas.microsoft.com/office/powerpoint/2010/main" val="3007829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g2de79c9448c_0_44"/>
          <p:cNvSpPr txBox="1">
            <a:spLocks noGrp="1"/>
          </p:cNvSpPr>
          <p:nvPr>
            <p:ph type="title"/>
          </p:nvPr>
        </p:nvSpPr>
        <p:spPr>
          <a:xfrm>
            <a:off x="838200" y="236675"/>
            <a:ext cx="10515600" cy="9642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500"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sym typeface="Arial"/>
              </a:rPr>
              <a:t>Results</a:t>
            </a:r>
            <a:endParaRPr sz="4500" dirty="0">
              <a:solidFill>
                <a:schemeClr val="accent1">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39" name="Google Shape;139;g2de79c9448c_0_44"/>
          <p:cNvSpPr txBox="1">
            <a:spLocks noGrp="1"/>
          </p:cNvSpPr>
          <p:nvPr>
            <p:ph type="body" idx="1"/>
          </p:nvPr>
        </p:nvSpPr>
        <p:spPr>
          <a:xfrm>
            <a:off x="838200" y="1086655"/>
            <a:ext cx="10696576" cy="5482419"/>
          </a:xfrm>
          <a:prstGeom prst="rect">
            <a:avLst/>
          </a:prstGeom>
          <a:noFill/>
          <a:ln>
            <a:noFill/>
          </a:ln>
        </p:spPr>
        <p:txBody>
          <a:bodyPr spcFirstLastPara="1" wrap="square" lIns="91425" tIns="45700" rIns="91425" bIns="45700" anchor="t" anchorCtr="0">
            <a:noAutofit/>
          </a:bodyPr>
          <a:lstStyle/>
          <a:p>
            <a:pPr algn="l">
              <a:lnSpc>
                <a:spcPct val="110000"/>
              </a:lnSpc>
              <a:buFont typeface="Arial" panose="020B0604020202020204" pitchFamily="34" charset="0"/>
              <a:buChar char="•"/>
            </a:pPr>
            <a:r>
              <a:rPr lang="en-US" sz="2400" b="0" i="0" dirty="0">
                <a:solidFill>
                  <a:srgbClr val="0D0D0D"/>
                </a:solidFill>
                <a:effectLst/>
                <a:highlight>
                  <a:srgbClr val="FFFFFF"/>
                </a:highlight>
                <a:latin typeface="Tahoma" panose="020B0604030504040204" pitchFamily="34" charset="0"/>
                <a:ea typeface="Tahoma" panose="020B0604030504040204" pitchFamily="34" charset="0"/>
                <a:cs typeface="Tahoma" panose="020B0604030504040204" pitchFamily="34" charset="0"/>
              </a:rPr>
              <a:t>Our methodology employs a ten-layer CNN architecture for classification, incorporating Dense and dropout layers to address overfitting.</a:t>
            </a:r>
          </a:p>
          <a:p>
            <a:pPr algn="l">
              <a:lnSpc>
                <a:spcPct val="110000"/>
              </a:lnSpc>
              <a:buFont typeface="Arial" panose="020B0604020202020204" pitchFamily="34" charset="0"/>
              <a:buChar char="•"/>
            </a:pPr>
            <a:r>
              <a:rPr lang="en-US" sz="2400" b="0" i="0" dirty="0">
                <a:solidFill>
                  <a:srgbClr val="0D0D0D"/>
                </a:solidFill>
                <a:effectLst/>
                <a:highlight>
                  <a:srgbClr val="FFFFFF"/>
                </a:highlight>
                <a:latin typeface="Tahoma" panose="020B0604030504040204" pitchFamily="34" charset="0"/>
                <a:ea typeface="Tahoma" panose="020B0604030504040204" pitchFamily="34" charset="0"/>
                <a:cs typeface="Tahoma" panose="020B0604030504040204" pitchFamily="34" charset="0"/>
              </a:rPr>
              <a:t> Performance evaluation is based on recognition rate, precision, F1-score, recall, support, and confusion matrix. </a:t>
            </a:r>
          </a:p>
          <a:p>
            <a:pPr algn="l">
              <a:lnSpc>
                <a:spcPct val="110000"/>
              </a:lnSpc>
              <a:buFont typeface="Arial" panose="020B0604020202020204" pitchFamily="34" charset="0"/>
              <a:buChar char="•"/>
            </a:pPr>
            <a:r>
              <a:rPr lang="en-US" sz="2400" b="0" i="0" dirty="0">
                <a:solidFill>
                  <a:srgbClr val="0D0D0D"/>
                </a:solidFill>
                <a:effectLst/>
                <a:highlight>
                  <a:srgbClr val="FFFFFF"/>
                </a:highlight>
                <a:latin typeface="Tahoma" panose="020B0604030504040204" pitchFamily="34" charset="0"/>
                <a:ea typeface="Tahoma" panose="020B0604030504040204" pitchFamily="34" charset="0"/>
                <a:cs typeface="Tahoma" panose="020B0604030504040204" pitchFamily="34" charset="0"/>
              </a:rPr>
              <a:t>Training Accuracy is as follows:</a:t>
            </a:r>
          </a:p>
          <a:p>
            <a:pPr lvl="1">
              <a:lnSpc>
                <a:spcPct val="110000"/>
              </a:lnSpc>
              <a:buFont typeface="Wingdings" panose="05000000000000000000" pitchFamily="2" charset="2"/>
              <a:buChar char="§"/>
            </a:pPr>
            <a:r>
              <a:rPr lang="en-US" b="0" i="0" dirty="0">
                <a:solidFill>
                  <a:srgbClr val="0D0D0D"/>
                </a:solidFill>
                <a:effectLst/>
                <a:highlight>
                  <a:srgbClr val="FFFFFF"/>
                </a:highlight>
                <a:latin typeface="Tahoma" panose="020B0604030504040204" pitchFamily="34" charset="0"/>
                <a:ea typeface="Tahoma" panose="020B0604030504040204" pitchFamily="34" charset="0"/>
                <a:cs typeface="Tahoma" panose="020B0604030504040204" pitchFamily="34" charset="0"/>
              </a:rPr>
              <a:t>10 epochs for 2 genres: 95%</a:t>
            </a:r>
          </a:p>
          <a:p>
            <a:pPr lvl="1">
              <a:lnSpc>
                <a:spcPct val="110000"/>
              </a:lnSpc>
              <a:buFont typeface="Wingdings" panose="05000000000000000000" pitchFamily="2" charset="2"/>
              <a:buChar char="§"/>
            </a:pPr>
            <a:r>
              <a:rPr lang="en-US" b="0" i="0" dirty="0">
                <a:solidFill>
                  <a:srgbClr val="0D0D0D"/>
                </a:solidFill>
                <a:effectLst/>
                <a:highlight>
                  <a:srgbClr val="FFFFFF"/>
                </a:highlight>
                <a:latin typeface="Tahoma" panose="020B0604030504040204" pitchFamily="34" charset="0"/>
                <a:ea typeface="Tahoma" panose="020B0604030504040204" pitchFamily="34" charset="0"/>
                <a:cs typeface="Tahoma" panose="020B0604030504040204" pitchFamily="34" charset="0"/>
              </a:rPr>
              <a:t>10 epochs for 13 genres: 80%</a:t>
            </a:r>
          </a:p>
          <a:p>
            <a:pPr lvl="1">
              <a:lnSpc>
                <a:spcPct val="110000"/>
              </a:lnSpc>
              <a:buFont typeface="Wingdings" panose="05000000000000000000" pitchFamily="2" charset="2"/>
              <a:buChar char="§"/>
            </a:pPr>
            <a:r>
              <a:rPr lang="en-US" b="0" i="0" dirty="0">
                <a:solidFill>
                  <a:srgbClr val="0D0D0D"/>
                </a:solidFill>
                <a:effectLst/>
                <a:highlight>
                  <a:srgbClr val="FFFFFF"/>
                </a:highlight>
                <a:latin typeface="Tahoma" panose="020B0604030504040204" pitchFamily="34" charset="0"/>
                <a:ea typeface="Tahoma" panose="020B0604030504040204" pitchFamily="34" charset="0"/>
                <a:cs typeface="Tahoma" panose="020B0604030504040204" pitchFamily="34" charset="0"/>
              </a:rPr>
              <a:t>20 epochs for 13 genres: 85.3%</a:t>
            </a:r>
          </a:p>
          <a:p>
            <a:pPr lvl="1">
              <a:lnSpc>
                <a:spcPct val="110000"/>
              </a:lnSpc>
              <a:buFont typeface="Wingdings" panose="05000000000000000000" pitchFamily="2" charset="2"/>
              <a:buChar char="§"/>
            </a:pPr>
            <a:r>
              <a:rPr lang="en-US" b="0" i="0" dirty="0">
                <a:solidFill>
                  <a:srgbClr val="0D0D0D"/>
                </a:solidFill>
                <a:effectLst/>
                <a:highlight>
                  <a:srgbClr val="FFFFFF"/>
                </a:highlight>
                <a:latin typeface="Tahoma" panose="020B0604030504040204" pitchFamily="34" charset="0"/>
                <a:ea typeface="Tahoma" panose="020B0604030504040204" pitchFamily="34" charset="0"/>
                <a:cs typeface="Tahoma" panose="020B0604030504040204" pitchFamily="34" charset="0"/>
              </a:rPr>
              <a:t>50 epochs for 13 genres: 88.46%</a:t>
            </a:r>
            <a:endParaRPr lang="en-US" sz="2400" b="0" i="0" dirty="0">
              <a:solidFill>
                <a:srgbClr val="0D0D0D"/>
              </a:solidFill>
              <a:effectLst/>
              <a:highlight>
                <a:srgbClr val="FFFFFF"/>
              </a:highlight>
              <a:latin typeface="Tahoma" panose="020B0604030504040204" pitchFamily="34" charset="0"/>
              <a:ea typeface="Tahoma" panose="020B0604030504040204" pitchFamily="34" charset="0"/>
              <a:cs typeface="Tahoma" panose="020B0604030504040204" pitchFamily="34" charset="0"/>
            </a:endParaRPr>
          </a:p>
          <a:p>
            <a:pPr algn="l">
              <a:lnSpc>
                <a:spcPct val="110000"/>
              </a:lnSpc>
              <a:buFont typeface="Arial" panose="020B0604020202020204" pitchFamily="34" charset="0"/>
              <a:buChar char="•"/>
            </a:pPr>
            <a:r>
              <a:rPr lang="en-US" sz="2400" b="0" i="0" dirty="0">
                <a:solidFill>
                  <a:srgbClr val="0D0D0D"/>
                </a:solidFill>
                <a:effectLst/>
                <a:highlight>
                  <a:srgbClr val="FFFFFF"/>
                </a:highlight>
                <a:latin typeface="Tahoma" panose="020B0604030504040204" pitchFamily="34" charset="0"/>
                <a:ea typeface="Tahoma" panose="020B0604030504040204" pitchFamily="34" charset="0"/>
                <a:cs typeface="Tahoma" panose="020B0604030504040204" pitchFamily="34" charset="0"/>
              </a:rPr>
              <a:t>Comparative analysis with traditional methods shows the superiority of the CNN approach in handling diverse datasets.</a:t>
            </a:r>
          </a:p>
        </p:txBody>
      </p:sp>
      <p:pic>
        <p:nvPicPr>
          <p:cNvPr id="2" name="Google Shape;94;p2">
            <a:extLst>
              <a:ext uri="{FF2B5EF4-FFF2-40B4-BE49-F238E27FC236}">
                <a16:creationId xmlns:a16="http://schemas.microsoft.com/office/drawing/2014/main" id="{A6640827-A21C-5818-C75E-17A4EE4A52B8}"/>
              </a:ext>
            </a:extLst>
          </p:cNvPr>
          <p:cNvPicPr preferRelativeResize="0"/>
          <p:nvPr/>
        </p:nvPicPr>
        <p:blipFill rotWithShape="1">
          <a:blip r:embed="rId3">
            <a:alphaModFix/>
          </a:blip>
          <a:srcRect/>
          <a:stretch/>
        </p:blipFill>
        <p:spPr>
          <a:xfrm>
            <a:off x="10382390" y="5951118"/>
            <a:ext cx="1800000" cy="9000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279</TotalTime>
  <Words>1839</Words>
  <Application>Microsoft Office PowerPoint</Application>
  <PresentationFormat>Widescreen</PresentationFormat>
  <Paragraphs>130</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Arial(body)</vt:lpstr>
      <vt:lpstr>Calibri</vt:lpstr>
      <vt:lpstr>Tahoma</vt:lpstr>
      <vt:lpstr>Times New Roman</vt:lpstr>
      <vt:lpstr>Wingdings</vt:lpstr>
      <vt:lpstr>Office Theme</vt:lpstr>
      <vt:lpstr>5th INTERNATIONAL CONFERENCE OF EMERGING TECHNOLOGIES (5th  INCET 2024) Hosted By : Jain College of Engineering , Belagavi , Karnataka , India </vt:lpstr>
      <vt:lpstr>Contents </vt:lpstr>
      <vt:lpstr>Abstract</vt:lpstr>
      <vt:lpstr>Introduction</vt:lpstr>
      <vt:lpstr>Literature Review</vt:lpstr>
      <vt:lpstr>Methodology</vt:lpstr>
      <vt:lpstr>Methodology</vt:lpstr>
      <vt:lpstr>Introduction To Spectrograms</vt:lpstr>
      <vt:lpstr>Results</vt:lpstr>
      <vt:lpstr>Results</vt:lpstr>
      <vt:lpstr>Conclusion</vt:lpstr>
      <vt:lpstr>Future Directions</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5th INTERNATIONAL CONFERENCE OF EMERGING TECHNOLOGIES (5th  INCET 2024) Hosted By : Jain College of Engineering , Belagavi , Karnataka , India</dc:title>
  <dc:creator>Admin</dc:creator>
  <cp:lastModifiedBy>Jayapriya N</cp:lastModifiedBy>
  <cp:revision>9</cp:revision>
  <dcterms:created xsi:type="dcterms:W3CDTF">2021-06-10T05:32:34Z</dcterms:created>
  <dcterms:modified xsi:type="dcterms:W3CDTF">2024-05-24T03:05:53Z</dcterms:modified>
</cp:coreProperties>
</file>