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370225779" r:id="rId1"/>
  </p:sldMasterIdLst>
  <p:notesMasterIdLst>
    <p:notesMasterId r:id="rId18"/>
  </p:notesMasterIdLst>
  <p:sldIdLst>
    <p:sldId id="256" r:id="rId2"/>
    <p:sldId id="270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72" r:id="rId11"/>
    <p:sldId id="265" r:id="rId12"/>
    <p:sldId id="266" r:id="rId13"/>
    <p:sldId id="267" r:id="rId14"/>
    <p:sldId id="273" r:id="rId15"/>
    <p:sldId id="274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>
      <p:cViewPr varScale="1">
        <p:scale>
          <a:sx n="78" d="100"/>
          <a:sy n="78" d="100"/>
        </p:scale>
        <p:origin x="15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27D9C-E5CF-43F3-AF46-F29C374FC0A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44AD-66A2-467D-A640-67B86D6A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3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E44AD-66A2-467D-A640-67B86D6A6B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1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9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952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7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31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0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89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9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5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1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9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4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5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0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1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09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370225780" r:id="rId1"/>
    <p:sldLayoutId id="2370225781" r:id="rId2"/>
    <p:sldLayoutId id="2370225782" r:id="rId3"/>
    <p:sldLayoutId id="2370225783" r:id="rId4"/>
    <p:sldLayoutId id="2370225784" r:id="rId5"/>
    <p:sldLayoutId id="2370225785" r:id="rId6"/>
    <p:sldLayoutId id="2370225786" r:id="rId7"/>
    <p:sldLayoutId id="2370225787" r:id="rId8"/>
    <p:sldLayoutId id="2370225788" r:id="rId9"/>
    <p:sldLayoutId id="2370225789" r:id="rId10"/>
    <p:sldLayoutId id="2370225790" r:id="rId11"/>
    <p:sldLayoutId id="2370225791" r:id="rId12"/>
    <p:sldLayoutId id="2370225792" r:id="rId13"/>
    <p:sldLayoutId id="2370225793" r:id="rId14"/>
    <p:sldLayoutId id="2370225794" r:id="rId15"/>
    <p:sldLayoutId id="2370225795" r:id="rId16"/>
    <p:sldLayoutId id="2370225796" r:id="rId17"/>
    <p:sldLayoutId id="2370225797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48F9-E1A1-39A7-B87C-0F1C7FBF0973}"/>
              </a:ext>
            </a:extLst>
          </p:cNvPr>
          <p:cNvSpPr txBox="1"/>
          <p:nvPr/>
        </p:nvSpPr>
        <p:spPr>
          <a:xfrm>
            <a:off x="0" y="2420888"/>
            <a:ext cx="8244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omic Sans MS" panose="030F0702030302020204" pitchFamily="66" charset="0"/>
              </a:rPr>
              <a:t>	 LEAD SCORING CASE STUDY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917C3-2E48-CEF4-AC42-5E5F1F11FEB8}"/>
              </a:ext>
            </a:extLst>
          </p:cNvPr>
          <p:cNvSpPr txBox="1"/>
          <p:nvPr/>
        </p:nvSpPr>
        <p:spPr>
          <a:xfrm>
            <a:off x="5183560" y="4149080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</a:t>
            </a:r>
          </a:p>
          <a:p>
            <a:endParaRPr lang="en-IN" dirty="0"/>
          </a:p>
          <a:p>
            <a:r>
              <a:rPr lang="en-IN" dirty="0"/>
              <a:t>1. AMARPREET SINGH VANDRA</a:t>
            </a:r>
          </a:p>
          <a:p>
            <a:r>
              <a:rPr lang="en-IN" dirty="0"/>
              <a:t>2. </a:t>
            </a:r>
            <a:r>
              <a:rPr lang="en-IN"/>
              <a:t>RAMESH KRISHNA S M</a:t>
            </a:r>
            <a:endParaRPr lang="en-IN" dirty="0"/>
          </a:p>
          <a:p>
            <a:r>
              <a:rPr lang="en-IN" dirty="0"/>
              <a:t>3. SUDDHAPALLI SITA KALYANI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79DF40-50FE-141E-A864-8682E49BB695}"/>
              </a:ext>
            </a:extLst>
          </p:cNvPr>
          <p:cNvSpPr txBox="1"/>
          <p:nvPr/>
        </p:nvSpPr>
        <p:spPr>
          <a:xfrm>
            <a:off x="395536" y="119675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ON OUR EDA: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data handling has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beend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done on our raw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performed categorical analysis and dropped columns which are not required or irrelevant for our analysis.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we have performed analysis on numerical variables, bivariate analysis on Num.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Now, all data labels are in good shape , we will proceed to our next step- 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33612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7CAC2-7641-8D99-3E3D-B17A4888D91F}"/>
              </a:ext>
            </a:extLst>
          </p:cNvPr>
          <p:cNvSpPr txBox="1"/>
          <p:nvPr/>
        </p:nvSpPr>
        <p:spPr>
          <a:xfrm>
            <a:off x="179512" y="1268760"/>
            <a:ext cx="8496944" cy="3931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III) DATA PREPARATION:</a:t>
            </a:r>
          </a:p>
          <a:p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08000" indent="-285750">
              <a:lnSpc>
                <a:spcPct val="107000"/>
              </a:lnSpc>
              <a:spcAft>
                <a:spcPts val="185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our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Dataframe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"Do Not Email" column we have Yes or no values.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So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have converted them to 0/1 respectively.</a:t>
            </a:r>
          </a:p>
          <a:p>
            <a:pPr marL="508000" indent="-285750">
              <a:lnSpc>
                <a:spcPct val="107000"/>
              </a:lnSpc>
              <a:spcAft>
                <a:spcPts val="185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created dummy variables for the categorical columns. Removed all the repeated and redundant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IV) TEST-TRAIN SPLIT</a:t>
            </a:r>
          </a:p>
          <a:p>
            <a:pPr marL="457200" indent="-234950">
              <a:lnSpc>
                <a:spcPct val="107000"/>
              </a:lnSpc>
              <a:spcAft>
                <a:spcPts val="185"/>
              </a:spcAf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08000" indent="-285750">
              <a:lnSpc>
                <a:spcPct val="107000"/>
              </a:lnSpc>
              <a:spcAft>
                <a:spcPts val="185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have divided the dataset into test and train sections with a proportion of 70-30% values. </a:t>
            </a:r>
          </a:p>
          <a:p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337D5-E68E-056D-7B4B-34D92C671C72}"/>
              </a:ext>
            </a:extLst>
          </p:cNvPr>
          <p:cNvSpPr txBox="1"/>
          <p:nvPr/>
        </p:nvSpPr>
        <p:spPr>
          <a:xfrm>
            <a:off x="179512" y="47667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V) FEATURE RESCALING:</a:t>
            </a: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dummy variables we have plotted the heatmap after scaling them and dropped the highly correlated variables.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7656AB-7E31-7409-40F5-E43C88784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84471"/>
            <a:ext cx="8640960" cy="505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5517D1-6EB8-C3F2-F6C2-B5607C496FAC}"/>
              </a:ext>
            </a:extLst>
          </p:cNvPr>
          <p:cNvSpPr txBox="1"/>
          <p:nvPr/>
        </p:nvSpPr>
        <p:spPr>
          <a:xfrm>
            <a:off x="251520" y="908720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VI) MODEL BUILDING:</a:t>
            </a:r>
          </a:p>
          <a:p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 the Recursive Feature Elimination (RFE) approach, we have built the models.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selected the model which is efficient from our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are proceeding our finalized model for Model Evaluations.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VII) MODEL EVALUATIONS:</a:t>
            </a: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 test and train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Compared the metrics of above to conclude.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6D1B2B-9DEA-9FFE-BFFB-BF2E6E3FCB2F}"/>
              </a:ext>
            </a:extLst>
          </p:cNvPr>
          <p:cNvSpPr txBox="1"/>
          <p:nvPr/>
        </p:nvSpPr>
        <p:spPr>
          <a:xfrm>
            <a:off x="17625" y="908720"/>
            <a:ext cx="46356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PLOTTING ROC CURVE: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shows the tradeoff between sensitivity and specificity (any increase in sensitivity will be accompanied by a decrease in specificity).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closer the curve follows the left-hand border and then the top border of the ROC space, the more accurate the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closer the curve comes to the 45-degree diagonal of the ROC space, the less accurate the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ROC Curve should be a value close to 1. We are getting a good value of 0.86 indicating a good predictive model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B655B-22D2-F241-4936-B35CD4480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822" y="1185750"/>
            <a:ext cx="44672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4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87EA652-270F-1E80-CC62-95D8DDB3B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554703"/>
              </p:ext>
            </p:extLst>
          </p:nvPr>
        </p:nvGraphicFramePr>
        <p:xfrm>
          <a:off x="755575" y="2261096"/>
          <a:ext cx="7632849" cy="39762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1601929945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459939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3158841961"/>
                    </a:ext>
                  </a:extLst>
                </a:gridCol>
              </a:tblGrid>
              <a:tr h="99405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TRAIN DATA SET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(approx.)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TEST DATA SET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(approx.)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785349"/>
                  </a:ext>
                </a:extLst>
              </a:tr>
              <a:tr h="9940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77.05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77.52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882248"/>
                  </a:ext>
                </a:extLst>
              </a:tr>
              <a:tr h="9940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82.89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83.01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6787"/>
                  </a:ext>
                </a:extLst>
              </a:tr>
              <a:tr h="9940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73.49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74.13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804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C246ED-7BE0-ED63-AF1C-8E409FB422AF}"/>
              </a:ext>
            </a:extLst>
          </p:cNvPr>
          <p:cNvSpPr txBox="1"/>
          <p:nvPr/>
        </p:nvSpPr>
        <p:spPr>
          <a:xfrm>
            <a:off x="683568" y="1106042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COMPARISION OF METRICS 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326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661CB-4545-5DB2-0EC9-AC7A95BA4076}"/>
              </a:ext>
            </a:extLst>
          </p:cNvPr>
          <p:cNvSpPr txBox="1"/>
          <p:nvPr/>
        </p:nvSpPr>
        <p:spPr>
          <a:xfrm>
            <a:off x="179512" y="332656"/>
            <a:ext cx="8352928" cy="594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34950">
              <a:lnSpc>
                <a:spcPct val="107000"/>
              </a:lnSpc>
              <a:spcAft>
                <a:spcPts val="185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SUMMARY: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234950">
              <a:lnSpc>
                <a:spcPct val="107000"/>
              </a:lnSpc>
              <a:spcAft>
                <a:spcPts val="185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185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checking both Sensitivity-Specificity as well as Precision and Recall Metrics, we have considered the optimal cut off based on Sensitivity and Specificity for calculating the final prediction.</a:t>
            </a:r>
          </a:p>
          <a:p>
            <a:pPr marL="457200" indent="-234950">
              <a:lnSpc>
                <a:spcPct val="107000"/>
              </a:lnSpc>
              <a:spcAft>
                <a:spcPts val="185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185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Accuracy, Sensitivity and Specificity values of test set are around 77%, 83% and 74% which are approximately near to the respective values calculated using trained set.</a:t>
            </a:r>
          </a:p>
          <a:p>
            <a:pPr marL="457200" indent="-234950">
              <a:lnSpc>
                <a:spcPct val="107000"/>
              </a:lnSpc>
              <a:spcAft>
                <a:spcPts val="185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185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score is calculated in the trained set of data shows the conversion rate on the final predicted model is around 80%</a:t>
            </a:r>
          </a:p>
          <a:p>
            <a:pPr marL="457200" indent="-234950">
              <a:lnSpc>
                <a:spcPct val="107000"/>
              </a:lnSpc>
              <a:spcAft>
                <a:spcPts val="185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 we can consider this model as a good one.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3 Important features responsible/helps for good conversion rate are: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* Lead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Origin_Lead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 Form</a:t>
            </a:r>
          </a:p>
          <a:p>
            <a:pPr lvl="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* What is your current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occupation_Working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Professional</a:t>
            </a:r>
          </a:p>
          <a:p>
            <a:pPr lvl="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*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Time Spent on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E9516-8134-E6C0-FA9A-6F36F4B04F36}"/>
              </a:ext>
            </a:extLst>
          </p:cNvPr>
          <p:cNvSpPr txBox="1"/>
          <p:nvPr/>
        </p:nvSpPr>
        <p:spPr>
          <a:xfrm>
            <a:off x="35496" y="646218"/>
            <a:ext cx="8640960" cy="556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34950">
              <a:lnSpc>
                <a:spcPct val="107000"/>
              </a:lnSpc>
              <a:spcAft>
                <a:spcPts val="185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PROBLEM STATEMENT: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234950">
              <a:lnSpc>
                <a:spcPct val="107000"/>
              </a:lnSpc>
              <a:spcAft>
                <a:spcPts val="185"/>
              </a:spcAft>
            </a:pPr>
            <a:r>
              <a:rPr lang="en-US" sz="18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Education sells online courses to industry professionals. X Education needs help in selecting the most promising leads, i.e., the leads that are most likely to convert into paying customers.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needs a model wherein you a lead score is assigned to each of the leads such that the customers with higher lead score have a higher conversion chance and the customers with lower lead score have a lower conversion chance.  </a:t>
            </a:r>
          </a:p>
          <a:p>
            <a:pPr marL="342900" lvl="0" indent="-342900">
              <a:lnSpc>
                <a:spcPct val="107000"/>
              </a:lnSpc>
              <a:spcAft>
                <a:spcPts val="185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CEO, in particular, has given a ballpark of the target lead conversion rate to be around 80%. </a:t>
            </a:r>
          </a:p>
          <a:p>
            <a:pPr marL="234950" indent="-234950">
              <a:lnSpc>
                <a:spcPct val="107000"/>
              </a:lnSpc>
              <a:spcAft>
                <a:spcPts val="185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692150" indent="-234950">
              <a:lnSpc>
                <a:spcPct val="107000"/>
              </a:lnSpc>
              <a:spcAft>
                <a:spcPts val="185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GOAL: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92150" indent="-234950">
              <a:lnSpc>
                <a:spcPct val="107000"/>
              </a:lnSpc>
              <a:spcAft>
                <a:spcPts val="185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logistic regression model to assign a lead score between 0 and 100 to each of the leads which can be used by the company to target potential leads. </a:t>
            </a:r>
          </a:p>
          <a:p>
            <a:pPr lvl="0">
              <a:lnSpc>
                <a:spcPct val="107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some more problems presented by the company which your model should be able to adjust to if the company's requirement changes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4DD541-4D91-1192-8440-7FF5E8BD86C5}"/>
              </a:ext>
            </a:extLst>
          </p:cNvPr>
          <p:cNvSpPr txBox="1"/>
          <p:nvPr/>
        </p:nvSpPr>
        <p:spPr>
          <a:xfrm>
            <a:off x="179512" y="1412776"/>
            <a:ext cx="8496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STEPS PERFORMED IN OUR ANALYSIS: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I) READING AND UNDERSTANDING DATA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II) EXPLORATORY DATA ANALYSIS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III) DATA PREPARATION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IV) TEST-TRAIN SPLIT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V) FEATURE RESCALING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VI) MODEL BUILDING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VII) MODEL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5708E9-E378-230C-CAC4-2DDBB5D8AEB8}"/>
              </a:ext>
            </a:extLst>
          </p:cNvPr>
          <p:cNvSpPr txBox="1"/>
          <p:nvPr/>
        </p:nvSpPr>
        <p:spPr>
          <a:xfrm>
            <a:off x="323528" y="220486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I) READING AND UNDERSTANDING DATA: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Imported the libraries that are required for our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 we have performed simple data checks on the given raw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F99322-7FB8-AB59-145E-8426E1481673}"/>
              </a:ext>
            </a:extLst>
          </p:cNvPr>
          <p:cNvSpPr txBox="1"/>
          <p:nvPr/>
        </p:nvSpPr>
        <p:spPr>
          <a:xfrm>
            <a:off x="179512" y="836712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II) EXPLORATORY DATA  ANALYSIS:</a:t>
            </a:r>
          </a:p>
          <a:p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performed data Cleaning and outlier treatments on raw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performed Univariate and Bivariate Analysis on Categorical and Numerical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upcoming slides we discuss about our categorical and numerical analysis.  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50BF0-CEE7-30BC-0BB3-42F9016F0D21}"/>
              </a:ext>
            </a:extLst>
          </p:cNvPr>
          <p:cNvSpPr txBox="1"/>
          <p:nvPr/>
        </p:nvSpPr>
        <p:spPr>
          <a:xfrm>
            <a:off x="251520" y="62068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CATEGORICAL ANALYSIS: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EAA482-6B8A-3C9E-8254-7AA406AE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36904" cy="532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9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6E2086-17C4-B166-AAB4-3FC66574918A}"/>
              </a:ext>
            </a:extLst>
          </p:cNvPr>
          <p:cNvSpPr txBox="1"/>
          <p:nvPr/>
        </p:nvSpPr>
        <p:spPr>
          <a:xfrm>
            <a:off x="233772" y="751344"/>
            <a:ext cx="86764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Observations on Cat. columns from our analysis:</a:t>
            </a:r>
          </a:p>
          <a:p>
            <a:pPr algn="l"/>
            <a:endParaRPr lang="en-US" b="1" i="1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Not Call: From the above plot we are able to see imbalance therefore, we can drop the column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Activity: Email and SMS has high frequency based on their last Activity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Country: Its mostly India, no inference can be drawn from this parameter.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Specialization: We cannot conclude/impute this as it contains null values in large amount and other disciplines are distributed some what equal.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matters most to you in choosing a course: Its mostly Career improvement, no inference can be drawn from this parameter.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City: Mumbai holds the first position and however we don't have full info as more than half of our values are null(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'Select’)</a:t>
            </a:r>
          </a:p>
          <a:p>
            <a:pPr algn="l"/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Notable Activity: Maximum leads are generated having last activity as Modified and Email opened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45B5E7-DBB4-AB86-4EE3-B807A8B3178A}"/>
              </a:ext>
            </a:extLst>
          </p:cNvPr>
          <p:cNvSpPr txBox="1"/>
          <p:nvPr/>
        </p:nvSpPr>
        <p:spPr>
          <a:xfrm>
            <a:off x="179512" y="764704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NUMERICAL COLUMN : BIVARIATE and HEATMAP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68FFA7-D05F-E564-144C-D1DD3EA76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70" y="1196752"/>
            <a:ext cx="4362275" cy="24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A0D81F-B26B-5D39-EEA5-B622BF9F8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89" y="1196752"/>
            <a:ext cx="4470222" cy="24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523C895-F62F-69B9-F155-F086F87E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69" y="3710469"/>
            <a:ext cx="4391161" cy="29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2E7981D-63D0-2194-A4C8-E8BD47A8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89" y="3710469"/>
            <a:ext cx="4470222" cy="29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FF0475-9194-1193-E7E5-5FA44A9DB946}"/>
              </a:ext>
            </a:extLst>
          </p:cNvPr>
          <p:cNvSpPr txBox="1"/>
          <p:nvPr/>
        </p:nvSpPr>
        <p:spPr>
          <a:xfrm>
            <a:off x="215516" y="148478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Observations on Num. columns from our analysis: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Converted vs Total visits and Converted vs Pageviews per visit plots, we cannot conclude anything since 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for converted and not converted leads is almost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Converted vs Total time Spent on Website, we can say that 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leads who spends most time on website are more likely to convert , thus website should be made more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enagaging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increase conversion rate.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HeatMap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observe that Page views per visit and Total visits are highly correlated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1043</Words>
  <Application>Microsoft Office PowerPoint</Application>
  <PresentationFormat>On-screen Show (4:3)</PresentationFormat>
  <Paragraphs>147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Comic Sans MS</vt:lpstr>
      <vt:lpstr>Helvetica Neue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Ramesh Krishna SM</cp:lastModifiedBy>
  <cp:revision>8</cp:revision>
  <dcterms:created xsi:type="dcterms:W3CDTF">2023-04-11T10:37:59Z</dcterms:created>
  <dcterms:modified xsi:type="dcterms:W3CDTF">2023-04-17T08:43:29Z</dcterms:modified>
  <cp:category/>
</cp:coreProperties>
</file>