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62" r:id="rId6"/>
    <p:sldId id="259" r:id="rId7"/>
    <p:sldId id="260" r:id="rId8"/>
    <p:sldId id="261" r:id="rId9"/>
    <p:sldId id="265" r:id="rId10"/>
    <p:sldId id="263" r:id="rId11"/>
    <p:sldId id="264" r:id="rId12"/>
    <p:sldId id="268" r:id="rId13"/>
    <p:sldId id="266" r:id="rId14"/>
    <p:sldId id="276" r:id="rId15"/>
    <p:sldId id="279" r:id="rId16"/>
    <p:sldId id="277" r:id="rId17"/>
    <p:sldId id="278" r:id="rId18"/>
    <p:sldId id="272" r:id="rId19"/>
    <p:sldId id="271" r:id="rId20"/>
    <p:sldId id="267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57136-8EAC-4025-87C5-C1E4766DD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FE81A0-95AD-4BB1-922F-C6148C0ED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19DDA5-319E-4088-8E9C-59C236FB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A87E53-8107-445C-85D8-6CEDC23E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8FBC2-1A85-4F7A-AEF5-B9277A6C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47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37A10-0104-42EA-B94D-98E37EDA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212291-CE35-4282-823D-5B1AE48AD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F059F7-27D5-4185-930D-754805AD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8FE04-2F55-4133-B4F0-E2CFD383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80B315-3930-4FE4-8C1D-00BCB06E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9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E85AD6D-F0B7-436F-8075-CCF2D8191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374C5E-CF60-4051-8195-6E3A4283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4D63A-004F-43F3-8E21-A00AE33B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CEB17C-1017-43C9-A330-9D499821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F13543-185B-48B0-A4EB-E1948C04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1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B83D1-B0C2-4097-9F24-4E9ABD39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8E2392-3D12-4F58-AAB1-23B63CF3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6D9911-04B2-4887-8377-F8DEF774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1DC4B8-D68E-405E-91AE-7B84C20B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486CD2-29A0-4478-B15B-33D36D8C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3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5CCE0-FF5B-413D-ADB8-7B0C92AC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E5A78C-C689-44B1-BA7A-2C9645F6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E7022C-F97D-4159-8A90-0A6D452B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FF2B9E-9F44-46CE-95D2-E6B4B9F3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773CFA-70F8-4278-A270-18DD413B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5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C29C6-52AF-40B6-ABFB-00C842EE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7392B-0E65-4145-B062-61E255E14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CEAD9B-5DCE-4F11-AB27-A2D73031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14C7C9-08F2-4394-AD89-D0A70558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6A1F9A-F7AC-4D57-8842-4173FEB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1CFA44-B3E7-4D31-9A25-EF42A7E8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60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F6136-9F9B-4005-B488-4AF034C5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30A62E-9080-406D-BF91-23A241F5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467CDA-B3DD-4D2D-A515-9C94E489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66E5F8-94FF-4810-9208-7D633992A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0431D4-203F-4218-B6BC-2C9E571B1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E84F68D-7AAA-4CA8-81AD-94A881BD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0DAE3D-2500-42AA-8D5C-58FCC0FD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B99688-1AE8-4B3D-B9B2-2C70091D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84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22AC3-F5BC-4525-BB28-C1D09DF4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0B2830-6C6B-4E5E-98D8-D3DD4D14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5753CC-B976-4C6E-B141-AAB1FF04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F8AEF5-59AA-4D0D-8FF9-EF654D3F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0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144F2F-F2F3-4C0C-843B-F8CC9B1C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015869-D60E-4111-8AB1-B1E3DFF5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0CB2C0-554D-475C-8033-1B5A0BCE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8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2D699-4B7E-4220-A5CC-5B520C39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C5A1C-27D7-49E1-A645-7BBDC9EF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F21C67-8738-467B-8B48-929C513A7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18270E-0C96-46B3-9211-82F3C58D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5FA29C-22D7-4190-943B-0E218A36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5CF331-A74C-4E2C-8360-527A869B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15C7C-40DA-4361-B607-D86500F5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75B1CE-3687-4415-BE2D-3386514D0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0D80AE-7FD3-463C-9E9D-452DEDEF5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CD4430-6AB9-4F1F-A605-04F191B0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46BE70-5E5D-47A8-9E00-F34932B3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D82D4C-D4B9-4305-A898-CB204B5E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A3623D-E7B0-48A1-B5D3-C18ACBD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FF9E29-898C-4DD1-8EC7-BBD8249A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F1AC75-2C69-4F87-965B-80E275610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21B4-088C-4F0F-8042-0028E9A77776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6B1107-0875-4493-8C88-729327F7C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E653A1-A639-4B5B-9DAB-EA0033D64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0E8E-C11B-4977-9428-604FC657C9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18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hmpNFlYn0yo?fbclid=IwAR0hD6pXBYErUyXnkDHZLRCtKFYSz8Ne50nH4wy-F7jA3HikzEkoNhFJgE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jreddie.com/darknet/yol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4.png"/><Relationship Id="rId5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uscenes.org/tutori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svath/mobile_robotics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43189-5254-4B8D-95FD-A2281E6E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sz="5600" dirty="0">
                <a:solidFill>
                  <a:schemeClr val="bg1"/>
                </a:solidFill>
              </a:rPr>
              <a:t>Self-Driving Cars: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4A6978-AA45-4074-80A3-7276D4AD7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 dirty="0">
                <a:solidFill>
                  <a:schemeClr val="bg1"/>
                </a:solidFill>
              </a:rPr>
              <a:t>Asha </a:t>
            </a:r>
            <a:r>
              <a:rPr lang="en-CA" sz="2000" dirty="0" err="1">
                <a:solidFill>
                  <a:schemeClr val="bg1"/>
                </a:solidFill>
              </a:rPr>
              <a:t>Asvathaman</a:t>
            </a:r>
            <a:endParaRPr lang="en-CA" sz="2000" dirty="0">
              <a:solidFill>
                <a:schemeClr val="bg1"/>
              </a:solidFill>
            </a:endParaRPr>
          </a:p>
          <a:p>
            <a:pPr algn="l"/>
            <a:r>
              <a:rPr lang="en-CA" sz="2000" dirty="0">
                <a:solidFill>
                  <a:schemeClr val="bg1"/>
                </a:solidFill>
              </a:rPr>
              <a:t>Engineering Graduate Student at U of T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670198-F1E7-431E-A12D-48266375E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BB66C3-8DA8-4438-A5BD-0190F7B4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3F8EAA-5DA2-45AF-BDFF-81E6CD45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- Free!</a:t>
            </a:r>
            <a:br>
              <a:rPr lang="en-CA" dirty="0"/>
            </a:br>
            <a:r>
              <a:rPr lang="en-CA" dirty="0"/>
              <a:t>- GPU : Nvidia K80 (now Tesla T4)</a:t>
            </a:r>
            <a:br>
              <a:rPr lang="en-CA" dirty="0"/>
            </a:br>
            <a:r>
              <a:rPr lang="en-CA" dirty="0"/>
              <a:t>- Linux</a:t>
            </a:r>
            <a:br>
              <a:rPr lang="en-CA" dirty="0"/>
            </a:br>
            <a:r>
              <a:rPr lang="en-CA" dirty="0"/>
              <a:t>- Python</a:t>
            </a:r>
            <a:br>
              <a:rPr lang="en-CA" dirty="0"/>
            </a:br>
            <a:r>
              <a:rPr lang="en-CA" dirty="0"/>
              <a:t>- Google Drive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804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0BCD6-C87F-42E6-9BFC-4F8AD9E6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2A1C16-4B7C-4F53-9853-8D5AAB3F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0" y="3537138"/>
            <a:ext cx="10831800" cy="3198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9CCE17-91F6-43B5-BE9F-5E6A9DE5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0" y="354461"/>
            <a:ext cx="10831800" cy="318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0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368691-333E-4EF0-A12C-FA4D3BE4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91F4CD-DF4D-40B3-8536-08DA18A3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Training: 1 – 3 days</a:t>
            </a:r>
          </a:p>
          <a:p>
            <a:r>
              <a:rPr lang="en-CA" dirty="0"/>
              <a:t>Limitations:</a:t>
            </a:r>
            <a:br>
              <a:rPr lang="en-CA" dirty="0"/>
            </a:br>
            <a:r>
              <a:rPr lang="en-CA" dirty="0"/>
              <a:t>- 12 hour time frame</a:t>
            </a:r>
            <a:br>
              <a:rPr lang="en-CA" dirty="0"/>
            </a:br>
            <a:r>
              <a:rPr lang="en-CA" dirty="0"/>
              <a:t>- 90 min</a:t>
            </a:r>
          </a:p>
        </p:txBody>
      </p:sp>
    </p:spTree>
    <p:extLst>
      <p:ext uri="{BB962C8B-B14F-4D97-AF65-F5344CB8AC3E}">
        <p14:creationId xmlns:p14="http://schemas.microsoft.com/office/powerpoint/2010/main" val="385991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37575-2D86-4BC5-BDB8-563F3D73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predictions</a:t>
            </a:r>
          </a:p>
        </p:txBody>
      </p:sp>
      <p:pic>
        <p:nvPicPr>
          <p:cNvPr id="4" name="Picture 4" descr="A picture containing road, building, outdoor&#10;&#10;Description generated with very high confidence">
            <a:extLst>
              <a:ext uri="{FF2B5EF4-FFF2-40B4-BE49-F238E27FC236}">
                <a16:creationId xmlns:a16="http://schemas.microsoft.com/office/drawing/2014/main" xmlns="" id="{D9DD0620-C464-4ACE-9339-B8DF9F35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90688"/>
            <a:ext cx="8229600" cy="46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83ED3-8B67-4A7E-A6D9-B91EB057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510CB-99FA-4E92-A329-B52415B0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https://youtu.be/hmpNFlYn0yo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852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</a:p>
          <a:p>
            <a:r>
              <a:rPr lang="en-US" dirty="0" smtClean="0"/>
              <a:t>Tiny YOLO</a:t>
            </a:r>
          </a:p>
          <a:p>
            <a:r>
              <a:rPr lang="en-US" dirty="0" err="1" smtClean="0"/>
              <a:t>nuScenes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AE89C-6D55-46C9-B958-43E8117A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EFE31-4C45-48E2-A17E-C14D8E34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Thank you!</a:t>
            </a:r>
          </a:p>
          <a:p>
            <a:pPr marL="0" indent="0">
              <a:buNone/>
            </a:pPr>
            <a:r>
              <a:rPr lang="en-CA" dirty="0"/>
              <a:t>Questions?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558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59BDB-45C7-4D75-B325-309D3F35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BB8EF1-6DFB-4548-9E1C-3C775E36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254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543C1-C8A6-49CC-B9D3-CDFFDBF6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26D9B9A-213C-4900-B6F8-B48D2569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/>
              <a:t>- Trained 5 models: 12,000 iterations</a:t>
            </a:r>
          </a:p>
          <a:p>
            <a:pPr marL="0" indent="0">
              <a:buNone/>
            </a:pPr>
            <a:r>
              <a:rPr lang="en-US"/>
              <a:t>- Validation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B24C597-CD3C-423E-8BA9-274F8DAAD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070"/>
              </p:ext>
            </p:extLst>
          </p:nvPr>
        </p:nvGraphicFramePr>
        <p:xfrm>
          <a:off x="1056683" y="2917964"/>
          <a:ext cx="7159648" cy="2929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912">
                  <a:extLst>
                    <a:ext uri="{9D8B030D-6E8A-4147-A177-3AD203B41FA5}">
                      <a16:colId xmlns:a16="http://schemas.microsoft.com/office/drawing/2014/main" xmlns="" val="352727042"/>
                    </a:ext>
                  </a:extLst>
                </a:gridCol>
                <a:gridCol w="1789912">
                  <a:extLst>
                    <a:ext uri="{9D8B030D-6E8A-4147-A177-3AD203B41FA5}">
                      <a16:colId xmlns:a16="http://schemas.microsoft.com/office/drawing/2014/main" xmlns="" val="3862310935"/>
                    </a:ext>
                  </a:extLst>
                </a:gridCol>
                <a:gridCol w="1789912">
                  <a:extLst>
                    <a:ext uri="{9D8B030D-6E8A-4147-A177-3AD203B41FA5}">
                      <a16:colId xmlns:a16="http://schemas.microsoft.com/office/drawing/2014/main" xmlns="" val="4140560949"/>
                    </a:ext>
                  </a:extLst>
                </a:gridCol>
                <a:gridCol w="1789912">
                  <a:extLst>
                    <a:ext uri="{9D8B030D-6E8A-4147-A177-3AD203B41FA5}">
                      <a16:colId xmlns:a16="http://schemas.microsoft.com/office/drawing/2014/main" xmlns="" val="521785570"/>
                    </a:ext>
                  </a:extLst>
                </a:gridCol>
              </a:tblGrid>
              <a:tr h="742524">
                <a:tc>
                  <a:txBody>
                    <a:bodyPr/>
                    <a:lstStyle/>
                    <a:p>
                      <a:r>
                        <a:rPr lang="en-US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Highest </a:t>
                      </a:r>
                      <a:r>
                        <a:rPr lang="en-US" err="1"/>
                        <a:t>mAP</a:t>
                      </a:r>
                      <a:r>
                        <a:rPr lang="en-US"/>
                        <a:t>(%)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318748"/>
                  </a:ext>
                </a:extLst>
              </a:tr>
              <a:tr h="437377">
                <a:tc>
                  <a:txBody>
                    <a:bodyPr/>
                    <a:lstStyle/>
                    <a:p>
                      <a:r>
                        <a:rPr lang="en-US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446161"/>
                  </a:ext>
                </a:extLst>
              </a:tr>
              <a:tr h="437377">
                <a:tc>
                  <a:txBody>
                    <a:bodyPr/>
                    <a:lstStyle/>
                    <a:p>
                      <a:r>
                        <a:rPr lang="en-US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6231756"/>
                  </a:ext>
                </a:extLst>
              </a:tr>
              <a:tr h="437377">
                <a:tc>
                  <a:txBody>
                    <a:bodyPr/>
                    <a:lstStyle/>
                    <a:p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1021075"/>
                  </a:ext>
                </a:extLst>
              </a:tr>
              <a:tr h="437377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61.76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6050942"/>
                  </a:ext>
                </a:extLst>
              </a:tr>
              <a:tr h="4373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806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4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9CF2C-EEEA-4E16-9C12-DA621F31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E50053FA-F24C-4EE1-BB7F-5EBE25D8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4C2A9-C442-42F9-AFFA-D292DC22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135C9-D791-410E-86DE-FD4672F4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 detection</a:t>
            </a:r>
            <a:br>
              <a:rPr lang="en-CA" dirty="0"/>
            </a:br>
            <a:r>
              <a:rPr lang="en-CA" dirty="0"/>
              <a:t>-Pedestrians</a:t>
            </a:r>
            <a:br>
              <a:rPr lang="en-CA" dirty="0"/>
            </a:br>
            <a:r>
              <a:rPr lang="en-CA" dirty="0"/>
              <a:t>-Cars</a:t>
            </a:r>
            <a:br>
              <a:rPr lang="en-CA" dirty="0"/>
            </a:br>
            <a:r>
              <a:rPr lang="en-CA" dirty="0"/>
              <a:t>-Cyclists</a:t>
            </a:r>
          </a:p>
        </p:txBody>
      </p:sp>
    </p:spTree>
    <p:extLst>
      <p:ext uri="{BB962C8B-B14F-4D97-AF65-F5344CB8AC3E}">
        <p14:creationId xmlns:p14="http://schemas.microsoft.com/office/powerpoint/2010/main" val="312606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D900B-DCE5-4C74-BB3E-8654A26F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4" descr="A picture containing road, sky, outdoor, way&#10;&#10;Description generated with very high confidence">
            <a:extLst>
              <a:ext uri="{FF2B5EF4-FFF2-40B4-BE49-F238E27FC236}">
                <a16:creationId xmlns:a16="http://schemas.microsoft.com/office/drawing/2014/main" xmlns="" id="{B83881E9-4C23-4292-9408-284AD5BC3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84" y="2376487"/>
            <a:ext cx="5637951" cy="3216916"/>
          </a:xfrm>
          <a:prstGeom prst="rect">
            <a:avLst/>
          </a:prstGeom>
        </p:spPr>
      </p:pic>
      <p:pic>
        <p:nvPicPr>
          <p:cNvPr id="5" name="Picture 5" descr="A bus that is driving down the street&#10;&#10;Description generated with high confidence">
            <a:extLst>
              <a:ext uri="{FF2B5EF4-FFF2-40B4-BE49-F238E27FC236}">
                <a16:creationId xmlns:a16="http://schemas.microsoft.com/office/drawing/2014/main" xmlns="" id="{58AD4801-876E-416F-A505-B8D1ABC5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65" y="2376487"/>
            <a:ext cx="5637951" cy="32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97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65B2B-D264-4D52-92D2-7A9DA4EC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https://lh6.googleusercontent.com/5WfQoOO7gAjfTZQBA9gNLLFJNc7wSxtnak3tWRrE3fZznERxaFK9cb77Y3QmzS7mpEdk6ZLvr3jRiPqfwm91vpG-eX9nVOMM0PWB88-1pwE_x9a0WE7P217sq_y-44F80A9byR8_">
            <a:extLst>
              <a:ext uri="{FF2B5EF4-FFF2-40B4-BE49-F238E27FC236}">
                <a16:creationId xmlns:a16="http://schemas.microsoft.com/office/drawing/2014/main" xmlns="" id="{8F35FC9B-B3AF-433C-9CAE-05B70F59ED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650521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6B7D17-04D6-417B-982D-FD87FFF64271}"/>
              </a:ext>
            </a:extLst>
          </p:cNvPr>
          <p:cNvSpPr/>
          <p:nvPr/>
        </p:nvSpPr>
        <p:spPr>
          <a:xfrm>
            <a:off x="3398196" y="5850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Confidence score threshold of 10% was selected for detection. At this threshold, the precision is 0.66, recall  is 0.68, and F-1 score is 0.67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449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3F342F-8BD3-4796-ADB1-E3ECA98F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https://lh6.googleusercontent.com/yJhmFVz6GbuvXJBm1bQz_OF9su109EKY7i5n4h0FZtiaBoy1Zd43udlzrT4uHJe_26X6L9kIJ_sF312-BZpeenQU3N0GtjPTDX6zv8JXiPO4uf-PgTVWQO20cfO3UBWz9IvPcqnE">
            <a:extLst>
              <a:ext uri="{FF2B5EF4-FFF2-40B4-BE49-F238E27FC236}">
                <a16:creationId xmlns:a16="http://schemas.microsoft.com/office/drawing/2014/main" xmlns="" id="{E7F4740C-4F43-4D6D-9CAB-5D0F034A30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5967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5AC9BE-9A94-4962-92FC-BEF44F0E5CEA}"/>
              </a:ext>
            </a:extLst>
          </p:cNvPr>
          <p:cNvSpPr/>
          <p:nvPr/>
        </p:nvSpPr>
        <p:spPr>
          <a:xfrm>
            <a:off x="3048000" y="59481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where a high F1 indicates a high precision and high recall value. This occurs at threshold 20% with F1 score of 0.68, precision of 0.78 and recall of 0.60.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841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53E2A-A583-4A3A-BF27-3148795E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https://lh4.googleusercontent.com/doM7HTW93dYAvNK_oqCJjKBWnfFdfki8kJOAQUlyZnxhWmCO6Tu00K-gfr68U6J7W81BbPofPf5Q0imDmKQ0dDOWZiEZZTfv04ZvUqsg5lRqesLUME1EXoGsRW_05zekfZ_Hq7Zu">
            <a:extLst>
              <a:ext uri="{FF2B5EF4-FFF2-40B4-BE49-F238E27FC236}">
                <a16:creationId xmlns:a16="http://schemas.microsoft.com/office/drawing/2014/main" xmlns="" id="{5488B5AC-8895-400C-AF1F-14EF6E7533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86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FE443-3487-4A97-9150-B44036F5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8458D2-B8F6-476B-B726-57A48B1BD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Classification </a:t>
            </a:r>
          </a:p>
          <a:p>
            <a:r>
              <a:rPr lang="en-CA" dirty="0"/>
              <a:t>Localization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4A1D9B-51E1-4777-AD2A-DC516ECA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40" y="1226488"/>
            <a:ext cx="6429756" cy="54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DD52C-EBC0-4F68-9CD0-C47F1920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Tiny YOLO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CC449-E6D7-465D-86E1-DEF4C686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Real time implementation</a:t>
            </a:r>
          </a:p>
          <a:p>
            <a:r>
              <a:rPr lang="en-CA" dirty="0"/>
              <a:t>Lots of resources (</a:t>
            </a:r>
            <a:r>
              <a:rPr lang="en-CA" dirty="0">
                <a:hlinkClick r:id="rId2"/>
              </a:rPr>
              <a:t>https://pjreddie.com/darknet/yolo/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920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AEB38-7995-4BB5-9EF1-8AD57792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Tiny YOLO</a:t>
            </a:r>
          </a:p>
        </p:txBody>
      </p:sp>
      <p:graphicFrame>
        <p:nvGraphicFramePr>
          <p:cNvPr id="4" name="Table 34">
            <a:extLst>
              <a:ext uri="{FF2B5EF4-FFF2-40B4-BE49-F238E27FC236}">
                <a16:creationId xmlns:a16="http://schemas.microsoft.com/office/drawing/2014/main" xmlns="" id="{A4B31DB1-D7F8-45C7-B07B-37DA86184A5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4568355"/>
              </p:ext>
            </p:extLst>
          </p:nvPr>
        </p:nvGraphicFramePr>
        <p:xfrm>
          <a:off x="3962946" y="1970865"/>
          <a:ext cx="3646011" cy="332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337">
                  <a:extLst>
                    <a:ext uri="{9D8B030D-6E8A-4147-A177-3AD203B41FA5}">
                      <a16:colId xmlns:a16="http://schemas.microsoft.com/office/drawing/2014/main" xmlns="" val="2948928298"/>
                    </a:ext>
                  </a:extLst>
                </a:gridCol>
                <a:gridCol w="1215337">
                  <a:extLst>
                    <a:ext uri="{9D8B030D-6E8A-4147-A177-3AD203B41FA5}">
                      <a16:colId xmlns:a16="http://schemas.microsoft.com/office/drawing/2014/main" xmlns="" val="3142552976"/>
                    </a:ext>
                  </a:extLst>
                </a:gridCol>
                <a:gridCol w="1215337">
                  <a:extLst>
                    <a:ext uri="{9D8B030D-6E8A-4147-A177-3AD203B41FA5}">
                      <a16:colId xmlns:a16="http://schemas.microsoft.com/office/drawing/2014/main" xmlns="" val="787649103"/>
                    </a:ext>
                  </a:extLst>
                </a:gridCol>
              </a:tblGrid>
              <a:tr h="1107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082965"/>
                  </a:ext>
                </a:extLst>
              </a:tr>
              <a:tr h="1107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6940557"/>
                  </a:ext>
                </a:extLst>
              </a:tr>
              <a:tr h="1107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1247469"/>
                  </a:ext>
                </a:extLst>
              </a:tr>
            </a:tbl>
          </a:graphicData>
        </a:graphic>
      </p:graphicFrame>
      <p:pic>
        <p:nvPicPr>
          <p:cNvPr id="5" name="Graphic 5" descr="Car">
            <a:extLst>
              <a:ext uri="{FF2B5EF4-FFF2-40B4-BE49-F238E27FC236}">
                <a16:creationId xmlns:a16="http://schemas.microsoft.com/office/drawing/2014/main" xmlns="" id="{1D1506C8-7C76-4F73-A7F6-0DBBB16C4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84979" y="4099875"/>
            <a:ext cx="1208182" cy="1208182"/>
          </a:xfrm>
          <a:prstGeom prst="rect">
            <a:avLst/>
          </a:prstGeom>
        </p:spPr>
      </p:pic>
      <p:pic>
        <p:nvPicPr>
          <p:cNvPr id="6" name="Graphic 7" descr="Robot">
            <a:extLst>
              <a:ext uri="{FF2B5EF4-FFF2-40B4-BE49-F238E27FC236}">
                <a16:creationId xmlns:a16="http://schemas.microsoft.com/office/drawing/2014/main" xmlns="" id="{E99C5815-D912-446B-938C-2E6AEC31E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34256" y="2107658"/>
            <a:ext cx="1098014" cy="10796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12CCF0-F556-48AF-BEC8-679F4509AE03}"/>
              </a:ext>
            </a:extLst>
          </p:cNvPr>
          <p:cNvSpPr/>
          <p:nvPr/>
        </p:nvSpPr>
        <p:spPr>
          <a:xfrm>
            <a:off x="6391476" y="2182251"/>
            <a:ext cx="798724" cy="890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D64610-F177-4BD4-AF41-DA93882CD1FC}"/>
              </a:ext>
            </a:extLst>
          </p:cNvPr>
          <p:cNvSpPr/>
          <p:nvPr/>
        </p:nvSpPr>
        <p:spPr>
          <a:xfrm>
            <a:off x="3995307" y="4394804"/>
            <a:ext cx="1184314" cy="6059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7CC6CB3-E3A2-4430-9E92-EC8F158A44DD}"/>
              </a:ext>
            </a:extLst>
          </p:cNvPr>
          <p:cNvSpPr/>
          <p:nvPr/>
        </p:nvSpPr>
        <p:spPr>
          <a:xfrm>
            <a:off x="4523772" y="4693752"/>
            <a:ext cx="128530" cy="1285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2287819-91D5-4A02-98FF-12EF9DEDE952}"/>
              </a:ext>
            </a:extLst>
          </p:cNvPr>
          <p:cNvSpPr/>
          <p:nvPr/>
        </p:nvSpPr>
        <p:spPr>
          <a:xfrm>
            <a:off x="6717965" y="2582185"/>
            <a:ext cx="128530" cy="1285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22FE43A-8330-46C1-8928-510893568BEA}"/>
              </a:ext>
            </a:extLst>
          </p:cNvPr>
          <p:cNvCxnSpPr>
            <a:cxnSpLocks/>
          </p:cNvCxnSpPr>
          <p:nvPr/>
        </p:nvCxnSpPr>
        <p:spPr>
          <a:xfrm>
            <a:off x="3271077" y="2037263"/>
            <a:ext cx="882634" cy="544921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D2ACC57-46AC-45CF-A1E9-596E24244A24}"/>
              </a:ext>
            </a:extLst>
          </p:cNvPr>
          <p:cNvSpPr txBox="1"/>
          <p:nvPr/>
        </p:nvSpPr>
        <p:spPr>
          <a:xfrm>
            <a:off x="2412459" y="1690688"/>
            <a:ext cx="113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Grid cell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3973547-337B-4133-840B-A2ADB2DA7628}"/>
              </a:ext>
            </a:extLst>
          </p:cNvPr>
          <p:cNvCxnSpPr>
            <a:cxnSpLocks/>
          </p:cNvCxnSpPr>
          <p:nvPr/>
        </p:nvCxnSpPr>
        <p:spPr>
          <a:xfrm flipH="1">
            <a:off x="7267177" y="2290071"/>
            <a:ext cx="783163" cy="560722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6FEDAEA-4181-4E89-B062-844C0E68453D}"/>
              </a:ext>
            </a:extLst>
          </p:cNvPr>
          <p:cNvSpPr txBox="1"/>
          <p:nvPr/>
        </p:nvSpPr>
        <p:spPr>
          <a:xfrm>
            <a:off x="7817840" y="1945894"/>
            <a:ext cx="151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Bounding Box</a:t>
            </a:r>
          </a:p>
        </p:txBody>
      </p:sp>
    </p:spTree>
    <p:extLst>
      <p:ext uri="{BB962C8B-B14F-4D97-AF65-F5344CB8AC3E}">
        <p14:creationId xmlns:p14="http://schemas.microsoft.com/office/powerpoint/2010/main" val="299313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524E9-EFF2-4DCA-91A9-8B0AA385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D4A74D-DDCA-4E2A-BDEE-4C5859E5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err="1"/>
              <a:t>nuScenes</a:t>
            </a:r>
            <a:r>
              <a:rPr lang="en-CA" dirty="0"/>
              <a:t> by </a:t>
            </a:r>
            <a:r>
              <a:rPr lang="en-CA" dirty="0" err="1"/>
              <a:t>nuTonomy</a:t>
            </a:r>
            <a:r>
              <a:rPr lang="en-CA" dirty="0"/>
              <a:t> (www.nuscenes.org):</a:t>
            </a:r>
          </a:p>
          <a:p>
            <a:pPr marL="0" indent="0">
              <a:buNone/>
            </a:pPr>
            <a:r>
              <a:rPr lang="en-CA" dirty="0"/>
              <a:t>	-</a:t>
            </a:r>
            <a:r>
              <a:rPr lang="en-US" dirty="0"/>
              <a:t>Boston and Singapore</a:t>
            </a:r>
          </a:p>
          <a:p>
            <a:pPr marL="0" indent="0">
              <a:buNone/>
            </a:pPr>
            <a:r>
              <a:rPr lang="en-US" dirty="0"/>
              <a:t>	-Expert annotators</a:t>
            </a:r>
          </a:p>
          <a:p>
            <a:endParaRPr lang="en-CA" dirty="0"/>
          </a:p>
        </p:txBody>
      </p:sp>
      <p:pic>
        <p:nvPicPr>
          <p:cNvPr id="11" name="Picture 6" descr="A traffic light on a city street&#10;&#10;Description generated with high confidence">
            <a:extLst>
              <a:ext uri="{FF2B5EF4-FFF2-40B4-BE49-F238E27FC236}">
                <a16:creationId xmlns:a16="http://schemas.microsoft.com/office/drawing/2014/main" xmlns="" id="{332A3FC9-B423-40A3-97AE-B217E2A19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03" y="3432318"/>
            <a:ext cx="5797594" cy="34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5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EE35-0A79-4D99-9FCF-EFE4F2C4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nuScenes</a:t>
            </a:r>
            <a:r>
              <a:rPr lang="en-CA" dirty="0"/>
              <a:t> – devkit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4695C-5C05-4698-A175-7E8A46B3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3.6 or 3.7</a:t>
            </a:r>
          </a:p>
          <a:p>
            <a:r>
              <a:rPr lang="en-CA" dirty="0">
                <a:hlinkClick r:id="rId2"/>
              </a:rPr>
              <a:t>https://www.nuscenes.org/tutorial 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98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040D9-9BA2-4494-B36D-256A74BB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3D to 2D Bounding Boxes</a:t>
            </a:r>
          </a:p>
        </p:txBody>
      </p:sp>
      <p:pic>
        <p:nvPicPr>
          <p:cNvPr id="5" name="Picture 6" descr="A traffic light on a city street&#10;&#10;Description generated with high confidence">
            <a:extLst>
              <a:ext uri="{FF2B5EF4-FFF2-40B4-BE49-F238E27FC236}">
                <a16:creationId xmlns:a16="http://schemas.microsoft.com/office/drawing/2014/main" xmlns="" id="{46740B1A-61DC-4B2B-9340-1DDC13C8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" y="1400783"/>
            <a:ext cx="5993914" cy="3541684"/>
          </a:xfrm>
          <a:prstGeom prst="rect">
            <a:avLst/>
          </a:prstGeom>
        </p:spPr>
      </p:pic>
      <p:pic>
        <p:nvPicPr>
          <p:cNvPr id="6" name="Picture 10" descr="A picture containing outdoor, building, road, tree&#10;&#10;Description generated with very high confidence">
            <a:extLst>
              <a:ext uri="{FF2B5EF4-FFF2-40B4-BE49-F238E27FC236}">
                <a16:creationId xmlns:a16="http://schemas.microsoft.com/office/drawing/2014/main" xmlns="" id="{B6915D97-22EE-41A0-A023-91726E9EA3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096000" y="1514783"/>
            <a:ext cx="5795878" cy="33136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4060B7C-2533-41C8-AF7C-3FF54C107960}"/>
              </a:ext>
            </a:extLst>
          </p:cNvPr>
          <p:cNvSpPr txBox="1">
            <a:spLocks/>
          </p:cNvSpPr>
          <p:nvPr/>
        </p:nvSpPr>
        <p:spPr>
          <a:xfrm>
            <a:off x="536643" y="48284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Computer vision</a:t>
            </a:r>
          </a:p>
          <a:p>
            <a:r>
              <a:rPr lang="en-CA" dirty="0" err="1"/>
              <a:t>nuScenes</a:t>
            </a:r>
            <a:r>
              <a:rPr lang="en-CA" dirty="0"/>
              <a:t> module</a:t>
            </a:r>
          </a:p>
          <a:p>
            <a:r>
              <a:rPr lang="en-CA" dirty="0" err="1"/>
              <a:t>numpy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423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14D70-F3B7-487C-AD9C-D3DBCBD5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6CF015-5E4A-43B6-9B61-33C54733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https://github.com/asvath/mobile_robotics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9FB485-EF0A-4B6A-A098-8816F78F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397125"/>
            <a:ext cx="8749118" cy="44448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EE52C3E5-9E35-4C67-B028-CBBEC380C33C}"/>
              </a:ext>
            </a:extLst>
          </p:cNvPr>
          <p:cNvSpPr/>
          <p:nvPr/>
        </p:nvSpPr>
        <p:spPr>
          <a:xfrm>
            <a:off x="3151762" y="5165387"/>
            <a:ext cx="321012" cy="2431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5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197</Words>
  <Application>Microsoft Macintosh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Times New Roman</vt:lpstr>
      <vt:lpstr>Arial</vt:lpstr>
      <vt:lpstr>Office Theme</vt:lpstr>
      <vt:lpstr>Self-Driving Cars: Object Detection</vt:lpstr>
      <vt:lpstr>Goal</vt:lpstr>
      <vt:lpstr>Object Detection</vt:lpstr>
      <vt:lpstr>Tiny YOLO v3</vt:lpstr>
      <vt:lpstr>Tiny YOLO</vt:lpstr>
      <vt:lpstr>Dataset</vt:lpstr>
      <vt:lpstr>nuScenes – devkit tutorial</vt:lpstr>
      <vt:lpstr>3D to 2D Bounding Boxes</vt:lpstr>
      <vt:lpstr>PowerPoint Presentation</vt:lpstr>
      <vt:lpstr>Hardware</vt:lpstr>
      <vt:lpstr>PowerPoint Presentation</vt:lpstr>
      <vt:lpstr>PowerPoint Presentation</vt:lpstr>
      <vt:lpstr>Sample predictions</vt:lpstr>
      <vt:lpstr>Video of Results</vt:lpstr>
      <vt:lpstr>Summary</vt:lpstr>
      <vt:lpstr>PowerPoint Presentation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Cars: 2D Object Detection</dc:title>
  <dc:creator>ashaasvathaman@gmail.com</dc:creator>
  <cp:lastModifiedBy>Asha Asvathaman</cp:lastModifiedBy>
  <cp:revision>15</cp:revision>
  <dcterms:created xsi:type="dcterms:W3CDTF">2019-05-07T03:20:10Z</dcterms:created>
  <dcterms:modified xsi:type="dcterms:W3CDTF">2019-05-14T04:29:33Z</dcterms:modified>
</cp:coreProperties>
</file>