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7698-6722-4135-BFB0-D6464F31F49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8EAB-DBB9-4C46-A605-4B09A5FC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0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7698-6722-4135-BFB0-D6464F31F49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8EAB-DBB9-4C46-A605-4B09A5FC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0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7698-6722-4135-BFB0-D6464F31F49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8EAB-DBB9-4C46-A605-4B09A5FC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65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385378" y="1348829"/>
            <a:ext cx="11397886" cy="4405247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85380" y="156310"/>
            <a:ext cx="11654804" cy="850932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762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7698-6722-4135-BFB0-D6464F31F49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8EAB-DBB9-4C46-A605-4B09A5FC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7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7698-6722-4135-BFB0-D6464F31F49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8EAB-DBB9-4C46-A605-4B09A5FC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4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7698-6722-4135-BFB0-D6464F31F49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8EAB-DBB9-4C46-A605-4B09A5FC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9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7698-6722-4135-BFB0-D6464F31F49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8EAB-DBB9-4C46-A605-4B09A5FC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0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7698-6722-4135-BFB0-D6464F31F49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8EAB-DBB9-4C46-A605-4B09A5FC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0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7698-6722-4135-BFB0-D6464F31F49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8EAB-DBB9-4C46-A605-4B09A5FC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9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7698-6722-4135-BFB0-D6464F31F49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8EAB-DBB9-4C46-A605-4B09A5FC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2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7698-6722-4135-BFB0-D6464F31F49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8EAB-DBB9-4C46-A605-4B09A5FC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2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47698-6722-4135-BFB0-D6464F31F49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B8EAB-DBB9-4C46-A605-4B09A5FC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8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876059"/>
              </p:ext>
            </p:extLst>
          </p:nvPr>
        </p:nvGraphicFramePr>
        <p:xfrm>
          <a:off x="1381125" y="34417"/>
          <a:ext cx="9617274" cy="685808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589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3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4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30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Sequence A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KDPI &lt;=20%</a:t>
                      </a:r>
                      <a:endParaRPr lang="en-US" sz="18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77153" marR="77153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Sequence B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KDPI &gt;20% but &lt;35%</a:t>
                      </a:r>
                      <a:endParaRPr lang="en-US" sz="18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77153" marR="77153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Sequence C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KDPI &gt;=35% but &lt;=85%</a:t>
                      </a:r>
                      <a:endParaRPr lang="en-US" sz="18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77153" marR="77153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Sequence D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KDPI&gt;85%</a:t>
                      </a:r>
                      <a:endParaRPr lang="en-US" sz="18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77153" marR="77153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6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Local CPRA 100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Regional CPRA 100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National CPRA 100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Local CPRA 99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Regional CPRA 99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Local CPRA 98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Zero mismatch (top 20% EPTS)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Prior living </a:t>
                      </a:r>
                      <a:r>
                        <a:rPr lang="en-US" sz="1800" dirty="0" smtClean="0"/>
                        <a:t>donor</a:t>
                      </a:r>
                      <a:endParaRPr lang="en-US" sz="1800" dirty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Local pediatrics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Local top 20% </a:t>
                      </a:r>
                      <a:r>
                        <a:rPr lang="en-US" sz="1800" dirty="0" smtClean="0"/>
                        <a:t>EPTS adults</a:t>
                      </a:r>
                      <a:endParaRPr lang="en-US" sz="1800" dirty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Zero mismatch (all</a:t>
                      </a:r>
                      <a:r>
                        <a:rPr lang="en-US" sz="1800" dirty="0" smtClean="0"/>
                        <a:t>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Match DD to KPD here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Insert return of KPD LD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to waiting list here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Local (all)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Regional pediatrics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Regional (top 20%)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Regional (all)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National pediatrics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National (top 20%)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National (all)</a:t>
                      </a:r>
                      <a:endParaRPr lang="en-US" sz="18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77153" marR="771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Local CPRA 100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Regional CPRA 100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National CPRA 100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Local CPRA 99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Regional CPRA 99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Local CPRA 98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Zero mismatch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Prior living </a:t>
                      </a:r>
                      <a:r>
                        <a:rPr lang="en-US" sz="1800" dirty="0" smtClean="0"/>
                        <a:t>donor</a:t>
                      </a:r>
                      <a:endParaRPr lang="en-US" sz="1800" dirty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Local </a:t>
                      </a:r>
                      <a:r>
                        <a:rPr lang="en-US" sz="1800" dirty="0" smtClean="0"/>
                        <a:t>pediatrics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Match DD to KPD here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Local </a:t>
                      </a:r>
                      <a:r>
                        <a:rPr lang="en-US" sz="1800" dirty="0"/>
                        <a:t>adults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Regional pediatrics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Regional adults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National pediatrics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National </a:t>
                      </a:r>
                      <a:r>
                        <a:rPr lang="en-US" sz="1800" dirty="0" smtClean="0"/>
                        <a:t>adults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 smtClean="0">
                        <a:latin typeface="Times New Roman"/>
                        <a:ea typeface="Times New Roman"/>
                        <a:cs typeface="Arial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smtClean="0">
                          <a:solidFill>
                            <a:schemeClr val="tx2"/>
                          </a:solidFill>
                          <a:latin typeface="+mn-lt"/>
                          <a:ea typeface="Times New Roman"/>
                          <a:cs typeface="Arial"/>
                        </a:rPr>
                        <a:t>No</a:t>
                      </a:r>
                      <a:r>
                        <a:rPr lang="en-US" sz="1800" b="1" i="1" baseline="0" dirty="0" smtClean="0">
                          <a:solidFill>
                            <a:schemeClr val="tx2"/>
                          </a:solidFill>
                          <a:latin typeface="+mn-lt"/>
                          <a:ea typeface="Times New Roman"/>
                          <a:cs typeface="Arial"/>
                        </a:rPr>
                        <a:t> priority for top 20% EPTS</a:t>
                      </a:r>
                      <a:endParaRPr lang="en-US" sz="1800" b="1" i="1" dirty="0">
                        <a:solidFill>
                          <a:schemeClr val="tx2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77153" marR="771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Local CPRA 100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Regional CPRA 100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National CPRA 100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Local CPRA 99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Regional CPRA 99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Local CPRA 98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Zero mismatch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Prior living </a:t>
                      </a:r>
                      <a:r>
                        <a:rPr lang="en-US" sz="1800" dirty="0" smtClean="0"/>
                        <a:t>donor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Match DD to KPD here</a:t>
                      </a:r>
                      <a:endParaRPr lang="en-US" sz="1800" dirty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Local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Regional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National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 smtClean="0">
                        <a:latin typeface="Times New Roman"/>
                        <a:ea typeface="Times New Roman"/>
                        <a:cs typeface="Arial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 smtClean="0">
                        <a:latin typeface="Times New Roman"/>
                        <a:ea typeface="Times New Roman"/>
                        <a:cs typeface="Arial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 smtClean="0">
                        <a:latin typeface="Times New Roman"/>
                        <a:ea typeface="Times New Roman"/>
                        <a:cs typeface="Arial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 smtClean="0">
                        <a:latin typeface="Times New Roman"/>
                        <a:ea typeface="Times New Roman"/>
                        <a:cs typeface="Arial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smtClean="0">
                          <a:solidFill>
                            <a:schemeClr val="tx2"/>
                          </a:solidFill>
                          <a:latin typeface="+mn-lt"/>
                          <a:ea typeface="Times New Roman"/>
                          <a:cs typeface="Arial"/>
                        </a:rPr>
                        <a:t>No pediatric priority</a:t>
                      </a:r>
                      <a:endParaRPr lang="en-US" sz="1800" b="1" i="1" dirty="0">
                        <a:solidFill>
                          <a:schemeClr val="tx2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77153" marR="771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Local CPRA 100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Regional CPRA 100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National CPRA 100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Local CPRA 99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Regional CPRA 99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Local CPRA 98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Zero mismatch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Local + Regional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National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 smtClean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i="1" dirty="0" smtClean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i="1" dirty="0" smtClean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i="1" dirty="0" smtClean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i="1" dirty="0" smtClean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i="1" dirty="0" smtClean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smtClean="0">
                          <a:solidFill>
                            <a:schemeClr val="tx2"/>
                          </a:solidFill>
                        </a:rPr>
                        <a:t>Limited </a:t>
                      </a:r>
                      <a:r>
                        <a:rPr lang="en-US" sz="1800" b="1" i="1" dirty="0">
                          <a:solidFill>
                            <a:schemeClr val="tx2"/>
                          </a:solidFill>
                        </a:rPr>
                        <a:t>to adult </a:t>
                      </a:r>
                      <a:br>
                        <a:rPr lang="en-US" sz="1800" b="1" i="1" dirty="0">
                          <a:solidFill>
                            <a:schemeClr val="tx2"/>
                          </a:solidFill>
                        </a:rPr>
                      </a:br>
                      <a:r>
                        <a:rPr lang="en-US" sz="1800" b="1" i="1" dirty="0" smtClean="0">
                          <a:solidFill>
                            <a:schemeClr val="tx2"/>
                          </a:solidFill>
                        </a:rPr>
                        <a:t>candidates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smtClean="0">
                          <a:solidFill>
                            <a:schemeClr val="tx2"/>
                          </a:solidFill>
                        </a:rPr>
                        <a:t>No</a:t>
                      </a:r>
                      <a:r>
                        <a:rPr lang="en-US" sz="1800" b="1" i="1" baseline="0" dirty="0" smtClean="0">
                          <a:solidFill>
                            <a:schemeClr val="tx2"/>
                          </a:solidFill>
                        </a:rPr>
                        <a:t> prior living donor priority</a:t>
                      </a:r>
                      <a:endParaRPr lang="en-US" sz="1800" b="1" i="1" dirty="0" smtClean="0">
                        <a:solidFill>
                          <a:schemeClr val="tx2"/>
                        </a:solidFill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i="1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77153" marR="7715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48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220</Words>
  <Application>Microsoft Office PowerPoint</Application>
  <PresentationFormat>Widescreen</PresentationFormat>
  <Paragraphs>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Arbor Research Collaborative for 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Leichtman</dc:creator>
  <cp:lastModifiedBy>Alan Leichtman</cp:lastModifiedBy>
  <cp:revision>6</cp:revision>
  <dcterms:created xsi:type="dcterms:W3CDTF">2018-11-29T21:16:53Z</dcterms:created>
  <dcterms:modified xsi:type="dcterms:W3CDTF">2018-11-30T16:50:33Z</dcterms:modified>
</cp:coreProperties>
</file>