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7" r:id="rId10"/>
    <p:sldId id="2146847058" r:id="rId11"/>
    <p:sldId id="268" r:id="rId12"/>
    <p:sldId id="2146847055" r:id="rId13"/>
    <p:sldId id="269" r:id="rId14"/>
    <p:sldId id="2146847056"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8" d="100"/>
          <a:sy n="68" d="100"/>
        </p:scale>
        <p:origin x="81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H</a:t>
            </a:r>
            <a:r>
              <a:rPr lang="en-US" b="1" dirty="0">
                <a:solidFill>
                  <a:schemeClr val="accent1"/>
                </a:solidFill>
                <a:latin typeface="Arial" panose="020B0604020202020204" pitchFamily="34" charset="0"/>
                <a:cs typeface="Arial" panose="020B0604020202020204" pitchFamily="34" charset="0"/>
              </a:rPr>
              <a:t>OTEL BOOKING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Aswanth.E</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(STU.ID : STU664f01cd610d71716453837)</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Watson studio tutorial</a:t>
            </a:r>
          </a:p>
          <a:p>
            <a:pPr marL="305435" indent="-305435"/>
            <a:r>
              <a:rPr lang="en-IN" sz="2400" dirty="0" err="1"/>
              <a:t>Jupyter</a:t>
            </a:r>
            <a:r>
              <a:rPr lang="en-IN" sz="2400" dirty="0"/>
              <a:t> Notebook</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4E8CBDFF-724E-98E1-FE95-0F0873DB4543}"/>
              </a:ext>
            </a:extLst>
          </p:cNvPr>
          <p:cNvPicPr>
            <a:picLocks noChangeAspect="1"/>
          </p:cNvPicPr>
          <p:nvPr/>
        </p:nvPicPr>
        <p:blipFill>
          <a:blip r:embed="rId2"/>
          <a:stretch>
            <a:fillRect/>
          </a:stretch>
        </p:blipFill>
        <p:spPr>
          <a:xfrm>
            <a:off x="1223890" y="1378634"/>
            <a:ext cx="9566031" cy="4907866"/>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1EAE98A7-B42A-5DD3-B328-7D1AA8574EFD}"/>
              </a:ext>
            </a:extLst>
          </p:cNvPr>
          <p:cNvPicPr>
            <a:picLocks noChangeAspect="1"/>
          </p:cNvPicPr>
          <p:nvPr/>
        </p:nvPicPr>
        <p:blipFill>
          <a:blip r:embed="rId2"/>
          <a:stretch>
            <a:fillRect/>
          </a:stretch>
        </p:blipFill>
        <p:spPr>
          <a:xfrm>
            <a:off x="1069144" y="1392702"/>
            <a:ext cx="9580099" cy="4893798"/>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The project aims to analyze room booking data to identify trends and optimize resource allocation. It involves cleaning and processing raw data, followed by exploratory data analysis to uncover booking patterns and seasonality. The analysis will also focus on identifying peak booking periods and common factors influencing cancellations. Predictive modeling techniques will be employed to forecast future booking trends. The final objective is to provide actionable insights to enhance booking management and improve customer satisfaction. Recommendations will be delivered through detailed reports and visualizations.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Data Collection Module: </a:t>
            </a:r>
            <a:r>
              <a:rPr lang="en-US" dirty="0"/>
              <a:t>Collects data from various sources such as booking platforms, customer feedback, and internal records.</a:t>
            </a:r>
          </a:p>
          <a:p>
            <a:pPr marL="342900" indent="-342900">
              <a:buFont typeface="+mj-lt"/>
              <a:buAutoNum type="arabicPeriod"/>
            </a:pPr>
            <a:r>
              <a:rPr lang="en-US" b="1" dirty="0"/>
              <a:t>Data Processing Module: </a:t>
            </a:r>
            <a:r>
              <a:rPr lang="en-US" dirty="0"/>
              <a:t>Cleans, preprocesses, and transforms raw data into a structured format suitable for analysis.</a:t>
            </a:r>
          </a:p>
          <a:p>
            <a:pPr marL="342900" indent="-342900">
              <a:buFont typeface="+mj-lt"/>
              <a:buAutoNum type="arabicPeriod"/>
            </a:pPr>
            <a:r>
              <a:rPr lang="en-US" b="1" dirty="0"/>
              <a:t>Reporting Module: </a:t>
            </a:r>
            <a:r>
              <a:rPr lang="en-US" dirty="0"/>
              <a:t>Generates detailed reports on room booking trends, utilization rates, and financial metrics.</a:t>
            </a:r>
          </a:p>
          <a:p>
            <a:pPr marL="342900" indent="-342900">
              <a:buFont typeface="+mj-lt"/>
              <a:buAutoNum type="arabicPeriod"/>
            </a:pPr>
            <a:r>
              <a:rPr lang="en-US" b="1" dirty="0"/>
              <a:t>Data Integration: Data Sources</a:t>
            </a:r>
            <a:r>
              <a:rPr lang="en-US" dirty="0"/>
              <a:t>: Integrates data from multiple booking platforms, CRM systems, financial records, and customer feedback channels</a:t>
            </a:r>
            <a:endParaRPr lang="en-US" b="1" dirty="0"/>
          </a:p>
          <a:p>
            <a:pPr marL="342900" indent="-342900">
              <a:buFont typeface="+mj-lt"/>
              <a:buAutoNum type="arabicPeriod"/>
            </a:pPr>
            <a:r>
              <a:rPr lang="en-US" b="1" dirty="0"/>
              <a:t>Analytics and Reporting : </a:t>
            </a:r>
            <a:r>
              <a:rPr lang="en-US" dirty="0"/>
              <a:t>The room booking data analysis visualization report will provide an interactive and graphical representation of key metrics, trends, and insights, enabling stakeholders to easily understand and make data-driven decisions about room utilization and booking patterns.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10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The room booking data analysis project revealed key insights through visualization, including peak booking times, most popular room types, and seasonal trends. It identified high-demand periods and underutilized slots, helping optimize resource allocation. Customer demographics and booking behaviors were visualized, highlighting preferences and potential areas for targeted marketing. The visualizations also demonstrated revenue patterns, aiding in financial planning and strategic decision-making.</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 name="Content Placeholder 19">
            <a:extLst>
              <a:ext uri="{FF2B5EF4-FFF2-40B4-BE49-F238E27FC236}">
                <a16:creationId xmlns:a16="http://schemas.microsoft.com/office/drawing/2014/main" id="{A3285AD6-8FB7-3D21-7913-A4226931AACD}"/>
              </a:ext>
            </a:extLst>
          </p:cNvPr>
          <p:cNvPicPr>
            <a:picLocks noGrp="1" noChangeAspect="1"/>
          </p:cNvPicPr>
          <p:nvPr>
            <p:ph idx="1"/>
          </p:nvPr>
        </p:nvPicPr>
        <p:blipFill rotWithShape="1">
          <a:blip r:embed="rId2"/>
          <a:srcRect l="8492" t="30541" r="2322"/>
          <a:stretch/>
        </p:blipFill>
        <p:spPr>
          <a:xfrm>
            <a:off x="581193" y="1232453"/>
            <a:ext cx="4609786" cy="2678366"/>
          </a:xfrm>
        </p:spPr>
      </p:pic>
      <p:pic>
        <p:nvPicPr>
          <p:cNvPr id="22" name="Picture 21">
            <a:extLst>
              <a:ext uri="{FF2B5EF4-FFF2-40B4-BE49-F238E27FC236}">
                <a16:creationId xmlns:a16="http://schemas.microsoft.com/office/drawing/2014/main" id="{649E9526-6BE4-ACF0-C12F-197064B6BA72}"/>
              </a:ext>
            </a:extLst>
          </p:cNvPr>
          <p:cNvPicPr>
            <a:picLocks noChangeAspect="1"/>
          </p:cNvPicPr>
          <p:nvPr/>
        </p:nvPicPr>
        <p:blipFill rotWithShape="1">
          <a:blip r:embed="rId3"/>
          <a:srcRect l="12116" t="31458" r="33884"/>
          <a:stretch/>
        </p:blipFill>
        <p:spPr>
          <a:xfrm>
            <a:off x="6096000" y="1026942"/>
            <a:ext cx="5514808" cy="5303519"/>
          </a:xfrm>
          <a:prstGeom prst="rect">
            <a:avLst/>
          </a:prstGeom>
        </p:spPr>
      </p:pic>
      <p:pic>
        <p:nvPicPr>
          <p:cNvPr id="24" name="Picture 23">
            <a:extLst>
              <a:ext uri="{FF2B5EF4-FFF2-40B4-BE49-F238E27FC236}">
                <a16:creationId xmlns:a16="http://schemas.microsoft.com/office/drawing/2014/main" id="{E2F1AA62-F18E-1349-A4C1-3E55BF544E68}"/>
              </a:ext>
            </a:extLst>
          </p:cNvPr>
          <p:cNvPicPr>
            <a:picLocks noChangeAspect="1"/>
          </p:cNvPicPr>
          <p:nvPr/>
        </p:nvPicPr>
        <p:blipFill rotWithShape="1">
          <a:blip r:embed="rId4"/>
          <a:srcRect l="9534" t="31121" r="30539"/>
          <a:stretch/>
        </p:blipFill>
        <p:spPr>
          <a:xfrm>
            <a:off x="496786" y="4075593"/>
            <a:ext cx="4778599" cy="2537203"/>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endParaRPr lang="en-US" sz="2000" dirty="0"/>
          </a:p>
          <a:p>
            <a:pPr marL="305435" indent="-305435"/>
            <a:r>
              <a:rPr lang="en-US" sz="2000" dirty="0"/>
              <a:t>The room booking data analysis project provides a comprehensive solution for optimizing room utilization and enhancing decision-making through advanced analytics and reporting. By integrating data from various sources and employing robust analytical techniques, the system offers valuable insights into booking trends and customer preferences. The user-friendly interface and scalable architecture ensure that the system can grow with organizational needs. Overall, this project aims to improve operational efficiency, increase customer satisfaction, and drive business growth through data-driven strategies.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Export Options :  </a:t>
            </a:r>
            <a:r>
              <a:rPr lang="en-US" dirty="0"/>
              <a:t>Reports in various formats (PDF, Excel, CSV)</a:t>
            </a:r>
          </a:p>
          <a:p>
            <a:pPr marL="305435" indent="-305435"/>
            <a:r>
              <a:rPr lang="en-US" b="1" dirty="0"/>
              <a:t>Scalability</a:t>
            </a:r>
            <a:r>
              <a:rPr lang="en-US" dirty="0"/>
              <a:t>: System designed to handle increasing data volumes </a:t>
            </a:r>
          </a:p>
          <a:p>
            <a:pPr marL="305435" indent="-305435"/>
            <a:r>
              <a:rPr lang="en-US" b="1" dirty="0"/>
              <a:t>Development Environment </a:t>
            </a:r>
            <a:r>
              <a:rPr lang="en-US" dirty="0"/>
              <a:t>:  Initial development and testing in a controlled environment</a:t>
            </a:r>
            <a:endParaRPr lang="en-US" b="1" dirty="0"/>
          </a:p>
          <a:p>
            <a:pPr marL="305435" indent="-305435"/>
            <a:r>
              <a:rPr lang="en-US" b="1" dirty="0"/>
              <a:t>Data Visualization: </a:t>
            </a:r>
          </a:p>
          <a:p>
            <a:pPr marL="0" indent="0">
              <a:buNone/>
            </a:pPr>
            <a:r>
              <a:rPr lang="en-US" b="1" dirty="0"/>
              <a:t>         Charts and Graphs </a:t>
            </a:r>
            <a:r>
              <a:rPr lang="en-US" dirty="0"/>
              <a:t>:Line charts, bar charts, pie charts, and heatmaps .</a:t>
            </a:r>
          </a:p>
          <a:p>
            <a:pPr marL="0" indent="0">
              <a:buNone/>
            </a:pPr>
            <a:r>
              <a:rPr lang="en-US" dirty="0"/>
              <a:t>         Interactive filters and drill-down capabilities.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266</TotalTime>
  <Words>559</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HOTEL BOOKING ANALYSIS</vt:lpstr>
      <vt:lpstr>OUTLINE</vt:lpstr>
      <vt:lpstr>Problem Statement</vt:lpstr>
      <vt:lpstr>Proposed Solution</vt:lpstr>
      <vt:lpstr>System  Approach</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Aswanth Aswanth</cp:lastModifiedBy>
  <cp:revision>33</cp:revision>
  <dcterms:created xsi:type="dcterms:W3CDTF">2021-05-26T16:50:10Z</dcterms:created>
  <dcterms:modified xsi:type="dcterms:W3CDTF">2024-07-01T08:26:42Z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