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4"/>
  </p:notesMasterIdLst>
  <p:handoutMasterIdLst>
    <p:handoutMasterId r:id="rId15"/>
  </p:handoutMasterIdLst>
  <p:sldIdLst>
    <p:sldId id="338" r:id="rId5"/>
    <p:sldId id="327" r:id="rId6"/>
    <p:sldId id="315" r:id="rId7"/>
    <p:sldId id="329" r:id="rId8"/>
    <p:sldId id="302" r:id="rId9"/>
    <p:sldId id="339" r:id="rId10"/>
    <p:sldId id="304" r:id="rId11"/>
    <p:sldId id="341" r:id="rId12"/>
    <p:sldId id="34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72" d="100"/>
          <a:sy n="72" d="100"/>
        </p:scale>
        <p:origin x="576" y="66"/>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11/4/2024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11/4/2024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11/4/2024</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11/4/2024</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aswanth0218/edunet-internship-project/tree/main/VOIS%20INTERN"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312871" y="4141999"/>
            <a:ext cx="3400089" cy="861497"/>
          </a:xfrm>
        </p:spPr>
        <p:txBody>
          <a:bodyPr/>
          <a:lstStyle/>
          <a:p>
            <a:pPr algn="r"/>
            <a:r>
              <a:rPr lang="en-IN" b="0" dirty="0">
                <a:solidFill>
                  <a:schemeClr val="tx1"/>
                </a:solidFill>
              </a:rPr>
              <a:t>ASWANTH.E</a:t>
            </a: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312871" y="2050553"/>
            <a:ext cx="4998720" cy="743448"/>
          </a:xfrm>
        </p:spPr>
        <p:txBody>
          <a:bodyPr>
            <a:normAutofit/>
          </a:bodyPr>
          <a:lstStyle/>
          <a:p>
            <a:r>
              <a:rPr lang="en-IN" sz="3200" dirty="0"/>
              <a:t>ANALYSIS OF SUPER STORE</a:t>
            </a:r>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370618" y="1126840"/>
            <a:ext cx="8349311" cy="3607987"/>
          </a:xfrm>
        </p:spPr>
        <p:txBody>
          <a:bodyPr>
            <a:noAutofit/>
          </a:bodyPr>
          <a:lstStyle/>
          <a:p>
            <a:pPr marL="0" indent="0">
              <a:lnSpc>
                <a:spcPct val="150000"/>
              </a:lnSpc>
              <a:buNone/>
            </a:pPr>
            <a:r>
              <a:rPr lang="en-US" sz="1800" dirty="0"/>
              <a:t>The goal of the Superstore Analysis is to identify key trends and insights from sales, customer, and product data to improve decision-making and drive growth. Specifically, the analysis aims to uncover which product categories and regions generate the highest and lowest profits, understand seasonal and monthly sales trends, and identify customer segments contributing the most to revenue. By examining sales performance, discounts, and customer demographics, the analysis will help the Superstore optimize inventory, marketing strategies, and discount policies. Additionally, it will provide actionable recommendations for expanding profitable segments and managing underperforming areas. This analysis will ultimately guide the Superstore in enhancing profitability, improving customer satisfaction, and sustaining long-term growth.</a:t>
            </a:r>
            <a:endParaRPr lang="en-IN" sz="1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graphicFrame>
        <p:nvGraphicFramePr>
          <p:cNvPr id="2" name="Table 1">
            <a:extLst>
              <a:ext uri="{FF2B5EF4-FFF2-40B4-BE49-F238E27FC236}">
                <a16:creationId xmlns:a16="http://schemas.microsoft.com/office/drawing/2014/main" id="{2EA4563D-4DE7-F1CB-B51C-2A9991A85FBF}"/>
              </a:ext>
            </a:extLst>
          </p:cNvPr>
          <p:cNvGraphicFramePr>
            <a:graphicFrameLocks noGrp="1"/>
          </p:cNvGraphicFramePr>
          <p:nvPr>
            <p:extLst>
              <p:ext uri="{D42A27DB-BD31-4B8C-83A1-F6EECF244321}">
                <p14:modId xmlns:p14="http://schemas.microsoft.com/office/powerpoint/2010/main" val="1781660017"/>
              </p:ext>
            </p:extLst>
          </p:nvPr>
        </p:nvGraphicFramePr>
        <p:xfrm>
          <a:off x="874643" y="2478157"/>
          <a:ext cx="9978887" cy="4002156"/>
        </p:xfrm>
        <a:graphic>
          <a:graphicData uri="http://schemas.openxmlformats.org/drawingml/2006/table">
            <a:tbl>
              <a:tblPr/>
              <a:tblGrid>
                <a:gridCol w="9978887">
                  <a:extLst>
                    <a:ext uri="{9D8B030D-6E8A-4147-A177-3AD203B41FA5}">
                      <a16:colId xmlns:a16="http://schemas.microsoft.com/office/drawing/2014/main" val="968963043"/>
                    </a:ext>
                  </a:extLst>
                </a:gridCol>
              </a:tblGrid>
              <a:tr h="4002156">
                <a:tc>
                  <a:txBody>
                    <a:bodyPr/>
                    <a:lstStyle/>
                    <a:p>
                      <a:r>
                        <a:rPr lang="en-US" sz="2400" dirty="0"/>
                        <a:t>The Super Store data analysis project aims to uncover key insights into sales, profit trends, and customer behavior. The project involves cleaning and processing data, followed by performing exploratory data analysis (EDA) to identify top-performing categories and regions. Additionally, we will visualize sales distribution, profit margins, and seasonal trends to inform strategic business decisions. The analysis seeks to pinpoint areas for growth and cost optimization. The final report will provide actionable recommendations for enhancing store performance and profitability.</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696642102"/>
                  </a:ext>
                </a:extLst>
              </a:tr>
            </a:tbl>
          </a:graphicData>
        </a:graphic>
      </p:graphicFrame>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3CA16E43-4396-5697-F6B5-8CF5603D4453}"/>
              </a:ext>
            </a:extLst>
          </p:cNvPr>
          <p:cNvSpPr>
            <a:spLocks noGrp="1" noChangeArrowheads="1"/>
          </p:cNvSpPr>
          <p:nvPr>
            <p:ph type="body" sz="quarter" idx="12"/>
          </p:nvPr>
        </p:nvSpPr>
        <p:spPr bwMode="auto">
          <a:xfrm>
            <a:off x="720725" y="1698695"/>
            <a:ext cx="8158232" cy="4575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Store Management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Sales Teams</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Marketing Teams</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Regional Managers</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Business Analysts</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Executives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
        <p:nvSpPr>
          <p:cNvPr id="3" name="Rectangle 1">
            <a:extLst>
              <a:ext uri="{FF2B5EF4-FFF2-40B4-BE49-F238E27FC236}">
                <a16:creationId xmlns:a16="http://schemas.microsoft.com/office/drawing/2014/main" id="{880FBD55-B66B-FC0E-9F1A-2784BA3DAEC8}"/>
              </a:ext>
            </a:extLst>
          </p:cNvPr>
          <p:cNvSpPr>
            <a:spLocks noGrp="1" noChangeArrowheads="1"/>
          </p:cNvSpPr>
          <p:nvPr>
            <p:ph type="body" sz="quarter" idx="12"/>
          </p:nvPr>
        </p:nvSpPr>
        <p:spPr bwMode="auto">
          <a:xfrm>
            <a:off x="467359" y="1651556"/>
            <a:ext cx="10157461"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Python</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For data cleaning, processing, and analysis using libraries such as Pandas and NumPy.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Jupyter</a:t>
            </a: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Notebook</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latin typeface="Arial" panose="020B0604020202020204" pitchFamily="34" charset="0"/>
                <a:cs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To create an interactive environment for data exploration and code documentation. </a:t>
            </a:r>
            <a:endParaRPr lang="en-US" altLang="en-US" sz="1800" dirty="0">
              <a:solidFill>
                <a:schemeClr val="tx1"/>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sz="1800" b="1" dirty="0">
              <a:solidFill>
                <a:schemeClr val="tx1"/>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sz="1800" b="1" dirty="0">
                <a:latin typeface="Arial" panose="020B0604020202020204" pitchFamily="34" charset="0"/>
                <a:cs typeface="Arial" panose="020B0604020202020204" pitchFamily="34" charset="0"/>
              </a:rPr>
              <a:t>Matplotlib and Seaborn: </a:t>
            </a:r>
          </a:p>
          <a:p>
            <a:pPr marL="0" marR="0" lvl="0" indent="0" algn="l" defTabSz="914400" rtl="0" eaLnBrk="0" fontAlgn="base" latinLnBrk="0" hangingPunct="0">
              <a:lnSpc>
                <a:spcPct val="100000"/>
              </a:lnSpc>
              <a:spcBef>
                <a:spcPct val="0"/>
              </a:spcBef>
              <a:spcAft>
                <a:spcPct val="0"/>
              </a:spcAft>
              <a:buClrTx/>
              <a:buSzTx/>
              <a:buNone/>
              <a:tabLst/>
            </a:pPr>
            <a:r>
              <a:rPr lang="en-US" sz="1800" dirty="0">
                <a:latin typeface="Arial" panose="020B0604020202020204" pitchFamily="34" charset="0"/>
                <a:cs typeface="Arial" panose="020B0604020202020204" pitchFamily="34" charset="0"/>
              </a:rPr>
              <a:t>                      For creating detailed visualizations and charts to illustrate trends and insights.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solidFill>
                <a:schemeClr val="tx1"/>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solidFill>
                <a:schemeClr val="tx1"/>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graphicFrame>
        <p:nvGraphicFramePr>
          <p:cNvPr id="2" name="Table 1">
            <a:extLst>
              <a:ext uri="{FF2B5EF4-FFF2-40B4-BE49-F238E27FC236}">
                <a16:creationId xmlns:a16="http://schemas.microsoft.com/office/drawing/2014/main" id="{D5DD2A07-A198-6A80-30D9-B21D763E51CE}"/>
              </a:ext>
            </a:extLst>
          </p:cNvPr>
          <p:cNvGraphicFramePr>
            <a:graphicFrameLocks noGrp="1"/>
          </p:cNvGraphicFramePr>
          <p:nvPr>
            <p:extLst>
              <p:ext uri="{D42A27DB-BD31-4B8C-83A1-F6EECF244321}">
                <p14:modId xmlns:p14="http://schemas.microsoft.com/office/powerpoint/2010/main" val="3423625501"/>
              </p:ext>
            </p:extLst>
          </p:nvPr>
        </p:nvGraphicFramePr>
        <p:xfrm>
          <a:off x="1099930" y="1201585"/>
          <a:ext cx="10151166" cy="4801649"/>
        </p:xfrm>
        <a:graphic>
          <a:graphicData uri="http://schemas.openxmlformats.org/drawingml/2006/table">
            <a:tbl>
              <a:tblPr/>
              <a:tblGrid>
                <a:gridCol w="10151166">
                  <a:extLst>
                    <a:ext uri="{9D8B030D-6E8A-4147-A177-3AD203B41FA5}">
                      <a16:colId xmlns:a16="http://schemas.microsoft.com/office/drawing/2014/main" val="3183274575"/>
                    </a:ext>
                  </a:extLst>
                </a:gridCol>
              </a:tblGrid>
              <a:tr h="4801649">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798449062"/>
                  </a:ext>
                </a:extLst>
              </a:tr>
            </a:tbl>
          </a:graphicData>
        </a:graphic>
      </p:graphicFrame>
      <p:pic>
        <p:nvPicPr>
          <p:cNvPr id="11" name="Picture 10">
            <a:extLst>
              <a:ext uri="{FF2B5EF4-FFF2-40B4-BE49-F238E27FC236}">
                <a16:creationId xmlns:a16="http://schemas.microsoft.com/office/drawing/2014/main" id="{AC68CC15-B662-CF34-D9E9-D23A39C186D4}"/>
              </a:ext>
            </a:extLst>
          </p:cNvPr>
          <p:cNvPicPr>
            <a:picLocks noChangeAspect="1"/>
          </p:cNvPicPr>
          <p:nvPr/>
        </p:nvPicPr>
        <p:blipFill>
          <a:blip r:embed="rId4"/>
          <a:stretch>
            <a:fillRect/>
          </a:stretch>
        </p:blipFill>
        <p:spPr>
          <a:xfrm>
            <a:off x="1099929" y="1099929"/>
            <a:ext cx="10270435" cy="4903305"/>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graphicFrame>
        <p:nvGraphicFramePr>
          <p:cNvPr id="2" name="Table 1">
            <a:extLst>
              <a:ext uri="{FF2B5EF4-FFF2-40B4-BE49-F238E27FC236}">
                <a16:creationId xmlns:a16="http://schemas.microsoft.com/office/drawing/2014/main" id="{58CD65D7-10FC-EFB4-8A84-ACD23455D35D}"/>
              </a:ext>
            </a:extLst>
          </p:cNvPr>
          <p:cNvGraphicFramePr>
            <a:graphicFrameLocks noGrp="1"/>
          </p:cNvGraphicFramePr>
          <p:nvPr>
            <p:extLst>
              <p:ext uri="{D42A27DB-BD31-4B8C-83A1-F6EECF244321}">
                <p14:modId xmlns:p14="http://schemas.microsoft.com/office/powerpoint/2010/main" val="1812257115"/>
              </p:ext>
            </p:extLst>
          </p:nvPr>
        </p:nvGraphicFramePr>
        <p:xfrm>
          <a:off x="1073426" y="689113"/>
          <a:ext cx="9992139" cy="5579165"/>
        </p:xfrm>
        <a:graphic>
          <a:graphicData uri="http://schemas.openxmlformats.org/drawingml/2006/table">
            <a:tbl>
              <a:tblPr/>
              <a:tblGrid>
                <a:gridCol w="9992139">
                  <a:extLst>
                    <a:ext uri="{9D8B030D-6E8A-4147-A177-3AD203B41FA5}">
                      <a16:colId xmlns:a16="http://schemas.microsoft.com/office/drawing/2014/main" val="1567744043"/>
                    </a:ext>
                  </a:extLst>
                </a:gridCol>
              </a:tblGrid>
              <a:tr h="5579165">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924119794"/>
                  </a:ext>
                </a:extLst>
              </a:tr>
            </a:tbl>
          </a:graphicData>
        </a:graphic>
      </p:graphicFrame>
      <p:pic>
        <p:nvPicPr>
          <p:cNvPr id="5" name="Picture 4">
            <a:extLst>
              <a:ext uri="{FF2B5EF4-FFF2-40B4-BE49-F238E27FC236}">
                <a16:creationId xmlns:a16="http://schemas.microsoft.com/office/drawing/2014/main" id="{F904F56C-3445-1B41-AA3F-EF446C9C0CD4}"/>
              </a:ext>
            </a:extLst>
          </p:cNvPr>
          <p:cNvPicPr>
            <a:picLocks noChangeAspect="1"/>
          </p:cNvPicPr>
          <p:nvPr/>
        </p:nvPicPr>
        <p:blipFill>
          <a:blip r:embed="rId3"/>
          <a:stretch>
            <a:fillRect/>
          </a:stretch>
        </p:blipFill>
        <p:spPr>
          <a:xfrm>
            <a:off x="878336" y="689112"/>
            <a:ext cx="10240237" cy="5782807"/>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nodePh="1">
                                  <p:stCondLst>
                                    <p:cond delay="0"/>
                                  </p:stCondLst>
                                  <p:endCondLst>
                                    <p:cond evt="begin" delay="0">
                                      <p:tn val="5"/>
                                    </p:cond>
                                  </p:end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ppt_y</p:attrName>
                                        </p:attrNameLst>
                                      </p:cBhvr>
                                      <p:tavLst>
                                        <p:tav tm="0">
                                          <p:val>
                                            <p:strVal val="#ppt_y+#ppt_h*1.125000"/>
                                          </p:val>
                                        </p:tav>
                                        <p:tav tm="100000">
                                          <p:val>
                                            <p:strVal val="#ppt_y"/>
                                          </p:val>
                                        </p:tav>
                                      </p:tavLst>
                                    </p:anim>
                                    <p:animEffect transition="in" filter="wipe(up)">
                                      <p:cBhvr>
                                        <p:cTn id="8" dur="500"/>
                                        <p:tgtEl>
                                          <p:spTgt spid="17"/>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1">
                                            <p:txEl>
                                              <p:pRg st="0" end="0"/>
                                            </p:txEl>
                                          </p:spTgt>
                                        </p:tgtEl>
                                        <p:attrNameLst>
                                          <p:attrName>style.visibility</p:attrName>
                                        </p:attrNameLst>
                                      </p:cBhvr>
                                      <p:to>
                                        <p:strVal val="visible"/>
                                      </p:to>
                                    </p:set>
                                    <p:anim calcmode="lin" valueType="num">
                                      <p:cBhvr additive="base">
                                        <p:cTn id="13"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1">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nodePh="1">
                                  <p:stCondLst>
                                    <p:cond delay="0"/>
                                  </p:stCondLst>
                                  <p:endCondLst>
                                    <p:cond evt="begin" delay="0">
                                      <p:tn val="17"/>
                                    </p:cond>
                                  </p:end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p:tgtEl>
                                          <p:spTgt spid="20"/>
                                        </p:tgtEl>
                                        <p:attrNameLst>
                                          <p:attrName>ppt_y</p:attrName>
                                        </p:attrNameLst>
                                      </p:cBhvr>
                                      <p:tavLst>
                                        <p:tav tm="0">
                                          <p:val>
                                            <p:strVal val="#ppt_y+#ppt_h*1.125000"/>
                                          </p:val>
                                        </p:tav>
                                        <p:tav tm="100000">
                                          <p:val>
                                            <p:strVal val="#ppt_y"/>
                                          </p:val>
                                        </p:tav>
                                      </p:tavLst>
                                    </p:anim>
                                    <p:animEffect transition="in" filter="wipe(up)">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nodePh="1">
                                  <p:stCondLst>
                                    <p:cond delay="0"/>
                                  </p:stCondLst>
                                  <p:endCondLst>
                                    <p:cond evt="begin" delay="0">
                                      <p:tn val="23"/>
                                    </p:cond>
                                  </p:end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p:tgtEl>
                                          <p:spTgt spid="30"/>
                                        </p:tgtEl>
                                        <p:attrNameLst>
                                          <p:attrName>ppt_y</p:attrName>
                                        </p:attrNameLst>
                                      </p:cBhvr>
                                      <p:tavLst>
                                        <p:tav tm="0">
                                          <p:val>
                                            <p:strVal val="#ppt_y+#ppt_h*1.125000"/>
                                          </p:val>
                                        </p:tav>
                                        <p:tav tm="100000">
                                          <p:val>
                                            <p:strVal val="#ppt_y"/>
                                          </p:val>
                                        </p:tav>
                                      </p:tavLst>
                                    </p:anim>
                                    <p:animEffect transition="in" filter="wipe(up)">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nodePh="1">
                                  <p:stCondLst>
                                    <p:cond delay="0"/>
                                  </p:stCondLst>
                                  <p:endCondLst>
                                    <p:cond evt="begin" delay="0">
                                      <p:tn val="29"/>
                                    </p:cond>
                                  </p:end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p:tgtEl>
                                          <p:spTgt spid="23"/>
                                        </p:tgtEl>
                                        <p:attrNameLst>
                                          <p:attrName>ppt_y</p:attrName>
                                        </p:attrNameLst>
                                      </p:cBhvr>
                                      <p:tavLst>
                                        <p:tav tm="0">
                                          <p:val>
                                            <p:strVal val="#ppt_y+#ppt_h*1.125000"/>
                                          </p:val>
                                        </p:tav>
                                        <p:tav tm="100000">
                                          <p:val>
                                            <p:strVal val="#ppt_y"/>
                                          </p:val>
                                        </p:tav>
                                      </p:tavLst>
                                    </p:anim>
                                    <p:animEffect transition="in" filter="wipe(up)">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500"/>
                                        <p:tgtEl>
                                          <p:spTgt spid="32"/>
                                        </p:tgtEl>
                                        <p:attrNameLst>
                                          <p:attrName>ppt_y</p:attrName>
                                        </p:attrNameLst>
                                      </p:cBhvr>
                                      <p:tavLst>
                                        <p:tav tm="0">
                                          <p:val>
                                            <p:strVal val="#ppt_y+#ppt_h*1.125000"/>
                                          </p:val>
                                        </p:tav>
                                        <p:tav tm="100000">
                                          <p:val>
                                            <p:strVal val="#ppt_y"/>
                                          </p:val>
                                        </p:tav>
                                      </p:tavLst>
                                    </p:anim>
                                    <p:animEffect transition="in" filter="wipe(up)">
                                      <p:cBhvr>
                                        <p:cTn id="3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P spid="17" grpId="0"/>
      <p:bldP spid="20" grpId="0"/>
      <p:bldP spid="23" grpId="0"/>
      <p:bldP spid="30" grpId="0"/>
      <p:bldP spid="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5949E6-3C4A-F782-090D-4C3E596E122A}"/>
            </a:ext>
          </a:extLst>
        </p:cNvPr>
        <p:cNvGrpSpPr/>
        <p:nvPr/>
      </p:nvGrpSpPr>
      <p:grpSpPr>
        <a:xfrm>
          <a:off x="0" y="0"/>
          <a:ext cx="0" cy="0"/>
          <a:chOff x="0" y="0"/>
          <a:chExt cx="0" cy="0"/>
        </a:xfrm>
      </p:grpSpPr>
      <p:sp>
        <p:nvSpPr>
          <p:cNvPr id="31" name="Text Placeholder 30">
            <a:extLst>
              <a:ext uri="{FF2B5EF4-FFF2-40B4-BE49-F238E27FC236}">
                <a16:creationId xmlns:a16="http://schemas.microsoft.com/office/drawing/2014/main" id="{880EAC97-F6A6-B12E-B677-14152178C9C7}"/>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0F021379-A7F3-56D6-6C50-B2A3B43601F3}"/>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FE88BE1F-2801-EE52-400A-4208F314E36A}"/>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8EBD5EE5-2622-0E86-E4BB-7D2291110190}"/>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B56ECF2C-1E8D-EFE1-0284-502CDD877007}"/>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68606837-CA76-E54A-CF3F-750EDEF83B58}"/>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4BDEF8F0-D9F9-DA9D-CB5E-408E2326A24A}"/>
              </a:ext>
            </a:extLst>
          </p:cNvPr>
          <p:cNvPicPr>
            <a:picLocks noChangeAspect="1"/>
          </p:cNvPicPr>
          <p:nvPr/>
        </p:nvPicPr>
        <p:blipFill rotWithShape="1">
          <a:blip r:embed="rId2"/>
          <a:srcRect t="96181"/>
          <a:stretch/>
        </p:blipFill>
        <p:spPr>
          <a:xfrm>
            <a:off x="675957" y="6471920"/>
            <a:ext cx="2143125" cy="193040"/>
          </a:xfrm>
          <a:prstGeom prst="rect">
            <a:avLst/>
          </a:prstGeom>
        </p:spPr>
      </p:pic>
      <p:graphicFrame>
        <p:nvGraphicFramePr>
          <p:cNvPr id="2" name="Table 1">
            <a:extLst>
              <a:ext uri="{FF2B5EF4-FFF2-40B4-BE49-F238E27FC236}">
                <a16:creationId xmlns:a16="http://schemas.microsoft.com/office/drawing/2014/main" id="{69A51ED8-324F-87BA-4CD2-96B1CA08B0B3}"/>
              </a:ext>
            </a:extLst>
          </p:cNvPr>
          <p:cNvGraphicFramePr>
            <a:graphicFrameLocks noGrp="1"/>
          </p:cNvGraphicFramePr>
          <p:nvPr>
            <p:extLst>
              <p:ext uri="{D42A27DB-BD31-4B8C-83A1-F6EECF244321}">
                <p14:modId xmlns:p14="http://schemas.microsoft.com/office/powerpoint/2010/main" val="2601574620"/>
              </p:ext>
            </p:extLst>
          </p:nvPr>
        </p:nvGraphicFramePr>
        <p:xfrm>
          <a:off x="1073426" y="689113"/>
          <a:ext cx="9992139" cy="5579165"/>
        </p:xfrm>
        <a:graphic>
          <a:graphicData uri="http://schemas.openxmlformats.org/drawingml/2006/table">
            <a:tbl>
              <a:tblPr/>
              <a:tblGrid>
                <a:gridCol w="9992139">
                  <a:extLst>
                    <a:ext uri="{9D8B030D-6E8A-4147-A177-3AD203B41FA5}">
                      <a16:colId xmlns:a16="http://schemas.microsoft.com/office/drawing/2014/main" val="1567744043"/>
                    </a:ext>
                  </a:extLst>
                </a:gridCol>
              </a:tblGrid>
              <a:tr h="5579165">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924119794"/>
                  </a:ext>
                </a:extLst>
              </a:tr>
            </a:tbl>
          </a:graphicData>
        </a:graphic>
      </p:graphicFrame>
      <p:pic>
        <p:nvPicPr>
          <p:cNvPr id="9" name="Picture 8">
            <a:extLst>
              <a:ext uri="{FF2B5EF4-FFF2-40B4-BE49-F238E27FC236}">
                <a16:creationId xmlns:a16="http://schemas.microsoft.com/office/drawing/2014/main" id="{BF70F7A9-30AB-2B07-2887-0C1057E60B5A}"/>
              </a:ext>
            </a:extLst>
          </p:cNvPr>
          <p:cNvPicPr>
            <a:picLocks noChangeAspect="1"/>
          </p:cNvPicPr>
          <p:nvPr/>
        </p:nvPicPr>
        <p:blipFill>
          <a:blip r:embed="rId3"/>
          <a:stretch>
            <a:fillRect/>
          </a:stretch>
        </p:blipFill>
        <p:spPr>
          <a:xfrm>
            <a:off x="1073426" y="589723"/>
            <a:ext cx="10240237" cy="5678556"/>
          </a:xfrm>
          <a:prstGeom prst="rect">
            <a:avLst/>
          </a:prstGeom>
        </p:spPr>
      </p:pic>
    </p:spTree>
    <p:extLst>
      <p:ext uri="{BB962C8B-B14F-4D97-AF65-F5344CB8AC3E}">
        <p14:creationId xmlns:p14="http://schemas.microsoft.com/office/powerpoint/2010/main" val="216065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nodePh="1">
                                  <p:stCondLst>
                                    <p:cond delay="0"/>
                                  </p:stCondLst>
                                  <p:endCondLst>
                                    <p:cond evt="begin" delay="0">
                                      <p:tn val="5"/>
                                    </p:cond>
                                  </p:end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ppt_y</p:attrName>
                                        </p:attrNameLst>
                                      </p:cBhvr>
                                      <p:tavLst>
                                        <p:tav tm="0">
                                          <p:val>
                                            <p:strVal val="#ppt_y+#ppt_h*1.125000"/>
                                          </p:val>
                                        </p:tav>
                                        <p:tav tm="100000">
                                          <p:val>
                                            <p:strVal val="#ppt_y"/>
                                          </p:val>
                                        </p:tav>
                                      </p:tavLst>
                                    </p:anim>
                                    <p:animEffect transition="in" filter="wipe(up)">
                                      <p:cBhvr>
                                        <p:cTn id="8" dur="500"/>
                                        <p:tgtEl>
                                          <p:spTgt spid="17"/>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1">
                                            <p:txEl>
                                              <p:pRg st="0" end="0"/>
                                            </p:txEl>
                                          </p:spTgt>
                                        </p:tgtEl>
                                        <p:attrNameLst>
                                          <p:attrName>style.visibility</p:attrName>
                                        </p:attrNameLst>
                                      </p:cBhvr>
                                      <p:to>
                                        <p:strVal val="visible"/>
                                      </p:to>
                                    </p:set>
                                    <p:anim calcmode="lin" valueType="num">
                                      <p:cBhvr additive="base">
                                        <p:cTn id="13"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1">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nodePh="1">
                                  <p:stCondLst>
                                    <p:cond delay="0"/>
                                  </p:stCondLst>
                                  <p:endCondLst>
                                    <p:cond evt="begin" delay="0">
                                      <p:tn val="17"/>
                                    </p:cond>
                                  </p:end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p:tgtEl>
                                          <p:spTgt spid="20"/>
                                        </p:tgtEl>
                                        <p:attrNameLst>
                                          <p:attrName>ppt_y</p:attrName>
                                        </p:attrNameLst>
                                      </p:cBhvr>
                                      <p:tavLst>
                                        <p:tav tm="0">
                                          <p:val>
                                            <p:strVal val="#ppt_y+#ppt_h*1.125000"/>
                                          </p:val>
                                        </p:tav>
                                        <p:tav tm="100000">
                                          <p:val>
                                            <p:strVal val="#ppt_y"/>
                                          </p:val>
                                        </p:tav>
                                      </p:tavLst>
                                    </p:anim>
                                    <p:animEffect transition="in" filter="wipe(up)">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nodePh="1">
                                  <p:stCondLst>
                                    <p:cond delay="0"/>
                                  </p:stCondLst>
                                  <p:endCondLst>
                                    <p:cond evt="begin" delay="0">
                                      <p:tn val="23"/>
                                    </p:cond>
                                  </p:end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p:tgtEl>
                                          <p:spTgt spid="30"/>
                                        </p:tgtEl>
                                        <p:attrNameLst>
                                          <p:attrName>ppt_y</p:attrName>
                                        </p:attrNameLst>
                                      </p:cBhvr>
                                      <p:tavLst>
                                        <p:tav tm="0">
                                          <p:val>
                                            <p:strVal val="#ppt_y+#ppt_h*1.125000"/>
                                          </p:val>
                                        </p:tav>
                                        <p:tav tm="100000">
                                          <p:val>
                                            <p:strVal val="#ppt_y"/>
                                          </p:val>
                                        </p:tav>
                                      </p:tavLst>
                                    </p:anim>
                                    <p:animEffect transition="in" filter="wipe(up)">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nodePh="1">
                                  <p:stCondLst>
                                    <p:cond delay="0"/>
                                  </p:stCondLst>
                                  <p:endCondLst>
                                    <p:cond evt="begin" delay="0">
                                      <p:tn val="29"/>
                                    </p:cond>
                                  </p:end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p:tgtEl>
                                          <p:spTgt spid="23"/>
                                        </p:tgtEl>
                                        <p:attrNameLst>
                                          <p:attrName>ppt_y</p:attrName>
                                        </p:attrNameLst>
                                      </p:cBhvr>
                                      <p:tavLst>
                                        <p:tav tm="0">
                                          <p:val>
                                            <p:strVal val="#ppt_y+#ppt_h*1.125000"/>
                                          </p:val>
                                        </p:tav>
                                        <p:tav tm="100000">
                                          <p:val>
                                            <p:strVal val="#ppt_y"/>
                                          </p:val>
                                        </p:tav>
                                      </p:tavLst>
                                    </p:anim>
                                    <p:animEffect transition="in" filter="wipe(up)">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500"/>
                                        <p:tgtEl>
                                          <p:spTgt spid="32"/>
                                        </p:tgtEl>
                                        <p:attrNameLst>
                                          <p:attrName>ppt_y</p:attrName>
                                        </p:attrNameLst>
                                      </p:cBhvr>
                                      <p:tavLst>
                                        <p:tav tm="0">
                                          <p:val>
                                            <p:strVal val="#ppt_y+#ppt_h*1.125000"/>
                                          </p:val>
                                        </p:tav>
                                        <p:tav tm="100000">
                                          <p:val>
                                            <p:strVal val="#ppt_y"/>
                                          </p:val>
                                        </p:tav>
                                      </p:tavLst>
                                    </p:anim>
                                    <p:animEffect transition="in" filter="wipe(up)">
                                      <p:cBhvr>
                                        <p:cTn id="3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P spid="17" grpId="0"/>
      <p:bldP spid="20" grpId="0"/>
      <p:bldP spid="23" grpId="0"/>
      <p:bldP spid="30" grpId="0"/>
      <p:bldP spid="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7D50BB-5AC5-C2F8-40EA-7E172E55D1E4}"/>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71B2BBB7-35B1-8185-0C44-205C9F1A8B17}"/>
              </a:ext>
            </a:extLst>
          </p:cNvPr>
          <p:cNvSpPr>
            <a:spLocks noGrp="1"/>
          </p:cNvSpPr>
          <p:nvPr>
            <p:ph type="title"/>
          </p:nvPr>
        </p:nvSpPr>
        <p:spPr>
          <a:xfrm>
            <a:off x="197560" y="3321949"/>
            <a:ext cx="11340000" cy="700114"/>
          </a:xfrm>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4EBFC7D4-5132-E64A-7E29-64CD5A15AF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F9FAE53D-16B4-09AD-CBD7-54009BC323F5}"/>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ED625FA9-68C4-F046-28F9-18C4E0386941}"/>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2B687710-9D14-E2E9-5506-01C3B37764B7}"/>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117175FF-3E25-C422-A9A2-755C9DEA5656}"/>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A4E3FE82-C168-CF47-BAC4-F4DA6B465F3A}"/>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76090287-39BF-C8F8-FBDA-52DC8A3CB181}"/>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2669300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670</TotalTime>
  <Words>314</Words>
  <Application>Microsoft Office PowerPoint</Application>
  <PresentationFormat>Widescreen</PresentationFormat>
  <Paragraphs>36</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Trebuchet MS</vt:lpstr>
      <vt:lpstr>Wingdings</vt:lpstr>
      <vt:lpstr>Wingdings 3</vt:lpstr>
      <vt:lpstr>Facet</vt:lpstr>
      <vt:lpstr>ANALYSIS OF SUPER STORE</vt:lpstr>
      <vt:lpstr>PROBLEM  STATEMENT</vt:lpstr>
      <vt:lpstr>Project Description </vt:lpstr>
      <vt:lpstr>WHO ARE THE END USERS?</vt:lpstr>
      <vt:lpstr>Technology Used</vt:lpstr>
      <vt:lpstr>RESULTS </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Aswanth Aswanth</cp:lastModifiedBy>
  <cp:revision>77</cp:revision>
  <dcterms:created xsi:type="dcterms:W3CDTF">2021-07-11T13:13:15Z</dcterms:created>
  <dcterms:modified xsi:type="dcterms:W3CDTF">2024-11-04T04:23:55Z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