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1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52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1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51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1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8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5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2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9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5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DC2F-276F-4812-B132-B95BAD2F042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1D0F94-ADDF-4E1D-B2E3-91AA870B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5EAB-B743-BE21-9030-EDA5B2B11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24620" cy="2262781"/>
          </a:xfrm>
        </p:spPr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76352-D8A8-1CDD-60A4-6E8D40BC1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ASWANTH KUMAR V</a:t>
            </a:r>
          </a:p>
          <a:p>
            <a:r>
              <a:rPr lang="en-IN" dirty="0"/>
              <a:t>MARY DIVYA ANUSHA YERUVA</a:t>
            </a:r>
          </a:p>
        </p:txBody>
      </p:sp>
    </p:spTree>
    <p:extLst>
      <p:ext uri="{BB962C8B-B14F-4D97-AF65-F5344CB8AC3E}">
        <p14:creationId xmlns:p14="http://schemas.microsoft.com/office/powerpoint/2010/main" val="34029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4986-98F0-AE34-00DF-1DB42F4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6CC4-5480-D5DD-57E1-75119545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Verification of employment proof of loan applicant.</a:t>
            </a:r>
          </a:p>
          <a:p>
            <a:r>
              <a:rPr lang="en-US" dirty="0"/>
              <a:t>Reduce loan approval for Rent category in home ownership. Because it has higher rate in charge off.</a:t>
            </a:r>
          </a:p>
          <a:p>
            <a:r>
              <a:rPr lang="en-US" dirty="0"/>
              <a:t>Proper investigation and verification on the Rent category home ownership before giving loan approval.</a:t>
            </a:r>
          </a:p>
          <a:p>
            <a:r>
              <a:rPr lang="en-US" dirty="0"/>
              <a:t>Avoid approving loans for grade B and Sub Grad B, C</a:t>
            </a:r>
          </a:p>
          <a:p>
            <a:r>
              <a:rPr lang="en-US" dirty="0"/>
              <a:t>Do proper inquiry for Grade B,C,D and Sub Grad A, B, C</a:t>
            </a:r>
          </a:p>
          <a:p>
            <a:r>
              <a:rPr lang="en-US" dirty="0"/>
              <a:t>Avoid approving loans for sub  grade B.</a:t>
            </a:r>
          </a:p>
          <a:p>
            <a:r>
              <a:rPr lang="en-US" dirty="0"/>
              <a:t>Applications who take loan on debit consolidation purpose are likely to be charge off</a:t>
            </a:r>
          </a:p>
          <a:p>
            <a:r>
              <a:rPr lang="en-US" dirty="0"/>
              <a:t>The purpose of loan is lesser than annual income range have a proper verification</a:t>
            </a:r>
          </a:p>
          <a:p>
            <a:r>
              <a:rPr lang="en-US" dirty="0"/>
              <a:t>Applicant annual income range greater than 60k request to recommendation highly for this category</a:t>
            </a:r>
          </a:p>
          <a:p>
            <a:r>
              <a:rPr lang="en-US" dirty="0"/>
              <a:t>A mortgage home ownership required strict enquiry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93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E091C-E912-23D1-B5D4-BA95BD624BB7}"/>
              </a:ext>
            </a:extLst>
          </p:cNvPr>
          <p:cNvSpPr txBox="1"/>
          <p:nvPr/>
        </p:nvSpPr>
        <p:spPr>
          <a:xfrm>
            <a:off x="3986073" y="3160450"/>
            <a:ext cx="5504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625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EDD6-9A68-D81F-7BC7-F5A7D646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71A-A124-8CFC-515C-7FBDF92B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Data Understanding</a:t>
            </a:r>
          </a:p>
          <a:p>
            <a:r>
              <a:rPr lang="en-IN" dirty="0"/>
              <a:t>Data Cleaning and Manipulation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Plotting the Graphs</a:t>
            </a:r>
          </a:p>
          <a:p>
            <a:r>
              <a:rPr lang="en-IN" dirty="0"/>
              <a:t>Observations and </a:t>
            </a:r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61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4E3-492A-8E03-8D78-E3C99E3F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4B97-BCDB-9F12-A10E-64E5CA60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is a marketplace for personal loans that matches borrowers who are seeking a loan with investors looking to lend money and make a return. </a:t>
            </a:r>
          </a:p>
          <a:p>
            <a:r>
              <a:rPr lang="en-US" dirty="0"/>
              <a:t>When the company receives a loan application, the company has to make a decision for loan approval based on the applicant’s profile. Two types of risks are associated with the bank’s decision:</a:t>
            </a:r>
          </a:p>
          <a:p>
            <a:pPr lvl="1"/>
            <a:r>
              <a:rPr lang="en-US" dirty="0"/>
              <a:t>If the applicant is likely to repay the loan, then not approving the loan results in a loss of business to the company.</a:t>
            </a:r>
          </a:p>
          <a:p>
            <a:pPr lvl="1"/>
            <a:r>
              <a:rPr lang="en-US" dirty="0"/>
              <a:t>If the applicant is not likely to repay the loan, i.e. he/she is likely to default, then approving the loan may lead to a financial loss for the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2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E95A-E59E-7902-F3B9-9E1252F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DCF2-9A2C-52A9-79D6-CB350A1A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 through the problem statement clearly and understand the business requirement</a:t>
            </a:r>
          </a:p>
          <a:p>
            <a:r>
              <a:rPr lang="en-US" dirty="0"/>
              <a:t>Understand the columns with given dictionary data and the usage of the columns</a:t>
            </a:r>
          </a:p>
          <a:p>
            <a:r>
              <a:rPr lang="en-US" dirty="0"/>
              <a:t>Compare the columns with the relevant columns to get more clarity</a:t>
            </a:r>
          </a:p>
          <a:p>
            <a:r>
              <a:rPr lang="en-US" dirty="0"/>
              <a:t>From the data set explore the data by looking at sample data by filtering few columns</a:t>
            </a:r>
          </a:p>
          <a:p>
            <a:r>
              <a:rPr lang="en-US" dirty="0"/>
              <a:t>Ignore the columns having none values which makes understanding the data is easier</a:t>
            </a:r>
          </a:p>
          <a:p>
            <a:r>
              <a:rPr lang="en-US" dirty="0"/>
              <a:t>Finding out the data quality issues in the data set</a:t>
            </a:r>
          </a:p>
          <a:p>
            <a:r>
              <a:rPr lang="en-US" dirty="0"/>
              <a:t>Filtering out the special characters and spaces which blocks your data transforming</a:t>
            </a:r>
          </a:p>
          <a:p>
            <a:r>
              <a:rPr lang="en-US" dirty="0"/>
              <a:t>Finding out the columns having yes unique item or categories makes filtering out the other columns easier to understand the data much better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1425-A5C6-9CAA-C03D-0D08FB95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Manipulation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0A0E-2349-0F0C-2F64-16B113FA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Checking the percentage of Nan values in dataset.</a:t>
            </a:r>
          </a:p>
          <a:p>
            <a:r>
              <a:rPr lang="en-US" dirty="0"/>
              <a:t>Dropping the Columns having greater or equal to 75% Nan values.</a:t>
            </a:r>
          </a:p>
          <a:p>
            <a:r>
              <a:rPr lang="en-US" dirty="0"/>
              <a:t>Dropping the columns which are having unique data.</a:t>
            </a:r>
          </a:p>
          <a:p>
            <a:pPr lvl="1"/>
            <a:r>
              <a:rPr lang="en-US" dirty="0"/>
              <a:t>Finding the columns having unique data</a:t>
            </a:r>
          </a:p>
          <a:p>
            <a:pPr lvl="1"/>
            <a:r>
              <a:rPr lang="en-US" dirty="0"/>
              <a:t>Sorted unique values based on the columns.</a:t>
            </a:r>
          </a:p>
          <a:p>
            <a:pPr lvl="1"/>
            <a:r>
              <a:rPr lang="en-US" dirty="0"/>
              <a:t>Dropping the unnecessary columns as per the column's data uniqueness.</a:t>
            </a:r>
          </a:p>
          <a:p>
            <a:r>
              <a:rPr lang="en-US" dirty="0"/>
              <a:t>Dropping the columns which are not required for the data analysis (Customer behavior)</a:t>
            </a:r>
          </a:p>
          <a:p>
            <a:r>
              <a:rPr lang="en-US" dirty="0"/>
              <a:t>Dropping the rows home_ownership is having NONE values</a:t>
            </a:r>
          </a:p>
          <a:p>
            <a:r>
              <a:rPr lang="en-US" dirty="0"/>
              <a:t>Dropping the rows home_ownership is having Other values</a:t>
            </a:r>
          </a:p>
          <a:p>
            <a:r>
              <a:rPr lang="en-US" dirty="0"/>
              <a:t>Dropping the rows loan_status is having Current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174D-93B5-DF97-0F57-8414F11F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5" y="621437"/>
            <a:ext cx="2885242" cy="523782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EB8A-583F-6AC5-2E4F-344BF2C8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75" y="1216241"/>
            <a:ext cx="9427237" cy="50203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Removing the % from int_rate column(eg: 13%  as 13)</a:t>
            </a:r>
          </a:p>
          <a:p>
            <a:r>
              <a:rPr lang="en-US" dirty="0"/>
              <a:t>Converting the term column to integers ( eg: 36 months as 36)</a:t>
            </a:r>
          </a:p>
          <a:p>
            <a:r>
              <a:rPr lang="en-US" dirty="0"/>
              <a:t>Formatting issue_d</a:t>
            </a:r>
          </a:p>
          <a:p>
            <a:r>
              <a:rPr lang="en-US" dirty="0"/>
              <a:t>converting installment column to int</a:t>
            </a:r>
          </a:p>
          <a:p>
            <a:r>
              <a:rPr lang="en-US" dirty="0"/>
              <a:t>Approved ratio of loan amount (funded_amnt_inv/loan_amnt)*100</a:t>
            </a:r>
          </a:p>
          <a:p>
            <a:r>
              <a:rPr lang="en-US" dirty="0"/>
              <a:t>Manipulating the subgrading to numeric values for better visualization</a:t>
            </a:r>
          </a:p>
          <a:p>
            <a:r>
              <a:rPr lang="en-US" dirty="0"/>
              <a:t>emp_length column modification</a:t>
            </a:r>
          </a:p>
          <a:p>
            <a:pPr lvl="1"/>
            <a:r>
              <a:rPr lang="en-US" dirty="0"/>
              <a:t>emp_length column modification to number of years ( eg: 6 years as 6)</a:t>
            </a:r>
          </a:p>
          <a:p>
            <a:pPr lvl="1"/>
            <a:r>
              <a:rPr lang="en-US" dirty="0"/>
              <a:t>Filling the empty cells of emp_length with 0</a:t>
            </a:r>
          </a:p>
          <a:p>
            <a:pPr lvl="1"/>
            <a:r>
              <a:rPr lang="en-US" dirty="0"/>
              <a:t>If emp lenght is less than 1 year round off to 0</a:t>
            </a:r>
          </a:p>
          <a:p>
            <a:pPr lvl="1"/>
            <a:r>
              <a:rPr lang="en-US" dirty="0"/>
              <a:t>If emp lenght is greater than 10 years round off to 10</a:t>
            </a:r>
          </a:p>
          <a:p>
            <a:r>
              <a:rPr lang="en-IN" dirty="0"/>
              <a:t>revol_util column data modification</a:t>
            </a:r>
          </a:p>
          <a:p>
            <a:pPr lvl="1"/>
            <a:r>
              <a:rPr lang="en-US" dirty="0"/>
              <a:t>Removing the % from revol_util column</a:t>
            </a:r>
          </a:p>
          <a:p>
            <a:pPr lvl="1"/>
            <a:r>
              <a:rPr lang="en-US" dirty="0"/>
              <a:t>revol_util column is customer behavior column can be removed if not required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9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711-3A5D-CA85-46C9-601FEB30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846D-F4D1-341F-2713-22576F05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objective is to identify predictors of default so that at the time of loan application, we can use those variables for approval/rejection of the loan.</a:t>
            </a:r>
          </a:p>
          <a:p>
            <a:r>
              <a:rPr lang="en-US" dirty="0"/>
              <a:t>Data Analysis can be performed-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/>
              <a:t>Bivariate Analysis</a:t>
            </a:r>
          </a:p>
          <a:p>
            <a:pPr lvl="1"/>
            <a:r>
              <a:rPr lang="en-US" dirty="0"/>
              <a:t>Multivariate Analysis</a:t>
            </a:r>
          </a:p>
          <a:p>
            <a:r>
              <a:rPr lang="en-US" dirty="0"/>
              <a:t>There are broadly three types of variables –</a:t>
            </a:r>
          </a:p>
          <a:p>
            <a:pPr lvl="1"/>
            <a:r>
              <a:rPr lang="en-US" dirty="0"/>
              <a:t>Those which are related to the applicant (demographic variables such as age, occupation, employment details etc.), </a:t>
            </a:r>
          </a:p>
          <a:p>
            <a:pPr lvl="1"/>
            <a:r>
              <a:rPr lang="en-US" dirty="0"/>
              <a:t>Loan characteristics (amount of loan, interest rate, purpose of loan etc.) and </a:t>
            </a:r>
          </a:p>
          <a:p>
            <a:pPr lvl="1"/>
            <a:r>
              <a:rPr lang="en-US" dirty="0"/>
              <a:t>Customer behavior variables (those which are generated after the loan is approved such as delinquent 2 years, revolving balance, next payment date etc.).</a:t>
            </a:r>
          </a:p>
        </p:txBody>
      </p:sp>
    </p:spTree>
    <p:extLst>
      <p:ext uri="{BB962C8B-B14F-4D97-AF65-F5344CB8AC3E}">
        <p14:creationId xmlns:p14="http://schemas.microsoft.com/office/powerpoint/2010/main" val="102631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CC8-1774-2E08-6A69-A38B6C15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the Graphs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604C3-FFFB-4FF4-2B32-08D9D189B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725" y="1453148"/>
            <a:ext cx="2595181" cy="1645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EA80E-7885-5135-8A88-EBBE5FB0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06" y="1453149"/>
            <a:ext cx="1221572" cy="1608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4225F-F55D-7F6E-41D2-787A0522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8" y="1453148"/>
            <a:ext cx="2414726" cy="1608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6CD7AF-3A8D-4850-FD0E-8706A76D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578" y="1445774"/>
            <a:ext cx="2414726" cy="1594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7F6C0-E362-9769-7D69-402CFC76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726" y="3233739"/>
            <a:ext cx="2536972" cy="1489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3EBFC-9E7D-2C78-6831-E0EA044D8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075" y="3232592"/>
            <a:ext cx="2214471" cy="1511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06D1DE-D001-3225-4540-5463FBF1F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8305" y="3232593"/>
            <a:ext cx="3331512" cy="14891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8D4DBD-9F6E-983E-5E93-1465C997F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9817" y="3232592"/>
            <a:ext cx="1629325" cy="1509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225D3B-27DD-F142-15FC-24207B138D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6725" y="4858353"/>
            <a:ext cx="2536972" cy="16845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D7BD2E-8841-F2EB-BED4-C5EACF16FD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864" y="4862108"/>
            <a:ext cx="1921107" cy="16921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AEFF59-EBD8-5CAF-C0CB-BC1882D42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7906" y="4878076"/>
            <a:ext cx="2214471" cy="15687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18F7FF-AF27-B261-2317-F8CB2CB489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7590" y="4878076"/>
            <a:ext cx="1560822" cy="16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6AE5-2056-0AFD-3C24-4C902E32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conclusion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51A59-AEB9-9F27-3CA1-EC78D7F6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427" y="2133600"/>
            <a:ext cx="7976972" cy="3778250"/>
          </a:xfrm>
        </p:spPr>
      </p:pic>
    </p:spTree>
    <p:extLst>
      <p:ext uri="{BB962C8B-B14F-4D97-AF65-F5344CB8AC3E}">
        <p14:creationId xmlns:p14="http://schemas.microsoft.com/office/powerpoint/2010/main" val="1023993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782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LENDING CLUB CASE STUDY</vt:lpstr>
      <vt:lpstr>AGENDA</vt:lpstr>
      <vt:lpstr>Problem Statement </vt:lpstr>
      <vt:lpstr>Data Understanding </vt:lpstr>
      <vt:lpstr>Data Cleaning and Manipulation </vt:lpstr>
      <vt:lpstr>Contd..</vt:lpstr>
      <vt:lpstr>Data Analysis </vt:lpstr>
      <vt:lpstr>Plotting the Graphs </vt:lpstr>
      <vt:lpstr>Observation and conclusion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Anusha</dc:creator>
  <cp:lastModifiedBy>Anusha</cp:lastModifiedBy>
  <cp:revision>18</cp:revision>
  <dcterms:created xsi:type="dcterms:W3CDTF">2022-11-08T13:58:21Z</dcterms:created>
  <dcterms:modified xsi:type="dcterms:W3CDTF">2022-11-09T04:04:49Z</dcterms:modified>
</cp:coreProperties>
</file>