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9" r:id="rId2"/>
    <p:sldId id="274" r:id="rId3"/>
    <p:sldId id="419" r:id="rId4"/>
    <p:sldId id="426" r:id="rId5"/>
    <p:sldId id="427" r:id="rId6"/>
    <p:sldId id="428" r:id="rId7"/>
    <p:sldId id="425" r:id="rId8"/>
    <p:sldId id="42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CAA77-3AA6-4C57-96F9-701486662044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68329-1252-4345-9A5E-11DB9D7A9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851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5EB103-16EC-4758-A978-CC77522AEBEA}" type="datetimeFigureOut">
              <a:rPr lang="en-US"/>
              <a:pPr>
                <a:defRPr/>
              </a:pPr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D45A06-9704-4C28-94D3-B386196407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527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AE3ECE-C5A7-4AF2-8860-06FD1DD26ACD}" type="datetimeFigureOut">
              <a:rPr lang="en-US"/>
              <a:pPr>
                <a:defRPr/>
              </a:pPr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0DEAAB-8758-4D28-B817-66C35A198A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0052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D710C3-6AAD-46A3-92E9-A3580BB14429}" type="datetimeFigureOut">
              <a:rPr lang="en-US"/>
              <a:pPr>
                <a:defRPr/>
              </a:pPr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F3AD04-1D4D-48D5-87F9-E9321A5643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982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574D5-DDCE-4D39-BCCE-56E46C906004}" type="datetimeFigureOut">
              <a:rPr lang="en-US" altLang="en-US"/>
              <a:pPr>
                <a:defRPr/>
              </a:pPr>
              <a:t>8/4/2022</a:t>
            </a:fld>
            <a:endParaRPr lang="en-US" altLang="en-US"/>
          </a:p>
        </p:txBody>
      </p:sp>
      <p:sp>
        <p:nvSpPr>
          <p:cNvPr id="4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FD1B682-8611-4190-948E-09A08ACC0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461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073" y="0"/>
            <a:ext cx="8201891" cy="609600"/>
          </a:xfrm>
          <a:solidFill>
            <a:schemeClr val="accent4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>
            <a:lvl1pPr algn="ctr">
              <a:defRPr sz="2800" b="1">
                <a:solidFill>
                  <a:srgbClr val="C00000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63" y="951345"/>
            <a:ext cx="11508509" cy="5634182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Trebuchet MS" panose="020B0603020202020204" pitchFamily="34" charset="0"/>
              </a:defRPr>
            </a:lvl1pPr>
            <a:lvl2pPr>
              <a:defRPr>
                <a:solidFill>
                  <a:srgbClr val="002060"/>
                </a:solidFill>
                <a:latin typeface="Trebuchet MS" panose="020B0603020202020204" pitchFamily="34" charset="0"/>
              </a:defRPr>
            </a:lvl2pPr>
            <a:lvl3pPr>
              <a:defRPr>
                <a:solidFill>
                  <a:srgbClr val="002060"/>
                </a:solidFill>
                <a:latin typeface="Trebuchet MS" panose="020B0603020202020204" pitchFamily="34" charset="0"/>
              </a:defRPr>
            </a:lvl3pPr>
            <a:lvl4pPr>
              <a:defRPr>
                <a:solidFill>
                  <a:srgbClr val="002060"/>
                </a:solidFill>
                <a:latin typeface="Trebuchet MS" panose="020B0603020202020204" pitchFamily="34" charset="0"/>
              </a:defRPr>
            </a:lvl4pPr>
            <a:lvl5pPr>
              <a:defRPr>
                <a:solidFill>
                  <a:srgbClr val="002060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098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64BE7-269D-467A-AC7A-4582DDC84F34}" type="datetimeFigureOut">
              <a:rPr lang="en-US"/>
              <a:pPr>
                <a:defRPr/>
              </a:pPr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20A9ED-9C19-4A5B-BBF3-CD68253FA9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7760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254" y="-1"/>
            <a:ext cx="8056419" cy="614937"/>
          </a:xfrm>
          <a:solidFill>
            <a:schemeClr val="accent6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>
            <a:lvl1pPr algn="ctr">
              <a:defRPr sz="2800" b="1">
                <a:solidFill>
                  <a:srgbClr val="002060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794327"/>
            <a:ext cx="5715000" cy="538263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794327"/>
            <a:ext cx="5715000" cy="538263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9BE1D2-C570-4B19-8A82-77686A3BB4A4}" type="datetimeFigureOut">
              <a:rPr lang="en-US"/>
              <a:pPr>
                <a:defRPr/>
              </a:pPr>
              <a:t>8/4/2022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2BBD2-1018-404B-98F2-3B80F97F08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176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E0319-217F-42C4-80F6-8AE06444A8BA}" type="datetimeFigureOut">
              <a:rPr lang="en-US"/>
              <a:pPr>
                <a:defRPr/>
              </a:pPr>
              <a:t>8/4/2022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8F3AC0-76DC-4C61-9AC8-E0E545C4AE8A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4740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3E9EB6-8E5B-437B-B835-5BF31B1E00B5}" type="datetimeFigureOut">
              <a:rPr lang="en-US"/>
              <a:pPr>
                <a:defRPr/>
              </a:pPr>
              <a:t>8/4/2022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945DB-F095-4142-BFAE-B909CFF96B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7367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1A02A0-A90B-453D-8DAA-70FC78355B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ECB48B-D221-46F5-99B1-19280BD2A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073" y="0"/>
            <a:ext cx="8201891" cy="609600"/>
          </a:xfrm>
          <a:solidFill>
            <a:schemeClr val="accent6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>
            <a:lvl1pPr algn="ctr">
              <a:defRPr sz="2800" b="1">
                <a:solidFill>
                  <a:srgbClr val="C00000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73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DC9E3-D8A3-4953-A557-0C577A5C70B9}" type="datetimeFigureOut">
              <a:rPr lang="en-US"/>
              <a:pPr>
                <a:defRPr/>
              </a:pPr>
              <a:t>8/4/2022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C8960-A859-40C2-A14B-EB8324A3A9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1826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996AE4-2993-40F9-AD42-C3061E2A1970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1313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grpSp>
        <p:nvGrpSpPr>
          <p:cNvPr id="2052" name="Group 15"/>
          <p:cNvGrpSpPr>
            <a:grpSpLocks/>
          </p:cNvGrpSpPr>
          <p:nvPr/>
        </p:nvGrpSpPr>
        <p:grpSpPr bwMode="auto">
          <a:xfrm>
            <a:off x="2" y="-11113"/>
            <a:ext cx="12272433" cy="6858001"/>
            <a:chOff x="0" y="-11089"/>
            <a:chExt cx="9203687" cy="6858000"/>
          </a:xfrm>
        </p:grpSpPr>
        <p:sp>
          <p:nvSpPr>
            <p:cNvPr id="2053" name="Rectangle 16"/>
            <p:cNvSpPr>
              <a:spLocks noChangeArrowheads="1"/>
            </p:cNvSpPr>
            <p:nvPr userDrawn="1"/>
          </p:nvSpPr>
          <p:spPr bwMode="auto">
            <a:xfrm>
              <a:off x="0" y="-11089"/>
              <a:ext cx="9176702" cy="6858000"/>
            </a:xfrm>
            <a:prstGeom prst="rect">
              <a:avLst/>
            </a:prstGeom>
            <a:solidFill>
              <a:srgbClr val="FFFFFF"/>
            </a:solidFill>
            <a:ln w="25400" algn="ctr">
              <a:solidFill>
                <a:srgbClr val="0070C0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IN" altLang="en-US" sz="2400" b="0" baseline="-25000">
                <a:solidFill>
                  <a:srgbClr val="000000"/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2054" name="TextBox 17"/>
            <p:cNvSpPr txBox="1">
              <a:spLocks noChangeArrowheads="1"/>
            </p:cNvSpPr>
            <p:nvPr userDrawn="1"/>
          </p:nvSpPr>
          <p:spPr bwMode="auto">
            <a:xfrm>
              <a:off x="550825" y="47649"/>
              <a:ext cx="100799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IN" altLang="en-US" sz="10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RV College of</a:t>
              </a:r>
            </a:p>
            <a:p>
              <a:pPr eaLnBrk="1" hangingPunct="1">
                <a:defRPr/>
              </a:pPr>
              <a:r>
                <a:rPr lang="en-IN" altLang="en-US" sz="10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Engineering</a:t>
              </a:r>
            </a:p>
          </p:txBody>
        </p:sp>
        <p:pic>
          <p:nvPicPr>
            <p:cNvPr id="2055" name="Picture 18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03" y="25006"/>
              <a:ext cx="523845" cy="523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0" name="Straight Connector 19"/>
            <p:cNvCxnSpPr/>
            <p:nvPr userDrawn="1"/>
          </p:nvCxnSpPr>
          <p:spPr bwMode="auto">
            <a:xfrm>
              <a:off x="0" y="609624"/>
              <a:ext cx="9203687" cy="0"/>
            </a:xfrm>
            <a:prstGeom prst="line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057" name="TextBox 20"/>
            <p:cNvSpPr txBox="1">
              <a:spLocks noChangeArrowheads="1"/>
            </p:cNvSpPr>
            <p:nvPr userDrawn="1"/>
          </p:nvSpPr>
          <p:spPr bwMode="auto">
            <a:xfrm>
              <a:off x="7086109" y="117499"/>
              <a:ext cx="205725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IN" altLang="en-US" sz="1200" i="1" dirty="0">
                  <a:solidFill>
                    <a:srgbClr val="0070C0"/>
                  </a:solidFill>
                  <a:latin typeface="Bookman Old Style" panose="02050604050505020204" pitchFamily="18" charset="0"/>
                </a:rPr>
                <a:t>Go, Change the World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955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78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78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2pPr>
      <a:lvl3pPr algn="l" defTabSz="68578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3pPr>
      <a:lvl4pPr algn="l" defTabSz="68578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4pPr>
      <a:lvl5pPr algn="l" defTabSz="68578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5pPr>
      <a:lvl6pPr marL="457189" algn="l" defTabSz="685783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6pPr>
      <a:lvl7pPr marL="914377" algn="l" defTabSz="685783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7pPr>
      <a:lvl8pPr marL="1371566" algn="l" defTabSz="685783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8pPr>
      <a:lvl9pPr marL="1828754" algn="l" defTabSz="685783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9pPr>
    </p:titleStyle>
    <p:bodyStyle>
      <a:lvl1pPr marL="171446" indent="-171446" algn="l" defTabSz="685783" rtl="0" eaLnBrk="0" fontAlgn="base" hangingPunct="0">
        <a:lnSpc>
          <a:spcPct val="90000"/>
        </a:lnSpc>
        <a:spcBef>
          <a:spcPts val="751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8" indent="-171446" algn="l" defTabSz="685783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9" indent="-171446" algn="l" defTabSz="685783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1" indent="-171446" algn="l" defTabSz="685783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hyperlink" Target="mailto:parakhagrawal.cs21@rvce.edu.in" TargetMode="External"/><Relationship Id="rId7" Type="http://schemas.openxmlformats.org/officeDocument/2006/relationships/image" Target="../media/image4.jpeg"/><Relationship Id="rId2" Type="http://schemas.openxmlformats.org/officeDocument/2006/relationships/hyperlink" Target="mailto:adityaveers.cs21@rvce.edu.in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sakshamprasad.cs21@rvce.edu.in" TargetMode="External"/><Relationship Id="rId5" Type="http://schemas.openxmlformats.org/officeDocument/2006/relationships/hyperlink" Target="mailto:shishiramiyar.cs21@rvce.edu.in" TargetMode="External"/><Relationship Id="rId4" Type="http://schemas.openxmlformats.org/officeDocument/2006/relationships/hyperlink" Target="mailto:maswarthar.cs21@rvce.edu.in" TargetMode="External"/><Relationship Id="rId9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8" y="0"/>
            <a:ext cx="12191144" cy="6858000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C</a:t>
            </a:r>
            <a:r>
              <a:rPr lang="en-IN" sz="2400" dirty="0">
                <a:solidFill>
                  <a:schemeClr val="tx1"/>
                </a:solidFill>
              </a:rPr>
              <a:t>lass Timetable Generator</a:t>
            </a:r>
          </a:p>
        </p:txBody>
      </p:sp>
      <p:sp>
        <p:nvSpPr>
          <p:cNvPr id="7171" name="object 2"/>
          <p:cNvSpPr txBox="1">
            <a:spLocks noChangeArrowheads="1"/>
          </p:cNvSpPr>
          <p:nvPr/>
        </p:nvSpPr>
        <p:spPr bwMode="auto">
          <a:xfrm>
            <a:off x="2029718" y="1395859"/>
            <a:ext cx="9842250" cy="1730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6931" rIns="0" bIns="0">
            <a:spAutoFit/>
          </a:bodyPr>
          <a:lstStyle/>
          <a:p>
            <a:pPr marL="7701" algn="ctr">
              <a:spcBef>
                <a:spcPts val="53"/>
              </a:spcBef>
              <a:tabLst>
                <a:tab pos="2131329" algn="l"/>
              </a:tabLst>
            </a:pPr>
            <a:r>
              <a:rPr lang="pt-BR" altLang="en-US" sz="4366" dirty="0">
                <a:solidFill>
                  <a:srgbClr val="C00000"/>
                </a:solidFill>
                <a:latin typeface="Trebuchet MS" panose="020B0603020202020204" pitchFamily="34" charset="0"/>
                <a:cs typeface="Times New Roman" pitchFamily="18" charset="0"/>
              </a:rPr>
              <a:t>Experiential Learning</a:t>
            </a:r>
          </a:p>
          <a:p>
            <a:pPr marL="7701" algn="ctr">
              <a:spcBef>
                <a:spcPts val="53"/>
              </a:spcBef>
              <a:tabLst>
                <a:tab pos="2131329" algn="l"/>
              </a:tabLst>
            </a:pPr>
            <a:r>
              <a:rPr lang="pt-BR" altLang="en-US" sz="4366" dirty="0">
                <a:solidFill>
                  <a:srgbClr val="C00000"/>
                </a:solidFill>
                <a:latin typeface="Trebuchet MS" panose="020B0603020202020204" pitchFamily="34" charset="0"/>
                <a:cs typeface="Times New Roman" pitchFamily="18" charset="0"/>
              </a:rPr>
              <a:t>Phase 1: Presentation </a:t>
            </a:r>
          </a:p>
          <a:p>
            <a:pPr marL="7701">
              <a:spcBef>
                <a:spcPts val="53"/>
              </a:spcBef>
              <a:tabLst>
                <a:tab pos="2131329" algn="l"/>
              </a:tabLst>
            </a:pPr>
            <a:endParaRPr lang="en-US" altLang="en-US" sz="2304" dirty="0">
              <a:solidFill>
                <a:srgbClr val="005893"/>
              </a:solidFill>
              <a:latin typeface="Helvetica-Bold" charset="0"/>
            </a:endParaRPr>
          </a:p>
        </p:txBody>
      </p:sp>
      <p:sp>
        <p:nvSpPr>
          <p:cNvPr id="7172" name="object 3"/>
          <p:cNvSpPr>
            <a:spLocks/>
          </p:cNvSpPr>
          <p:nvPr/>
        </p:nvSpPr>
        <p:spPr bwMode="auto">
          <a:xfrm>
            <a:off x="-3422" y="9626"/>
            <a:ext cx="5686441" cy="3927659"/>
          </a:xfrm>
          <a:custGeom>
            <a:avLst/>
            <a:gdLst>
              <a:gd name="T0" fmla="*/ 23708288 w 7436484"/>
              <a:gd name="T1" fmla="*/ 0 h 5134610"/>
              <a:gd name="T2" fmla="*/ 0 w 7436484"/>
              <a:gd name="T3" fmla="*/ 0 h 5134610"/>
              <a:gd name="T4" fmla="*/ 0 w 7436484"/>
              <a:gd name="T5" fmla="*/ 16402574 h 5134610"/>
              <a:gd name="T6" fmla="*/ 23708288 w 7436484"/>
              <a:gd name="T7" fmla="*/ 0 h 5134610"/>
              <a:gd name="T8" fmla="*/ 0 60000 65536"/>
              <a:gd name="T9" fmla="*/ 0 60000 65536"/>
              <a:gd name="T10" fmla="*/ 0 60000 65536"/>
              <a:gd name="T11" fmla="*/ 0 60000 65536"/>
              <a:gd name="T12" fmla="*/ 0 w 7436484"/>
              <a:gd name="T13" fmla="*/ 0 h 5134610"/>
              <a:gd name="T14" fmla="*/ 7436484 w 7436484"/>
              <a:gd name="T15" fmla="*/ 5134610 h 51346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436484" h="5134610">
                <a:moveTo>
                  <a:pt x="7435941" y="0"/>
                </a:moveTo>
                <a:lnTo>
                  <a:pt x="0" y="0"/>
                </a:lnTo>
                <a:lnTo>
                  <a:pt x="0" y="5134513"/>
                </a:lnTo>
                <a:lnTo>
                  <a:pt x="7435941" y="0"/>
                </a:lnTo>
                <a:close/>
              </a:path>
            </a:pathLst>
          </a:custGeom>
          <a:solidFill>
            <a:srgbClr val="00589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IN" sz="1092"/>
          </a:p>
        </p:txBody>
      </p:sp>
      <p:sp>
        <p:nvSpPr>
          <p:cNvPr id="7173" name="object 4"/>
          <p:cNvSpPr>
            <a:spLocks noChangeArrowheads="1"/>
          </p:cNvSpPr>
          <p:nvPr/>
        </p:nvSpPr>
        <p:spPr bwMode="auto">
          <a:xfrm>
            <a:off x="286339" y="252217"/>
            <a:ext cx="1119575" cy="1116687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1" hangingPunct="1"/>
            <a:endParaRPr lang="en-US" altLang="en-US" sz="1092"/>
          </a:p>
        </p:txBody>
      </p:sp>
      <p:sp>
        <p:nvSpPr>
          <p:cNvPr id="7174" name="object 5"/>
          <p:cNvSpPr>
            <a:spLocks noChangeArrowheads="1"/>
          </p:cNvSpPr>
          <p:nvPr/>
        </p:nvSpPr>
        <p:spPr bwMode="auto">
          <a:xfrm>
            <a:off x="3398623" y="810561"/>
            <a:ext cx="88565" cy="89528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1" hangingPunct="1"/>
            <a:endParaRPr lang="en-US" altLang="en-US" sz="1092"/>
          </a:p>
        </p:txBody>
      </p:sp>
      <p:sp>
        <p:nvSpPr>
          <p:cNvPr id="6" name="object 6"/>
          <p:cNvSpPr txBox="1"/>
          <p:nvPr/>
        </p:nvSpPr>
        <p:spPr>
          <a:xfrm>
            <a:off x="1521433" y="437049"/>
            <a:ext cx="2310387" cy="739134"/>
          </a:xfrm>
          <a:prstGeom prst="rect">
            <a:avLst/>
          </a:prstGeom>
        </p:spPr>
        <p:txBody>
          <a:bodyPr lIns="0" tIns="8086" rIns="0" bIns="0">
            <a:spAutoFit/>
          </a:bodyPr>
          <a:lstStyle/>
          <a:p>
            <a:pPr marL="7701">
              <a:lnSpc>
                <a:spcPts val="2847"/>
              </a:lnSpc>
              <a:spcBef>
                <a:spcPts val="64"/>
              </a:spcBef>
              <a:defRPr/>
            </a:pPr>
            <a:r>
              <a:rPr lang="en-IN" sz="2577" b="1" spc="-21" dirty="0">
                <a:solidFill>
                  <a:srgbClr val="FFFFFF"/>
                </a:solidFill>
                <a:latin typeface="Helvetica-Bold"/>
                <a:ea typeface="ＭＳ Ｐゴシック" charset="0"/>
                <a:cs typeface="Helvetica-Bold"/>
              </a:rPr>
              <a:t>RV College of </a:t>
            </a:r>
          </a:p>
          <a:p>
            <a:pPr marL="7701">
              <a:lnSpc>
                <a:spcPts val="2847"/>
              </a:lnSpc>
              <a:spcBef>
                <a:spcPts val="64"/>
              </a:spcBef>
              <a:defRPr/>
            </a:pPr>
            <a:r>
              <a:rPr lang="en-IN" sz="2577" b="1" spc="-21" dirty="0">
                <a:solidFill>
                  <a:srgbClr val="FFFFFF"/>
                </a:solidFill>
                <a:latin typeface="Helvetica-Bold"/>
                <a:ea typeface="ＭＳ Ｐゴシック" charset="0"/>
                <a:cs typeface="Helvetica-Bold"/>
              </a:rPr>
              <a:t>Engineering</a:t>
            </a:r>
            <a:endParaRPr sz="2577" dirty="0">
              <a:latin typeface="Helvetica-Bold"/>
              <a:ea typeface="ＭＳ Ｐゴシック" charset="0"/>
              <a:cs typeface="Helvetica-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74330" y="247404"/>
            <a:ext cx="2064908" cy="287725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B6C0890-B6CA-41D5-8F33-E0FA9099A5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501807"/>
              </p:ext>
            </p:extLst>
          </p:nvPr>
        </p:nvGraphicFramePr>
        <p:xfrm>
          <a:off x="674254" y="3948555"/>
          <a:ext cx="11000510" cy="20674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3790">
                  <a:extLst>
                    <a:ext uri="{9D8B030D-6E8A-4147-A177-3AD203B41FA5}">
                      <a16:colId xmlns:a16="http://schemas.microsoft.com/office/drawing/2014/main" val="949455668"/>
                    </a:ext>
                  </a:extLst>
                </a:gridCol>
                <a:gridCol w="8266720">
                  <a:extLst>
                    <a:ext uri="{9D8B030D-6E8A-4147-A177-3AD203B41FA5}">
                      <a16:colId xmlns:a16="http://schemas.microsoft.com/office/drawing/2014/main" val="3333834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366" kern="1200" dirty="0">
                          <a:solidFill>
                            <a:srgbClr val="C00000"/>
                          </a:solidFill>
                          <a:latin typeface="Trebuchet MS" panose="020B0603020202020204" pitchFamily="34" charset="0"/>
                          <a:ea typeface="+mn-ea"/>
                          <a:cs typeface="Times New Roman" pitchFamily="18" charset="0"/>
                        </a:rPr>
                        <a:t>CYCLE</a:t>
                      </a:r>
                      <a:endParaRPr lang="en-IN" sz="4366" kern="1200" dirty="0">
                        <a:solidFill>
                          <a:srgbClr val="C00000"/>
                        </a:solidFill>
                        <a:latin typeface="Trebuchet MS" panose="020B0603020202020204" pitchFamily="34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0" b="0" dirty="0">
                          <a:effectLst/>
                        </a:rPr>
                        <a:t>C</a:t>
                      </a:r>
                      <a:r>
                        <a:rPr lang="en-IN" sz="4000" b="0" dirty="0">
                          <a:effectLst/>
                        </a:rPr>
                        <a:t>HEMISTRY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60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4366" kern="1200" dirty="0">
                          <a:solidFill>
                            <a:srgbClr val="C00000"/>
                          </a:solidFill>
                          <a:latin typeface="Trebuchet MS" panose="020B0603020202020204" pitchFamily="34" charset="0"/>
                          <a:ea typeface="+mn-ea"/>
                          <a:cs typeface="Times New Roman" pitchFamily="18" charset="0"/>
                        </a:rPr>
                        <a:t>BRANCH</a:t>
                      </a:r>
                      <a:endParaRPr lang="en-IN" sz="4366" kern="1200" dirty="0">
                        <a:solidFill>
                          <a:srgbClr val="C00000"/>
                        </a:solidFill>
                        <a:latin typeface="Trebuchet MS" panose="020B0603020202020204" pitchFamily="34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4000" dirty="0"/>
                        <a:t>COMPUTER SCIENCE AND ENGINEERING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699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7437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B5D3070-E1BD-45CB-A15B-5A6BA0D1D14E}"/>
              </a:ext>
            </a:extLst>
          </p:cNvPr>
          <p:cNvSpPr txBox="1">
            <a:spLocks/>
          </p:cNvSpPr>
          <p:nvPr/>
        </p:nvSpPr>
        <p:spPr>
          <a:xfrm>
            <a:off x="1703513" y="-1"/>
            <a:ext cx="8142452" cy="61883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</a:bodyPr>
          <a:lstStyle>
            <a:lvl1pPr algn="l" defTabSz="68578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78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</a:defRPr>
            </a:lvl2pPr>
            <a:lvl3pPr algn="l" defTabSz="68578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</a:defRPr>
            </a:lvl3pPr>
            <a:lvl4pPr algn="l" defTabSz="68578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</a:defRPr>
            </a:lvl4pPr>
            <a:lvl5pPr algn="l" defTabSz="68578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</a:defRPr>
            </a:lvl5pPr>
            <a:lvl6pPr marL="457189" algn="l" defTabSz="68578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</a:defRPr>
            </a:lvl6pPr>
            <a:lvl7pPr marL="914377" algn="l" defTabSz="68578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</a:defRPr>
            </a:lvl7pPr>
            <a:lvl8pPr marL="1371566" algn="l" defTabSz="68578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</a:defRPr>
            </a:lvl8pPr>
            <a:lvl9pPr marL="1828754" algn="l" defTabSz="68578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</a:defRPr>
            </a:lvl9pPr>
          </a:lstStyle>
          <a:p>
            <a:pPr algn="ctr"/>
            <a:r>
              <a:rPr lang="en-GB" sz="4000" b="1" dirty="0">
                <a:solidFill>
                  <a:schemeClr val="bg1"/>
                </a:solidFill>
              </a:rPr>
              <a:t>TEAM INTRODUCTION</a:t>
            </a:r>
            <a:endParaRPr lang="en-IN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A5A6A99B-7884-4EF4-B27B-82E86269C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547258"/>
              </p:ext>
            </p:extLst>
          </p:nvPr>
        </p:nvGraphicFramePr>
        <p:xfrm>
          <a:off x="2411670" y="855903"/>
          <a:ext cx="6765737" cy="19442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1739">
                  <a:extLst>
                    <a:ext uri="{9D8B030D-6E8A-4147-A177-3AD203B41FA5}">
                      <a16:colId xmlns:a16="http://schemas.microsoft.com/office/drawing/2014/main" val="2681346763"/>
                    </a:ext>
                  </a:extLst>
                </a:gridCol>
                <a:gridCol w="1691739">
                  <a:extLst>
                    <a:ext uri="{9D8B030D-6E8A-4147-A177-3AD203B41FA5}">
                      <a16:colId xmlns:a16="http://schemas.microsoft.com/office/drawing/2014/main" val="3349135664"/>
                    </a:ext>
                  </a:extLst>
                </a:gridCol>
                <a:gridCol w="1691739">
                  <a:extLst>
                    <a:ext uri="{9D8B030D-6E8A-4147-A177-3AD203B41FA5}">
                      <a16:colId xmlns:a16="http://schemas.microsoft.com/office/drawing/2014/main" val="2644269165"/>
                    </a:ext>
                  </a:extLst>
                </a:gridCol>
                <a:gridCol w="1690520">
                  <a:extLst>
                    <a:ext uri="{9D8B030D-6E8A-4147-A177-3AD203B41FA5}">
                      <a16:colId xmlns:a16="http://schemas.microsoft.com/office/drawing/2014/main" val="1352876111"/>
                    </a:ext>
                  </a:extLst>
                </a:gridCol>
              </a:tblGrid>
              <a:tr h="1365466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pPr algn="ctr"/>
                      <a:r>
                        <a:rPr lang="en-IN" dirty="0"/>
                        <a:t>PHOTO</a:t>
                      </a:r>
                    </a:p>
                    <a:p>
                      <a:pPr algn="ctr"/>
                      <a:r>
                        <a:rPr lang="en-IN" dirty="0"/>
                        <a:t>MEMBER-1</a:t>
                      </a:r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PHOTO</a:t>
                      </a:r>
                    </a:p>
                    <a:p>
                      <a:pPr algn="ctr"/>
                      <a:r>
                        <a:rPr lang="en-IN" dirty="0"/>
                        <a:t>MEMBER-2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PHOTO</a:t>
                      </a:r>
                    </a:p>
                    <a:p>
                      <a:pPr algn="ctr"/>
                      <a:r>
                        <a:rPr lang="en-IN" dirty="0"/>
                        <a:t>MEMBER-3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PHOTO</a:t>
                      </a:r>
                    </a:p>
                    <a:p>
                      <a:pPr algn="ctr"/>
                      <a:r>
                        <a:rPr lang="en-IN" dirty="0"/>
                        <a:t>MEMBER-4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067352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F87B744-5304-4F96-9AC1-B1A61E034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467971"/>
              </p:ext>
            </p:extLst>
          </p:nvPr>
        </p:nvGraphicFramePr>
        <p:xfrm>
          <a:off x="88900" y="3037213"/>
          <a:ext cx="12103100" cy="35580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789">
                  <a:extLst>
                    <a:ext uri="{9D8B030D-6E8A-4147-A177-3AD203B41FA5}">
                      <a16:colId xmlns:a16="http://schemas.microsoft.com/office/drawing/2014/main" val="3687526836"/>
                    </a:ext>
                  </a:extLst>
                </a:gridCol>
                <a:gridCol w="2178311">
                  <a:extLst>
                    <a:ext uri="{9D8B030D-6E8A-4147-A177-3AD203B41FA5}">
                      <a16:colId xmlns:a16="http://schemas.microsoft.com/office/drawing/2014/main" val="1778789226"/>
                    </a:ext>
                  </a:extLst>
                </a:gridCol>
                <a:gridCol w="4686300">
                  <a:extLst>
                    <a:ext uri="{9D8B030D-6E8A-4147-A177-3AD203B41FA5}">
                      <a16:colId xmlns:a16="http://schemas.microsoft.com/office/drawing/2014/main" val="986364928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88963622"/>
                    </a:ext>
                  </a:extLst>
                </a:gridCol>
              </a:tblGrid>
              <a:tr h="812121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Bookman Old Style" panose="02050604050505020204" pitchFamily="18" charset="0"/>
                        </a:rPr>
                        <a:t>Roll No.</a:t>
                      </a:r>
                      <a:endParaRPr lang="en-IN" sz="1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Bookman Old Style" panose="02050604050505020204" pitchFamily="18" charset="0"/>
                        </a:rPr>
                        <a:t>Admission No.</a:t>
                      </a:r>
                      <a:endParaRPr lang="en-IN" sz="1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Bookman Old Style" panose="02050604050505020204" pitchFamily="18" charset="0"/>
                        </a:rPr>
                        <a:t>Name</a:t>
                      </a:r>
                      <a:endParaRPr lang="en-IN" sz="1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Bookman Old Style" panose="02050604050505020204" pitchFamily="18" charset="0"/>
                        </a:rPr>
                        <a:t>Email Id</a:t>
                      </a:r>
                      <a:endParaRPr lang="en-IN" sz="1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651113"/>
                  </a:ext>
                </a:extLst>
              </a:tr>
              <a:tr h="472843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Bookman Old Style" panose="02050604050505020204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Bookman Old Style" panose="02050604050505020204" pitchFamily="18" charset="0"/>
                        </a:rPr>
                        <a:t>RVCE21BCS012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Bookman Old Style" panose="02050604050505020204" pitchFamily="18" charset="0"/>
                        </a:rPr>
                        <a:t>Aditya Veer Singh</a:t>
                      </a:r>
                      <a:endParaRPr lang="en-IN" sz="1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Bookman Old Style" panose="02050604050505020204" pitchFamily="18" charset="0"/>
                          <a:hlinkClick r:id="rId2"/>
                        </a:rPr>
                        <a:t>adityaveers.cs21@rvce.edu.in</a:t>
                      </a:r>
                      <a:endParaRPr lang="en-IN" sz="1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855748"/>
                  </a:ext>
                </a:extLst>
              </a:tr>
              <a:tr h="492956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Bookman Old Style" panose="02050604050505020204" pitchFamily="18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Bookman Old Style" panose="02050604050505020204" pitchFamily="18" charset="0"/>
                        </a:rPr>
                        <a:t>RVCE21BCS017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Bookman Old Style" panose="02050604050505020204" pitchFamily="18" charset="0"/>
                        </a:rPr>
                        <a:t>Parakh</a:t>
                      </a:r>
                      <a:r>
                        <a:rPr lang="en-US" sz="1800" dirty="0">
                          <a:latin typeface="Bookman Old Style" panose="02050604050505020204" pitchFamily="18" charset="0"/>
                        </a:rPr>
                        <a:t> Agrawal</a:t>
                      </a:r>
                      <a:endParaRPr lang="en-IN" sz="1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Bookman Old Style" panose="02050604050505020204" pitchFamily="18" charset="0"/>
                          <a:hlinkClick r:id="rId3"/>
                        </a:rPr>
                        <a:t>parakhagrawal.cs21@rvce.edu.in</a:t>
                      </a:r>
                      <a:endParaRPr lang="en-IN" sz="1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927816"/>
                  </a:ext>
                </a:extLst>
              </a:tr>
              <a:tr h="486452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Bookman Old Style" panose="02050604050505020204" pitchFamily="18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Bookman Old Style" panose="02050604050505020204" pitchFamily="18" charset="0"/>
                        </a:rPr>
                        <a:t>RVCE21BCS039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Bookman Old Style" panose="02050604050505020204" pitchFamily="18" charset="0"/>
                        </a:rPr>
                        <a:t>M Aswartha Reddy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Bookman Old Style" panose="02050604050505020204" pitchFamily="18" charset="0"/>
                          <a:hlinkClick r:id="rId4"/>
                        </a:rPr>
                        <a:t>maswarthar.cs21@rvce.edu.in</a:t>
                      </a:r>
                      <a:endParaRPr lang="en-IN" sz="1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271483"/>
                  </a:ext>
                </a:extLst>
              </a:tr>
              <a:tr h="646828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Bookman Old Style" panose="02050604050505020204" pitchFamily="18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Bookman Old Style" panose="02050604050505020204" pitchFamily="18" charset="0"/>
                        </a:rPr>
                        <a:t>RVCE21BCS044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Bookman Old Style" panose="02050604050505020204" pitchFamily="18" charset="0"/>
                        </a:rPr>
                        <a:t>Shishira M Iyar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Bookman Old Style" panose="02050604050505020204" pitchFamily="18" charset="0"/>
                          <a:hlinkClick r:id="rId5"/>
                        </a:rPr>
                        <a:t>shishiramiyar.cs21@rvce.edu.in</a:t>
                      </a:r>
                      <a:endParaRPr lang="en-IN" sz="1800" dirty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en-IN" sz="1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016579"/>
                  </a:ext>
                </a:extLst>
              </a:tr>
              <a:tr h="6468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Bookman Old Style" panose="02050604050505020204" pitchFamily="18" charset="0"/>
                        </a:rPr>
                        <a:t>15</a:t>
                      </a:r>
                      <a:endParaRPr lang="en-IN" sz="1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Bookman Old Style" panose="02050604050505020204" pitchFamily="18" charset="0"/>
                        </a:rPr>
                        <a:t>RVCE21BCS014</a:t>
                      </a:r>
                      <a:endParaRPr lang="en-IN" sz="1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Bookman Old Style" panose="02050604050505020204" pitchFamily="18" charset="0"/>
                        </a:rPr>
                        <a:t>Saksham Prasad</a:t>
                      </a:r>
                      <a:endParaRPr lang="en-IN" sz="1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Bookman Old Style" panose="02050604050505020204" pitchFamily="18" charset="0"/>
                          <a:hlinkClick r:id="rId6"/>
                        </a:rPr>
                        <a:t>sakshamprasad.cs21@rvce.edu.in</a:t>
                      </a:r>
                      <a:endParaRPr lang="en-IN" sz="1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49389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F984EC04-7F5D-48F1-98E6-657DF0BE22F8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6" t="-830" r="556" b="18198"/>
          <a:stretch/>
        </p:blipFill>
        <p:spPr>
          <a:xfrm>
            <a:off x="5808375" y="848530"/>
            <a:ext cx="1680371" cy="18001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15AA36-DB78-4149-B274-E2ACBF83907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085"/>
          <a:stretch/>
        </p:blipFill>
        <p:spPr>
          <a:xfrm>
            <a:off x="7497036" y="855901"/>
            <a:ext cx="1688661" cy="1800176"/>
          </a:xfrm>
          <a:prstGeom prst="rect">
            <a:avLst/>
          </a:prstGeom>
        </p:spPr>
      </p:pic>
      <p:pic>
        <p:nvPicPr>
          <p:cNvPr id="1026" name="Picture 2" descr="22,655 Question mark on face Images, Stock Photos &amp; Vectors | Shutterstock">
            <a:extLst>
              <a:ext uri="{FF2B5EF4-FFF2-40B4-BE49-F238E27FC236}">
                <a16:creationId xmlns:a16="http://schemas.microsoft.com/office/drawing/2014/main" id="{C00EDA5E-8B64-F93B-4F24-6D0DF21278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65"/>
          <a:stretch/>
        </p:blipFill>
        <p:spPr bwMode="auto">
          <a:xfrm>
            <a:off x="4070159" y="951658"/>
            <a:ext cx="1724379" cy="1704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22,655 Question mark on face Images, Stock Photos &amp; Vectors | Shutterstock">
            <a:extLst>
              <a:ext uri="{FF2B5EF4-FFF2-40B4-BE49-F238E27FC236}">
                <a16:creationId xmlns:a16="http://schemas.microsoft.com/office/drawing/2014/main" id="{75460BBC-5B33-A77B-A1D3-5D21BF9CFD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65"/>
          <a:stretch/>
        </p:blipFill>
        <p:spPr bwMode="auto">
          <a:xfrm>
            <a:off x="2385643" y="944287"/>
            <a:ext cx="1724379" cy="1704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22,655 Question mark on face Images, Stock Photos &amp; Vectors | Shutterstock">
            <a:extLst>
              <a:ext uri="{FF2B5EF4-FFF2-40B4-BE49-F238E27FC236}">
                <a16:creationId xmlns:a16="http://schemas.microsoft.com/office/drawing/2014/main" id="{71F0AF9B-06DB-C05B-43B5-CD9392FC52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65"/>
          <a:stretch/>
        </p:blipFill>
        <p:spPr bwMode="auto">
          <a:xfrm>
            <a:off x="9203434" y="874754"/>
            <a:ext cx="1724379" cy="1704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993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241A3-E0C8-46ED-97F2-E51646F8A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342EDB-D489-4361-A9F6-FC835E9F9449}"/>
              </a:ext>
            </a:extLst>
          </p:cNvPr>
          <p:cNvSpPr txBox="1"/>
          <p:nvPr/>
        </p:nvSpPr>
        <p:spPr>
          <a:xfrm>
            <a:off x="1810351" y="1302951"/>
            <a:ext cx="8436543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/>
              <a:t>This EL project deals with the generation of a website to appealingly display the timetable of professors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/>
              <a:t>We are attempting to create a user-friendly, easily accessible interface which can be accessed by both professors and students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/>
              <a:t>It also shows the workload and the free hours of the professors</a:t>
            </a:r>
          </a:p>
        </p:txBody>
      </p:sp>
    </p:spTree>
    <p:extLst>
      <p:ext uri="{BB962C8B-B14F-4D97-AF65-F5344CB8AC3E}">
        <p14:creationId xmlns:p14="http://schemas.microsoft.com/office/powerpoint/2010/main" val="2020339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241A3-E0C8-46ED-97F2-E51646F8A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342EDB-D489-4361-A9F6-FC835E9F9449}"/>
              </a:ext>
            </a:extLst>
          </p:cNvPr>
          <p:cNvSpPr txBox="1"/>
          <p:nvPr/>
        </p:nvSpPr>
        <p:spPr>
          <a:xfrm>
            <a:off x="1810351" y="1302951"/>
            <a:ext cx="843654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/>
              <a:t>We have used JAM stack to make the website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/>
              <a:t>The data is stored in json format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/>
              <a:t>We used python to make data entry more user-friendly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/>
              <a:t>We also used git for version control and collaboration</a:t>
            </a:r>
          </a:p>
        </p:txBody>
      </p:sp>
    </p:spTree>
    <p:extLst>
      <p:ext uri="{BB962C8B-B14F-4D97-AF65-F5344CB8AC3E}">
        <p14:creationId xmlns:p14="http://schemas.microsoft.com/office/powerpoint/2010/main" val="3660747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241A3-E0C8-46ED-97F2-E51646F8A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073" y="-9625"/>
            <a:ext cx="8201891" cy="609600"/>
          </a:xfrm>
        </p:spPr>
        <p:txBody>
          <a:bodyPr/>
          <a:lstStyle/>
          <a:p>
            <a:r>
              <a:rPr lang="en-US" dirty="0"/>
              <a:t>Data Format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342EDB-D489-4361-A9F6-FC835E9F9449}"/>
              </a:ext>
            </a:extLst>
          </p:cNvPr>
          <p:cNvSpPr txBox="1"/>
          <p:nvPr/>
        </p:nvSpPr>
        <p:spPr>
          <a:xfrm>
            <a:off x="1810351" y="1129696"/>
            <a:ext cx="8436543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/>
              <a:t>The given excel format is not ideal for reading by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/>
              <a:t>Therefore we have decided to convert the data into a suitable json format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/>
              <a:t>We use our own unit of time which is minutes since 9am since its more convenient.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/>
              <a:t>We store the start time and duration of each class in minutes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200" dirty="0"/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495310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241A3-E0C8-46ED-97F2-E51646F8A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073" y="-9625"/>
            <a:ext cx="8201891" cy="609600"/>
          </a:xfrm>
        </p:spPr>
        <p:txBody>
          <a:bodyPr/>
          <a:lstStyle/>
          <a:p>
            <a:r>
              <a:rPr lang="en-US" dirty="0"/>
              <a:t>Data Entry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342EDB-D489-4361-A9F6-FC835E9F9449}"/>
              </a:ext>
            </a:extLst>
          </p:cNvPr>
          <p:cNvSpPr txBox="1"/>
          <p:nvPr/>
        </p:nvSpPr>
        <p:spPr>
          <a:xfrm>
            <a:off x="1810351" y="1129696"/>
            <a:ext cx="8436543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We use python for data entry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The python code takes the teachers’ names, class names and the start and end times of classes as input. It is then converted to the appropriate json format automatically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Sentinel control is used to enter subject names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It is also fool proof and catches all the possible errors.</a:t>
            </a:r>
          </a:p>
        </p:txBody>
      </p:sp>
    </p:spTree>
    <p:extLst>
      <p:ext uri="{BB962C8B-B14F-4D97-AF65-F5344CB8AC3E}">
        <p14:creationId xmlns:p14="http://schemas.microsoft.com/office/powerpoint/2010/main" val="3320841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241A3-E0C8-46ED-97F2-E51646F8A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A2318B-AB1B-4E56-A447-0824470BB774}"/>
              </a:ext>
            </a:extLst>
          </p:cNvPr>
          <p:cNvSpPr txBox="1"/>
          <p:nvPr/>
        </p:nvSpPr>
        <p:spPr>
          <a:xfrm>
            <a:off x="912795" y="1568918"/>
            <a:ext cx="10366409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/>
              <a:t>Administrator view to look at which teacher is free at a given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/>
              <a:t>Bar colour and background colour can be adjusted depending on client requirements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/>
              <a:t>Department-wise teacher selection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/>
              <a:t>Database can be expanded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796005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241A3-E0C8-46ED-97F2-E51646F8A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073" y="-9625"/>
            <a:ext cx="8201891" cy="609600"/>
          </a:xfrm>
        </p:spPr>
        <p:txBody>
          <a:bodyPr/>
          <a:lstStyle/>
          <a:p>
            <a:r>
              <a:rPr lang="en-IN"/>
              <a:t>THANK YOU</a:t>
            </a: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98168F4-C0E8-5C1C-817E-E078E1706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017" y="1193533"/>
            <a:ext cx="5062086" cy="5062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8959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2404</TotalTime>
  <Words>350</Words>
  <Application>Microsoft Office PowerPoint</Application>
  <PresentationFormat>Widescreen</PresentationFormat>
  <Paragraphs>92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Bookman Old Style</vt:lpstr>
      <vt:lpstr>Calibri</vt:lpstr>
      <vt:lpstr>Calibri Light</vt:lpstr>
      <vt:lpstr>Helvetica-Bold</vt:lpstr>
      <vt:lpstr>Playfair Display</vt:lpstr>
      <vt:lpstr>Symbol</vt:lpstr>
      <vt:lpstr>Times New Roman</vt:lpstr>
      <vt:lpstr>Trebuchet MS</vt:lpstr>
      <vt:lpstr>1_Office Theme</vt:lpstr>
      <vt:lpstr>PowerPoint Presentation</vt:lpstr>
      <vt:lpstr>PowerPoint Presentation</vt:lpstr>
      <vt:lpstr>Introduction</vt:lpstr>
      <vt:lpstr>Introduction</vt:lpstr>
      <vt:lpstr>Data Format</vt:lpstr>
      <vt:lpstr>Data Entry</vt:lpstr>
      <vt:lpstr>Future Scope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HIGHER EDUCATION</dc:title>
  <dc:creator>svm</dc:creator>
  <cp:lastModifiedBy>shishiraiyar@gmail.com</cp:lastModifiedBy>
  <cp:revision>58</cp:revision>
  <dcterms:created xsi:type="dcterms:W3CDTF">2020-01-17T04:33:43Z</dcterms:created>
  <dcterms:modified xsi:type="dcterms:W3CDTF">2022-08-04T10:05:05Z</dcterms:modified>
</cp:coreProperties>
</file>