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68" r:id="rId1"/>
  </p:sldMasterIdLst>
  <p:notesMasterIdLst>
    <p:notesMasterId r:id="rId35"/>
  </p:notesMasterIdLst>
  <p:handoutMasterIdLst>
    <p:handoutMasterId r:id="rId36"/>
  </p:handoutMasterIdLst>
  <p:sldIdLst>
    <p:sldId id="256" r:id="rId2"/>
    <p:sldId id="274" r:id="rId3"/>
    <p:sldId id="260" r:id="rId4"/>
    <p:sldId id="282" r:id="rId5"/>
    <p:sldId id="257" r:id="rId6"/>
    <p:sldId id="273" r:id="rId7"/>
    <p:sldId id="261" r:id="rId8"/>
    <p:sldId id="263" r:id="rId9"/>
    <p:sldId id="262" r:id="rId10"/>
    <p:sldId id="283" r:id="rId11"/>
    <p:sldId id="291" r:id="rId12"/>
    <p:sldId id="284" r:id="rId13"/>
    <p:sldId id="285" r:id="rId14"/>
    <p:sldId id="286" r:id="rId15"/>
    <p:sldId id="287" r:id="rId16"/>
    <p:sldId id="288" r:id="rId17"/>
    <p:sldId id="289" r:id="rId18"/>
    <p:sldId id="290" r:id="rId19"/>
    <p:sldId id="307"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8" r:id="rId33"/>
    <p:sldId id="306" r:id="rId34"/>
  </p:sldIdLst>
  <p:sldSz cx="12192000" cy="6858000"/>
  <p:notesSz cx="6858000" cy="9144000"/>
  <p:embeddedFontLst>
    <p:embeddedFont>
      <p:font typeface="Bahnschrift Light" panose="020B0502040204020203" pitchFamily="34" charset="0"/>
      <p:regular r:id="rId37"/>
    </p:embeddedFont>
    <p:embeddedFont>
      <p:font typeface="Calibri" panose="020F0502020204030204" pitchFamily="34" charset="0"/>
      <p:regular r:id="rId38"/>
      <p:bold r:id="rId39"/>
      <p:italic r:id="rId40"/>
      <p:boldItalic r:id="rId41"/>
    </p:embeddedFont>
    <p:embeddedFont>
      <p:font typeface="Calibri Light" panose="020F0302020204030204" pitchFamily="34" charset="0"/>
      <p:regular r:id="rId42"/>
      <p:italic r:id="rId43"/>
    </p:embeddedFont>
    <p:embeddedFont>
      <p:font typeface="MV Boli" panose="02000500030200090000" pitchFamily="2" charset="0"/>
      <p:regular r:id="rId44"/>
    </p:embeddedFont>
    <p:embeddedFont>
      <p:font typeface="Roboto" panose="02000000000000000000" pitchFamily="2"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4A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7" autoAdjust="0"/>
    <p:restoredTop sz="94660"/>
  </p:normalViewPr>
  <p:slideViewPr>
    <p:cSldViewPr snapToGrid="0">
      <p:cViewPr varScale="1">
        <p:scale>
          <a:sx n="66" d="100"/>
          <a:sy n="66" d="100"/>
        </p:scale>
        <p:origin x="508" y="44"/>
      </p:cViewPr>
      <p:guideLst/>
    </p:cSldViewPr>
  </p:slideViewPr>
  <p:notesTextViewPr>
    <p:cViewPr>
      <p:scale>
        <a:sx n="1" d="1"/>
        <a:sy n="1" d="1"/>
      </p:scale>
      <p:origin x="0" y="0"/>
    </p:cViewPr>
  </p:notesTextViewPr>
  <p:notesViewPr>
    <p:cSldViewPr snapToGrid="0">
      <p:cViewPr varScale="1">
        <p:scale>
          <a:sx n="50" d="100"/>
          <a:sy n="50" d="100"/>
        </p:scale>
        <p:origin x="2708"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0DAA3C-C501-4C35-88CF-36A4EF312E18}" type="doc">
      <dgm:prSet loTypeId="urn:microsoft.com/office/officeart/2005/8/layout/hProcess9" loCatId="process" qsTypeId="urn:microsoft.com/office/officeart/2005/8/quickstyle/simple5" qsCatId="simple" csTypeId="urn:microsoft.com/office/officeart/2005/8/colors/accent1_2" csCatId="accent1" phldr="1"/>
      <dgm:spPr/>
      <dgm:t>
        <a:bodyPr/>
        <a:lstStyle/>
        <a:p>
          <a:endParaRPr lang="en-US"/>
        </a:p>
      </dgm:t>
    </dgm:pt>
    <dgm:pt modelId="{5CB91936-595E-4869-9323-3120AEF44EA3}">
      <dgm:prSet phldrT="[Text]"/>
      <dgm:spPr/>
      <dgm:t>
        <a:bodyPr/>
        <a:lstStyle/>
        <a:p>
          <a:r>
            <a:rPr lang="en-IN" dirty="0"/>
            <a:t>Importing the Dataset</a:t>
          </a:r>
          <a:endParaRPr lang="en-US" dirty="0"/>
        </a:p>
      </dgm:t>
    </dgm:pt>
    <dgm:pt modelId="{8697F578-C7D3-44EC-B5C2-AA9307742141}" type="parTrans" cxnId="{831DE230-503C-492C-B0A7-F141B9A84A90}">
      <dgm:prSet/>
      <dgm:spPr/>
      <dgm:t>
        <a:bodyPr/>
        <a:lstStyle/>
        <a:p>
          <a:endParaRPr lang="en-US"/>
        </a:p>
      </dgm:t>
    </dgm:pt>
    <dgm:pt modelId="{80F7D9B0-86E1-4A82-9FC5-227CA25B4FE2}" type="sibTrans" cxnId="{831DE230-503C-492C-B0A7-F141B9A84A90}">
      <dgm:prSet/>
      <dgm:spPr/>
      <dgm:t>
        <a:bodyPr/>
        <a:lstStyle/>
        <a:p>
          <a:endParaRPr lang="en-US"/>
        </a:p>
      </dgm:t>
    </dgm:pt>
    <dgm:pt modelId="{AE2AF3D3-8A7D-4EC3-8241-7CCBD378EE03}">
      <dgm:prSet phldrT="[Text]"/>
      <dgm:spPr/>
      <dgm:t>
        <a:bodyPr/>
        <a:lstStyle/>
        <a:p>
          <a:r>
            <a:rPr lang="en-IN" dirty="0"/>
            <a:t>Dataset Inspection</a:t>
          </a:r>
          <a:endParaRPr lang="en-US" dirty="0"/>
        </a:p>
      </dgm:t>
    </dgm:pt>
    <dgm:pt modelId="{5AB270BC-95A0-420B-BC4C-7E595F1B36F8}" type="parTrans" cxnId="{9D0959FA-5B19-4E36-9787-258908D88DE2}">
      <dgm:prSet/>
      <dgm:spPr/>
      <dgm:t>
        <a:bodyPr/>
        <a:lstStyle/>
        <a:p>
          <a:endParaRPr lang="en-US"/>
        </a:p>
      </dgm:t>
    </dgm:pt>
    <dgm:pt modelId="{6C21CA0C-A300-48E6-A627-3720046F344E}" type="sibTrans" cxnId="{9D0959FA-5B19-4E36-9787-258908D88DE2}">
      <dgm:prSet/>
      <dgm:spPr/>
      <dgm:t>
        <a:bodyPr/>
        <a:lstStyle/>
        <a:p>
          <a:endParaRPr lang="en-US"/>
        </a:p>
      </dgm:t>
    </dgm:pt>
    <dgm:pt modelId="{FF398A5E-2825-45DF-9266-EA52F90DDF30}">
      <dgm:prSet phldrT="[Text]"/>
      <dgm:spPr/>
      <dgm:t>
        <a:bodyPr/>
        <a:lstStyle/>
        <a:p>
          <a:r>
            <a:rPr lang="en-IN" dirty="0"/>
            <a:t>Handling Missing values</a:t>
          </a:r>
          <a:endParaRPr lang="en-US" dirty="0"/>
        </a:p>
      </dgm:t>
    </dgm:pt>
    <dgm:pt modelId="{898E6F84-CE4A-4C9E-BBED-60FB58ABB9AA}" type="parTrans" cxnId="{959935E8-AB05-4B32-956A-F31EB929B491}">
      <dgm:prSet/>
      <dgm:spPr/>
      <dgm:t>
        <a:bodyPr/>
        <a:lstStyle/>
        <a:p>
          <a:endParaRPr lang="en-US"/>
        </a:p>
      </dgm:t>
    </dgm:pt>
    <dgm:pt modelId="{BF8EE7C4-7106-4CBE-B7D7-950CBB442509}" type="sibTrans" cxnId="{959935E8-AB05-4B32-956A-F31EB929B491}">
      <dgm:prSet/>
      <dgm:spPr/>
      <dgm:t>
        <a:bodyPr/>
        <a:lstStyle/>
        <a:p>
          <a:endParaRPr lang="en-US"/>
        </a:p>
      </dgm:t>
    </dgm:pt>
    <dgm:pt modelId="{9730FE35-E47B-465A-BE5B-D4AEA5C99B3B}">
      <dgm:prSet phldrT="[Text]"/>
      <dgm:spPr/>
      <dgm:t>
        <a:bodyPr/>
        <a:lstStyle/>
        <a:p>
          <a:r>
            <a:rPr lang="en-IN" dirty="0"/>
            <a:t>Feature Extraction</a:t>
          </a:r>
          <a:endParaRPr lang="en-US" dirty="0"/>
        </a:p>
      </dgm:t>
    </dgm:pt>
    <dgm:pt modelId="{2FD49CBA-56BB-4218-8AB5-151D9AB41206}" type="parTrans" cxnId="{F5D209CD-9191-447A-8CF5-914BE10E6B6A}">
      <dgm:prSet/>
      <dgm:spPr/>
      <dgm:t>
        <a:bodyPr/>
        <a:lstStyle/>
        <a:p>
          <a:endParaRPr lang="en-US"/>
        </a:p>
      </dgm:t>
    </dgm:pt>
    <dgm:pt modelId="{1D63FF09-16DC-43F2-9A1E-7112143A58A3}" type="sibTrans" cxnId="{F5D209CD-9191-447A-8CF5-914BE10E6B6A}">
      <dgm:prSet/>
      <dgm:spPr/>
      <dgm:t>
        <a:bodyPr/>
        <a:lstStyle/>
        <a:p>
          <a:endParaRPr lang="en-US"/>
        </a:p>
      </dgm:t>
    </dgm:pt>
    <dgm:pt modelId="{62AB3245-CB9B-403B-B43F-6A25C24DD07E}">
      <dgm:prSet phldrT="[Text]"/>
      <dgm:spPr/>
      <dgm:t>
        <a:bodyPr/>
        <a:lstStyle/>
        <a:p>
          <a:r>
            <a:rPr lang="en-IN" dirty="0"/>
            <a:t>Exploratory Data Analysis</a:t>
          </a:r>
          <a:endParaRPr lang="en-US" dirty="0"/>
        </a:p>
      </dgm:t>
    </dgm:pt>
    <dgm:pt modelId="{593EE69F-E3C9-40DC-AABD-9D0B057BEFCB}" type="parTrans" cxnId="{317B5233-64D3-45CF-9212-F775EBA724C6}">
      <dgm:prSet/>
      <dgm:spPr/>
      <dgm:t>
        <a:bodyPr/>
        <a:lstStyle/>
        <a:p>
          <a:endParaRPr lang="en-US"/>
        </a:p>
      </dgm:t>
    </dgm:pt>
    <dgm:pt modelId="{0ADD809C-2DF0-4C6F-B6F1-7BC743EB5EBE}" type="sibTrans" cxnId="{317B5233-64D3-45CF-9212-F775EBA724C6}">
      <dgm:prSet/>
      <dgm:spPr/>
      <dgm:t>
        <a:bodyPr/>
        <a:lstStyle/>
        <a:p>
          <a:endParaRPr lang="en-US"/>
        </a:p>
      </dgm:t>
    </dgm:pt>
    <dgm:pt modelId="{9596C032-D0CC-48DB-9EE1-0DBE5D8BE661}">
      <dgm:prSet phldrT="[Text]"/>
      <dgm:spPr/>
      <dgm:t>
        <a:bodyPr/>
        <a:lstStyle/>
        <a:p>
          <a:r>
            <a:rPr lang="en-IN" dirty="0"/>
            <a:t>Pre-processing the Data</a:t>
          </a:r>
          <a:endParaRPr lang="en-US" dirty="0"/>
        </a:p>
      </dgm:t>
    </dgm:pt>
    <dgm:pt modelId="{1701ADBA-A01F-4AA1-9028-59647CAB533B}" type="parTrans" cxnId="{08892C50-B34F-4C6D-8C6F-E28C2EAB91E8}">
      <dgm:prSet/>
      <dgm:spPr/>
      <dgm:t>
        <a:bodyPr/>
        <a:lstStyle/>
        <a:p>
          <a:endParaRPr lang="en-US"/>
        </a:p>
      </dgm:t>
    </dgm:pt>
    <dgm:pt modelId="{62A16ABE-8C9E-4B11-9BD5-7E80A40C9A78}" type="sibTrans" cxnId="{08892C50-B34F-4C6D-8C6F-E28C2EAB91E8}">
      <dgm:prSet/>
      <dgm:spPr/>
      <dgm:t>
        <a:bodyPr/>
        <a:lstStyle/>
        <a:p>
          <a:endParaRPr lang="en-US"/>
        </a:p>
      </dgm:t>
    </dgm:pt>
    <dgm:pt modelId="{E6105E37-7B7A-47DD-B17E-C86B04FA90CE}">
      <dgm:prSet phldrT="[Text]"/>
      <dgm:spPr/>
      <dgm:t>
        <a:bodyPr/>
        <a:lstStyle/>
        <a:p>
          <a:r>
            <a:rPr lang="en-IN" dirty="0"/>
            <a:t>ML Regression Model</a:t>
          </a:r>
          <a:endParaRPr lang="en-US" dirty="0"/>
        </a:p>
      </dgm:t>
    </dgm:pt>
    <dgm:pt modelId="{FB12478B-EB6E-4C4F-AFBF-24E13305D858}" type="parTrans" cxnId="{8F8EEF79-6FA4-4BE1-93A3-C9EF7F8EC22D}">
      <dgm:prSet/>
      <dgm:spPr/>
      <dgm:t>
        <a:bodyPr/>
        <a:lstStyle/>
        <a:p>
          <a:endParaRPr lang="en-US"/>
        </a:p>
      </dgm:t>
    </dgm:pt>
    <dgm:pt modelId="{92C68643-53D1-47FD-8B1A-CB7CE6DC0598}" type="sibTrans" cxnId="{8F8EEF79-6FA4-4BE1-93A3-C9EF7F8EC22D}">
      <dgm:prSet/>
      <dgm:spPr/>
      <dgm:t>
        <a:bodyPr/>
        <a:lstStyle/>
        <a:p>
          <a:endParaRPr lang="en-US"/>
        </a:p>
      </dgm:t>
    </dgm:pt>
    <dgm:pt modelId="{69618F0B-4032-4099-913A-D897B9C42333}">
      <dgm:prSet phldrT="[Text]"/>
      <dgm:spPr/>
      <dgm:t>
        <a:bodyPr/>
        <a:lstStyle/>
        <a:p>
          <a:r>
            <a:rPr lang="en-IN" dirty="0"/>
            <a:t>ML Model Evaluation</a:t>
          </a:r>
          <a:endParaRPr lang="en-US" dirty="0"/>
        </a:p>
      </dgm:t>
    </dgm:pt>
    <dgm:pt modelId="{11E2023C-C150-4E7B-95AA-83136742EFAF}" type="parTrans" cxnId="{CBF2C513-C4FC-4225-9099-794AB3A08768}">
      <dgm:prSet/>
      <dgm:spPr/>
      <dgm:t>
        <a:bodyPr/>
        <a:lstStyle/>
        <a:p>
          <a:endParaRPr lang="en-US"/>
        </a:p>
      </dgm:t>
    </dgm:pt>
    <dgm:pt modelId="{49EB10D7-B41B-455C-85E6-7AEA14FD36A7}" type="sibTrans" cxnId="{CBF2C513-C4FC-4225-9099-794AB3A08768}">
      <dgm:prSet/>
      <dgm:spPr/>
      <dgm:t>
        <a:bodyPr/>
        <a:lstStyle/>
        <a:p>
          <a:endParaRPr lang="en-US"/>
        </a:p>
      </dgm:t>
    </dgm:pt>
    <dgm:pt modelId="{5017A54B-D742-46A8-A8D8-9D8A17CE9209}" type="pres">
      <dgm:prSet presAssocID="{8B0DAA3C-C501-4C35-88CF-36A4EF312E18}" presName="CompostProcess" presStyleCnt="0">
        <dgm:presLayoutVars>
          <dgm:dir/>
          <dgm:resizeHandles val="exact"/>
        </dgm:presLayoutVars>
      </dgm:prSet>
      <dgm:spPr/>
    </dgm:pt>
    <dgm:pt modelId="{78BBFD0E-233B-4DC2-9DC3-4506EBBA76AD}" type="pres">
      <dgm:prSet presAssocID="{8B0DAA3C-C501-4C35-88CF-36A4EF312E18}" presName="arrow" presStyleLbl="bgShp" presStyleIdx="0" presStyleCnt="1"/>
      <dgm:spPr/>
    </dgm:pt>
    <dgm:pt modelId="{4075D0B8-84F0-43E9-9FBC-5AF7E15492BC}" type="pres">
      <dgm:prSet presAssocID="{8B0DAA3C-C501-4C35-88CF-36A4EF312E18}" presName="linearProcess" presStyleCnt="0"/>
      <dgm:spPr/>
    </dgm:pt>
    <dgm:pt modelId="{9D6F0CF3-0401-4381-9800-D9AB474EAB7B}" type="pres">
      <dgm:prSet presAssocID="{5CB91936-595E-4869-9323-3120AEF44EA3}" presName="textNode" presStyleLbl="node1" presStyleIdx="0" presStyleCnt="8">
        <dgm:presLayoutVars>
          <dgm:bulletEnabled val="1"/>
        </dgm:presLayoutVars>
      </dgm:prSet>
      <dgm:spPr/>
    </dgm:pt>
    <dgm:pt modelId="{3F06EDD6-875D-41EC-AC06-42A570686CD1}" type="pres">
      <dgm:prSet presAssocID="{80F7D9B0-86E1-4A82-9FC5-227CA25B4FE2}" presName="sibTrans" presStyleCnt="0"/>
      <dgm:spPr/>
    </dgm:pt>
    <dgm:pt modelId="{C9213635-BB41-4310-B55D-6C0BEEA87B98}" type="pres">
      <dgm:prSet presAssocID="{AE2AF3D3-8A7D-4EC3-8241-7CCBD378EE03}" presName="textNode" presStyleLbl="node1" presStyleIdx="1" presStyleCnt="8">
        <dgm:presLayoutVars>
          <dgm:bulletEnabled val="1"/>
        </dgm:presLayoutVars>
      </dgm:prSet>
      <dgm:spPr/>
    </dgm:pt>
    <dgm:pt modelId="{48AAF486-3737-42C4-B6E9-73D36F590806}" type="pres">
      <dgm:prSet presAssocID="{6C21CA0C-A300-48E6-A627-3720046F344E}" presName="sibTrans" presStyleCnt="0"/>
      <dgm:spPr/>
    </dgm:pt>
    <dgm:pt modelId="{55C6DAA2-F792-4797-97D0-FC654D8CD87C}" type="pres">
      <dgm:prSet presAssocID="{FF398A5E-2825-45DF-9266-EA52F90DDF30}" presName="textNode" presStyleLbl="node1" presStyleIdx="2" presStyleCnt="8">
        <dgm:presLayoutVars>
          <dgm:bulletEnabled val="1"/>
        </dgm:presLayoutVars>
      </dgm:prSet>
      <dgm:spPr/>
    </dgm:pt>
    <dgm:pt modelId="{A55A89BE-2A94-429C-8D8C-7982F3743802}" type="pres">
      <dgm:prSet presAssocID="{BF8EE7C4-7106-4CBE-B7D7-950CBB442509}" presName="sibTrans" presStyleCnt="0"/>
      <dgm:spPr/>
    </dgm:pt>
    <dgm:pt modelId="{6C2FB9AD-D6B4-4228-A861-51513315A33C}" type="pres">
      <dgm:prSet presAssocID="{9730FE35-E47B-465A-BE5B-D4AEA5C99B3B}" presName="textNode" presStyleLbl="node1" presStyleIdx="3" presStyleCnt="8">
        <dgm:presLayoutVars>
          <dgm:bulletEnabled val="1"/>
        </dgm:presLayoutVars>
      </dgm:prSet>
      <dgm:spPr/>
    </dgm:pt>
    <dgm:pt modelId="{66AA0D19-7E51-45FB-8BDF-7868F3BDA484}" type="pres">
      <dgm:prSet presAssocID="{1D63FF09-16DC-43F2-9A1E-7112143A58A3}" presName="sibTrans" presStyleCnt="0"/>
      <dgm:spPr/>
    </dgm:pt>
    <dgm:pt modelId="{52C72679-62AD-4208-9972-401CDBC5198F}" type="pres">
      <dgm:prSet presAssocID="{62AB3245-CB9B-403B-B43F-6A25C24DD07E}" presName="textNode" presStyleLbl="node1" presStyleIdx="4" presStyleCnt="8">
        <dgm:presLayoutVars>
          <dgm:bulletEnabled val="1"/>
        </dgm:presLayoutVars>
      </dgm:prSet>
      <dgm:spPr/>
    </dgm:pt>
    <dgm:pt modelId="{2CCF3F79-EB0F-47C1-9CCE-B3D8C031CFCC}" type="pres">
      <dgm:prSet presAssocID="{0ADD809C-2DF0-4C6F-B6F1-7BC743EB5EBE}" presName="sibTrans" presStyleCnt="0"/>
      <dgm:spPr/>
    </dgm:pt>
    <dgm:pt modelId="{D6D5A8B0-DC80-4FE6-AB5D-98F097221CEE}" type="pres">
      <dgm:prSet presAssocID="{9596C032-D0CC-48DB-9EE1-0DBE5D8BE661}" presName="textNode" presStyleLbl="node1" presStyleIdx="5" presStyleCnt="8">
        <dgm:presLayoutVars>
          <dgm:bulletEnabled val="1"/>
        </dgm:presLayoutVars>
      </dgm:prSet>
      <dgm:spPr/>
    </dgm:pt>
    <dgm:pt modelId="{0B0BFD33-973C-4BF3-90F1-66302B0B2DCB}" type="pres">
      <dgm:prSet presAssocID="{62A16ABE-8C9E-4B11-9BD5-7E80A40C9A78}" presName="sibTrans" presStyleCnt="0"/>
      <dgm:spPr/>
    </dgm:pt>
    <dgm:pt modelId="{15703F75-F720-4866-8BEA-4CE680AE2CC5}" type="pres">
      <dgm:prSet presAssocID="{E6105E37-7B7A-47DD-B17E-C86B04FA90CE}" presName="textNode" presStyleLbl="node1" presStyleIdx="6" presStyleCnt="8">
        <dgm:presLayoutVars>
          <dgm:bulletEnabled val="1"/>
        </dgm:presLayoutVars>
      </dgm:prSet>
      <dgm:spPr/>
    </dgm:pt>
    <dgm:pt modelId="{F269A22A-EE92-4AA2-9BFC-A86E2EFCD5B5}" type="pres">
      <dgm:prSet presAssocID="{92C68643-53D1-47FD-8B1A-CB7CE6DC0598}" presName="sibTrans" presStyleCnt="0"/>
      <dgm:spPr/>
    </dgm:pt>
    <dgm:pt modelId="{9DAC844E-46F9-4AA6-A95B-95D11889D22D}" type="pres">
      <dgm:prSet presAssocID="{69618F0B-4032-4099-913A-D897B9C42333}" presName="textNode" presStyleLbl="node1" presStyleIdx="7" presStyleCnt="8">
        <dgm:presLayoutVars>
          <dgm:bulletEnabled val="1"/>
        </dgm:presLayoutVars>
      </dgm:prSet>
      <dgm:spPr/>
    </dgm:pt>
  </dgm:ptLst>
  <dgm:cxnLst>
    <dgm:cxn modelId="{3CA7D30B-9858-4110-BE0B-AFE20C8A4791}" type="presOf" srcId="{62AB3245-CB9B-403B-B43F-6A25C24DD07E}" destId="{52C72679-62AD-4208-9972-401CDBC5198F}" srcOrd="0" destOrd="0" presId="urn:microsoft.com/office/officeart/2005/8/layout/hProcess9"/>
    <dgm:cxn modelId="{CBF2C513-C4FC-4225-9099-794AB3A08768}" srcId="{8B0DAA3C-C501-4C35-88CF-36A4EF312E18}" destId="{69618F0B-4032-4099-913A-D897B9C42333}" srcOrd="7" destOrd="0" parTransId="{11E2023C-C150-4E7B-95AA-83136742EFAF}" sibTransId="{49EB10D7-B41B-455C-85E6-7AEA14FD36A7}"/>
    <dgm:cxn modelId="{831DE230-503C-492C-B0A7-F141B9A84A90}" srcId="{8B0DAA3C-C501-4C35-88CF-36A4EF312E18}" destId="{5CB91936-595E-4869-9323-3120AEF44EA3}" srcOrd="0" destOrd="0" parTransId="{8697F578-C7D3-44EC-B5C2-AA9307742141}" sibTransId="{80F7D9B0-86E1-4A82-9FC5-227CA25B4FE2}"/>
    <dgm:cxn modelId="{317B5233-64D3-45CF-9212-F775EBA724C6}" srcId="{8B0DAA3C-C501-4C35-88CF-36A4EF312E18}" destId="{62AB3245-CB9B-403B-B43F-6A25C24DD07E}" srcOrd="4" destOrd="0" parTransId="{593EE69F-E3C9-40DC-AABD-9D0B057BEFCB}" sibTransId="{0ADD809C-2DF0-4C6F-B6F1-7BC743EB5EBE}"/>
    <dgm:cxn modelId="{08892C50-B34F-4C6D-8C6F-E28C2EAB91E8}" srcId="{8B0DAA3C-C501-4C35-88CF-36A4EF312E18}" destId="{9596C032-D0CC-48DB-9EE1-0DBE5D8BE661}" srcOrd="5" destOrd="0" parTransId="{1701ADBA-A01F-4AA1-9028-59647CAB533B}" sibTransId="{62A16ABE-8C9E-4B11-9BD5-7E80A40C9A78}"/>
    <dgm:cxn modelId="{8F8EEF79-6FA4-4BE1-93A3-C9EF7F8EC22D}" srcId="{8B0DAA3C-C501-4C35-88CF-36A4EF312E18}" destId="{E6105E37-7B7A-47DD-B17E-C86B04FA90CE}" srcOrd="6" destOrd="0" parTransId="{FB12478B-EB6E-4C4F-AFBF-24E13305D858}" sibTransId="{92C68643-53D1-47FD-8B1A-CB7CE6DC0598}"/>
    <dgm:cxn modelId="{29692E99-EB9A-4FCE-9891-5F4F8CBB336C}" type="presOf" srcId="{FF398A5E-2825-45DF-9266-EA52F90DDF30}" destId="{55C6DAA2-F792-4797-97D0-FC654D8CD87C}" srcOrd="0" destOrd="0" presId="urn:microsoft.com/office/officeart/2005/8/layout/hProcess9"/>
    <dgm:cxn modelId="{8F5B5A9C-0B85-43DA-BB68-8597D3C0CAC1}" type="presOf" srcId="{9730FE35-E47B-465A-BE5B-D4AEA5C99B3B}" destId="{6C2FB9AD-D6B4-4228-A861-51513315A33C}" srcOrd="0" destOrd="0" presId="urn:microsoft.com/office/officeart/2005/8/layout/hProcess9"/>
    <dgm:cxn modelId="{3F31FB9F-E11B-4586-8A5B-EB41376BF1D9}" type="presOf" srcId="{8B0DAA3C-C501-4C35-88CF-36A4EF312E18}" destId="{5017A54B-D742-46A8-A8D8-9D8A17CE9209}" srcOrd="0" destOrd="0" presId="urn:microsoft.com/office/officeart/2005/8/layout/hProcess9"/>
    <dgm:cxn modelId="{F5D209CD-9191-447A-8CF5-914BE10E6B6A}" srcId="{8B0DAA3C-C501-4C35-88CF-36A4EF312E18}" destId="{9730FE35-E47B-465A-BE5B-D4AEA5C99B3B}" srcOrd="3" destOrd="0" parTransId="{2FD49CBA-56BB-4218-8AB5-151D9AB41206}" sibTransId="{1D63FF09-16DC-43F2-9A1E-7112143A58A3}"/>
    <dgm:cxn modelId="{8074EAD4-6F74-4E5C-B9B4-B539A2557D48}" type="presOf" srcId="{9596C032-D0CC-48DB-9EE1-0DBE5D8BE661}" destId="{D6D5A8B0-DC80-4FE6-AB5D-98F097221CEE}" srcOrd="0" destOrd="0" presId="urn:microsoft.com/office/officeart/2005/8/layout/hProcess9"/>
    <dgm:cxn modelId="{2A71F4DA-07CE-4A74-8F28-BCB2584A91A9}" type="presOf" srcId="{E6105E37-7B7A-47DD-B17E-C86B04FA90CE}" destId="{15703F75-F720-4866-8BEA-4CE680AE2CC5}" srcOrd="0" destOrd="0" presId="urn:microsoft.com/office/officeart/2005/8/layout/hProcess9"/>
    <dgm:cxn modelId="{5E0AAEE5-41D3-4EFF-8701-7832022B378B}" type="presOf" srcId="{AE2AF3D3-8A7D-4EC3-8241-7CCBD378EE03}" destId="{C9213635-BB41-4310-B55D-6C0BEEA87B98}" srcOrd="0" destOrd="0" presId="urn:microsoft.com/office/officeart/2005/8/layout/hProcess9"/>
    <dgm:cxn modelId="{A3C30EE7-1139-4231-8E1C-9695F0B3E81B}" type="presOf" srcId="{5CB91936-595E-4869-9323-3120AEF44EA3}" destId="{9D6F0CF3-0401-4381-9800-D9AB474EAB7B}" srcOrd="0" destOrd="0" presId="urn:microsoft.com/office/officeart/2005/8/layout/hProcess9"/>
    <dgm:cxn modelId="{959935E8-AB05-4B32-956A-F31EB929B491}" srcId="{8B0DAA3C-C501-4C35-88CF-36A4EF312E18}" destId="{FF398A5E-2825-45DF-9266-EA52F90DDF30}" srcOrd="2" destOrd="0" parTransId="{898E6F84-CE4A-4C9E-BBED-60FB58ABB9AA}" sibTransId="{BF8EE7C4-7106-4CBE-B7D7-950CBB442509}"/>
    <dgm:cxn modelId="{9D0959FA-5B19-4E36-9787-258908D88DE2}" srcId="{8B0DAA3C-C501-4C35-88CF-36A4EF312E18}" destId="{AE2AF3D3-8A7D-4EC3-8241-7CCBD378EE03}" srcOrd="1" destOrd="0" parTransId="{5AB270BC-95A0-420B-BC4C-7E595F1B36F8}" sibTransId="{6C21CA0C-A300-48E6-A627-3720046F344E}"/>
    <dgm:cxn modelId="{9E2284FF-47EA-4703-BDA8-5E194847DB83}" type="presOf" srcId="{69618F0B-4032-4099-913A-D897B9C42333}" destId="{9DAC844E-46F9-4AA6-A95B-95D11889D22D}" srcOrd="0" destOrd="0" presId="urn:microsoft.com/office/officeart/2005/8/layout/hProcess9"/>
    <dgm:cxn modelId="{EEC8E44E-BFFD-43B4-93B9-0B12F52C145C}" type="presParOf" srcId="{5017A54B-D742-46A8-A8D8-9D8A17CE9209}" destId="{78BBFD0E-233B-4DC2-9DC3-4506EBBA76AD}" srcOrd="0" destOrd="0" presId="urn:microsoft.com/office/officeart/2005/8/layout/hProcess9"/>
    <dgm:cxn modelId="{5E2F14CC-01BB-4F33-A91B-E6F88ED8C828}" type="presParOf" srcId="{5017A54B-D742-46A8-A8D8-9D8A17CE9209}" destId="{4075D0B8-84F0-43E9-9FBC-5AF7E15492BC}" srcOrd="1" destOrd="0" presId="urn:microsoft.com/office/officeart/2005/8/layout/hProcess9"/>
    <dgm:cxn modelId="{78F1AD50-8837-4D1D-AEEB-78AC73B42380}" type="presParOf" srcId="{4075D0B8-84F0-43E9-9FBC-5AF7E15492BC}" destId="{9D6F0CF3-0401-4381-9800-D9AB474EAB7B}" srcOrd="0" destOrd="0" presId="urn:microsoft.com/office/officeart/2005/8/layout/hProcess9"/>
    <dgm:cxn modelId="{6A6BF449-47B7-4B86-8573-4DE98431AE95}" type="presParOf" srcId="{4075D0B8-84F0-43E9-9FBC-5AF7E15492BC}" destId="{3F06EDD6-875D-41EC-AC06-42A570686CD1}" srcOrd="1" destOrd="0" presId="urn:microsoft.com/office/officeart/2005/8/layout/hProcess9"/>
    <dgm:cxn modelId="{BA7A0E9A-2A43-4474-A8CB-B8FDF537138F}" type="presParOf" srcId="{4075D0B8-84F0-43E9-9FBC-5AF7E15492BC}" destId="{C9213635-BB41-4310-B55D-6C0BEEA87B98}" srcOrd="2" destOrd="0" presId="urn:microsoft.com/office/officeart/2005/8/layout/hProcess9"/>
    <dgm:cxn modelId="{BD875510-D233-4954-BBFD-FA5B3EE4F4FC}" type="presParOf" srcId="{4075D0B8-84F0-43E9-9FBC-5AF7E15492BC}" destId="{48AAF486-3737-42C4-B6E9-73D36F590806}" srcOrd="3" destOrd="0" presId="urn:microsoft.com/office/officeart/2005/8/layout/hProcess9"/>
    <dgm:cxn modelId="{79FD172A-27FC-4ECA-8776-2F151FF2BDE9}" type="presParOf" srcId="{4075D0B8-84F0-43E9-9FBC-5AF7E15492BC}" destId="{55C6DAA2-F792-4797-97D0-FC654D8CD87C}" srcOrd="4" destOrd="0" presId="urn:microsoft.com/office/officeart/2005/8/layout/hProcess9"/>
    <dgm:cxn modelId="{167651D0-9D15-423C-A938-EA004C60B037}" type="presParOf" srcId="{4075D0B8-84F0-43E9-9FBC-5AF7E15492BC}" destId="{A55A89BE-2A94-429C-8D8C-7982F3743802}" srcOrd="5" destOrd="0" presId="urn:microsoft.com/office/officeart/2005/8/layout/hProcess9"/>
    <dgm:cxn modelId="{335CCA00-9C69-40F3-A014-3064011FB205}" type="presParOf" srcId="{4075D0B8-84F0-43E9-9FBC-5AF7E15492BC}" destId="{6C2FB9AD-D6B4-4228-A861-51513315A33C}" srcOrd="6" destOrd="0" presId="urn:microsoft.com/office/officeart/2005/8/layout/hProcess9"/>
    <dgm:cxn modelId="{1C4CC7AB-3836-4889-BBCE-61CB3F5E9815}" type="presParOf" srcId="{4075D0B8-84F0-43E9-9FBC-5AF7E15492BC}" destId="{66AA0D19-7E51-45FB-8BDF-7868F3BDA484}" srcOrd="7" destOrd="0" presId="urn:microsoft.com/office/officeart/2005/8/layout/hProcess9"/>
    <dgm:cxn modelId="{30477F86-2F9A-4845-83A3-D5CFC5E922F1}" type="presParOf" srcId="{4075D0B8-84F0-43E9-9FBC-5AF7E15492BC}" destId="{52C72679-62AD-4208-9972-401CDBC5198F}" srcOrd="8" destOrd="0" presId="urn:microsoft.com/office/officeart/2005/8/layout/hProcess9"/>
    <dgm:cxn modelId="{63F1CE7D-2EE0-4955-8E81-1FBA55310228}" type="presParOf" srcId="{4075D0B8-84F0-43E9-9FBC-5AF7E15492BC}" destId="{2CCF3F79-EB0F-47C1-9CCE-B3D8C031CFCC}" srcOrd="9" destOrd="0" presId="urn:microsoft.com/office/officeart/2005/8/layout/hProcess9"/>
    <dgm:cxn modelId="{1D7F478A-810F-42C4-8716-96CCF9FA50E0}" type="presParOf" srcId="{4075D0B8-84F0-43E9-9FBC-5AF7E15492BC}" destId="{D6D5A8B0-DC80-4FE6-AB5D-98F097221CEE}" srcOrd="10" destOrd="0" presId="urn:microsoft.com/office/officeart/2005/8/layout/hProcess9"/>
    <dgm:cxn modelId="{D544DFB6-8853-454D-8E0D-C305935FDE0F}" type="presParOf" srcId="{4075D0B8-84F0-43E9-9FBC-5AF7E15492BC}" destId="{0B0BFD33-973C-4BF3-90F1-66302B0B2DCB}" srcOrd="11" destOrd="0" presId="urn:microsoft.com/office/officeart/2005/8/layout/hProcess9"/>
    <dgm:cxn modelId="{F9899539-1693-48D8-BF0F-AF992140F1A3}" type="presParOf" srcId="{4075D0B8-84F0-43E9-9FBC-5AF7E15492BC}" destId="{15703F75-F720-4866-8BEA-4CE680AE2CC5}" srcOrd="12" destOrd="0" presId="urn:microsoft.com/office/officeart/2005/8/layout/hProcess9"/>
    <dgm:cxn modelId="{81AA4C56-1096-4A51-A01D-8F7DE06D9EE1}" type="presParOf" srcId="{4075D0B8-84F0-43E9-9FBC-5AF7E15492BC}" destId="{F269A22A-EE92-4AA2-9BFC-A86E2EFCD5B5}" srcOrd="13" destOrd="0" presId="urn:microsoft.com/office/officeart/2005/8/layout/hProcess9"/>
    <dgm:cxn modelId="{54C9AB33-86D2-458E-A1C5-BA7D9008B4AC}" type="presParOf" srcId="{4075D0B8-84F0-43E9-9FBC-5AF7E15492BC}" destId="{9DAC844E-46F9-4AA6-A95B-95D11889D22D}"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BFD0E-233B-4DC2-9DC3-4506EBBA76AD}">
      <dsp:nvSpPr>
        <dsp:cNvPr id="0" name=""/>
        <dsp:cNvSpPr/>
      </dsp:nvSpPr>
      <dsp:spPr>
        <a:xfrm>
          <a:off x="889494" y="0"/>
          <a:ext cx="10080939" cy="5178392"/>
        </a:xfrm>
        <a:prstGeom prst="rightArrow">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D6F0CF3-0401-4381-9800-D9AB474EAB7B}">
      <dsp:nvSpPr>
        <dsp:cNvPr id="0" name=""/>
        <dsp:cNvSpPr/>
      </dsp:nvSpPr>
      <dsp:spPr>
        <a:xfrm>
          <a:off x="1740" y="1553517"/>
          <a:ext cx="1402755" cy="207135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Importing the Dataset</a:t>
          </a:r>
          <a:endParaRPr lang="en-US" sz="1800" kern="1200" dirty="0"/>
        </a:p>
      </dsp:txBody>
      <dsp:txXfrm>
        <a:off x="70217" y="1621994"/>
        <a:ext cx="1265801" cy="1934402"/>
      </dsp:txXfrm>
    </dsp:sp>
    <dsp:sp modelId="{C9213635-BB41-4310-B55D-6C0BEEA87B98}">
      <dsp:nvSpPr>
        <dsp:cNvPr id="0" name=""/>
        <dsp:cNvSpPr/>
      </dsp:nvSpPr>
      <dsp:spPr>
        <a:xfrm>
          <a:off x="1495124" y="1553517"/>
          <a:ext cx="1402755" cy="207135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Dataset Inspection</a:t>
          </a:r>
          <a:endParaRPr lang="en-US" sz="1800" kern="1200" dirty="0"/>
        </a:p>
      </dsp:txBody>
      <dsp:txXfrm>
        <a:off x="1563601" y="1621994"/>
        <a:ext cx="1265801" cy="1934402"/>
      </dsp:txXfrm>
    </dsp:sp>
    <dsp:sp modelId="{55C6DAA2-F792-4797-97D0-FC654D8CD87C}">
      <dsp:nvSpPr>
        <dsp:cNvPr id="0" name=""/>
        <dsp:cNvSpPr/>
      </dsp:nvSpPr>
      <dsp:spPr>
        <a:xfrm>
          <a:off x="2988509" y="1553517"/>
          <a:ext cx="1402755" cy="207135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Handling Missing values</a:t>
          </a:r>
          <a:endParaRPr lang="en-US" sz="1800" kern="1200" dirty="0"/>
        </a:p>
      </dsp:txBody>
      <dsp:txXfrm>
        <a:off x="3056986" y="1621994"/>
        <a:ext cx="1265801" cy="1934402"/>
      </dsp:txXfrm>
    </dsp:sp>
    <dsp:sp modelId="{6C2FB9AD-D6B4-4228-A861-51513315A33C}">
      <dsp:nvSpPr>
        <dsp:cNvPr id="0" name=""/>
        <dsp:cNvSpPr/>
      </dsp:nvSpPr>
      <dsp:spPr>
        <a:xfrm>
          <a:off x="4481894" y="1553517"/>
          <a:ext cx="1402755" cy="207135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Feature Extraction</a:t>
          </a:r>
          <a:endParaRPr lang="en-US" sz="1800" kern="1200" dirty="0"/>
        </a:p>
      </dsp:txBody>
      <dsp:txXfrm>
        <a:off x="4550371" y="1621994"/>
        <a:ext cx="1265801" cy="1934402"/>
      </dsp:txXfrm>
    </dsp:sp>
    <dsp:sp modelId="{52C72679-62AD-4208-9972-401CDBC5198F}">
      <dsp:nvSpPr>
        <dsp:cNvPr id="0" name=""/>
        <dsp:cNvSpPr/>
      </dsp:nvSpPr>
      <dsp:spPr>
        <a:xfrm>
          <a:off x="5975278" y="1553517"/>
          <a:ext cx="1402755" cy="207135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Exploratory Data Analysis</a:t>
          </a:r>
          <a:endParaRPr lang="en-US" sz="1800" kern="1200" dirty="0"/>
        </a:p>
      </dsp:txBody>
      <dsp:txXfrm>
        <a:off x="6043755" y="1621994"/>
        <a:ext cx="1265801" cy="1934402"/>
      </dsp:txXfrm>
    </dsp:sp>
    <dsp:sp modelId="{D6D5A8B0-DC80-4FE6-AB5D-98F097221CEE}">
      <dsp:nvSpPr>
        <dsp:cNvPr id="0" name=""/>
        <dsp:cNvSpPr/>
      </dsp:nvSpPr>
      <dsp:spPr>
        <a:xfrm>
          <a:off x="7468663" y="1553517"/>
          <a:ext cx="1402755" cy="207135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Pre-processing the Data</a:t>
          </a:r>
          <a:endParaRPr lang="en-US" sz="1800" kern="1200" dirty="0"/>
        </a:p>
      </dsp:txBody>
      <dsp:txXfrm>
        <a:off x="7537140" y="1621994"/>
        <a:ext cx="1265801" cy="1934402"/>
      </dsp:txXfrm>
    </dsp:sp>
    <dsp:sp modelId="{15703F75-F720-4866-8BEA-4CE680AE2CC5}">
      <dsp:nvSpPr>
        <dsp:cNvPr id="0" name=""/>
        <dsp:cNvSpPr/>
      </dsp:nvSpPr>
      <dsp:spPr>
        <a:xfrm>
          <a:off x="8962048" y="1553517"/>
          <a:ext cx="1402755" cy="207135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ML Regression Model</a:t>
          </a:r>
          <a:endParaRPr lang="en-US" sz="1800" kern="1200" dirty="0"/>
        </a:p>
      </dsp:txBody>
      <dsp:txXfrm>
        <a:off x="9030525" y="1621994"/>
        <a:ext cx="1265801" cy="1934402"/>
      </dsp:txXfrm>
    </dsp:sp>
    <dsp:sp modelId="{9DAC844E-46F9-4AA6-A95B-95D11889D22D}">
      <dsp:nvSpPr>
        <dsp:cNvPr id="0" name=""/>
        <dsp:cNvSpPr/>
      </dsp:nvSpPr>
      <dsp:spPr>
        <a:xfrm>
          <a:off x="10455433" y="1553517"/>
          <a:ext cx="1402755" cy="207135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ML Model Evaluation</a:t>
          </a:r>
          <a:endParaRPr lang="en-US" sz="1800" kern="1200" dirty="0"/>
        </a:p>
      </dsp:txBody>
      <dsp:txXfrm>
        <a:off x="10523910" y="1621994"/>
        <a:ext cx="1265801" cy="19344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EFD254-6D86-6EB9-C4DC-5C9C5BB139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03DB1B9-92A6-3559-A889-502FD1B7B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D30487-2CC5-4D77-A72C-2AD9F340C89F}" type="datetimeFigureOut">
              <a:rPr lang="en-US" smtClean="0"/>
              <a:t>11/18/2022</a:t>
            </a:fld>
            <a:endParaRPr lang="en-US"/>
          </a:p>
        </p:txBody>
      </p:sp>
      <p:sp>
        <p:nvSpPr>
          <p:cNvPr id="4" name="Footer Placeholder 3">
            <a:extLst>
              <a:ext uri="{FF2B5EF4-FFF2-40B4-BE49-F238E27FC236}">
                <a16:creationId xmlns:a16="http://schemas.microsoft.com/office/drawing/2014/main" id="{07E89403-0D9A-6085-19EB-DF17DDE2E2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BECFFA-3969-3578-E66F-5B99B1B9DF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B8F76D-6C31-45C6-A4D1-34E710E642F2}" type="slidenum">
              <a:rPr lang="en-US" smtClean="0"/>
              <a:t>‹#›</a:t>
            </a:fld>
            <a:endParaRPr lang="en-US"/>
          </a:p>
        </p:txBody>
      </p:sp>
    </p:spTree>
    <p:extLst>
      <p:ext uri="{BB962C8B-B14F-4D97-AF65-F5344CB8AC3E}">
        <p14:creationId xmlns:p14="http://schemas.microsoft.com/office/powerpoint/2010/main" val="191002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D5D74-0A92-4410-A0BB-A99DD0A3191B}"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28A0B-BEBF-4AA9-A55D-AD45275DE354}" type="slidenum">
              <a:rPr lang="en-US" smtClean="0"/>
              <a:t>‹#›</a:t>
            </a:fld>
            <a:endParaRPr lang="en-US"/>
          </a:p>
        </p:txBody>
      </p:sp>
    </p:spTree>
    <p:extLst>
      <p:ext uri="{BB962C8B-B14F-4D97-AF65-F5344CB8AC3E}">
        <p14:creationId xmlns:p14="http://schemas.microsoft.com/office/powerpoint/2010/main" val="407587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pic>
        <p:nvPicPr>
          <p:cNvPr id="10" name="Picture 2">
            <a:extLst>
              <a:ext uri="{FF2B5EF4-FFF2-40B4-BE49-F238E27FC236}">
                <a16:creationId xmlns:a16="http://schemas.microsoft.com/office/drawing/2014/main" id="{11D24E35-D4E2-0243-DEF5-B01EB835D9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96311" y="101866"/>
            <a:ext cx="635268" cy="635268"/>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a:extLst>
              <a:ext uri="{FF2B5EF4-FFF2-40B4-BE49-F238E27FC236}">
                <a16:creationId xmlns:a16="http://schemas.microsoft.com/office/drawing/2014/main" id="{601F6E0B-783E-309F-2C80-B93E8B1F30FC}"/>
              </a:ext>
            </a:extLst>
          </p:cNvPr>
          <p:cNvSpPr>
            <a:spLocks noGrp="1"/>
          </p:cNvSpPr>
          <p:nvPr>
            <p:ph type="dt" sz="half" idx="10"/>
          </p:nvPr>
        </p:nvSpPr>
        <p:spPr/>
        <p:txBody>
          <a:bodyPr/>
          <a:lstStyle/>
          <a:p>
            <a:fld id="{E9BAB6DF-7C68-4833-B7E3-763A5827E308}" type="datetime2">
              <a:rPr lang="en-US" smtClean="0"/>
              <a:pPr/>
              <a:t>Friday, November 18, 2022</a:t>
            </a:fld>
            <a:endParaRPr lang="en-US" dirty="0"/>
          </a:p>
        </p:txBody>
      </p:sp>
      <p:sp>
        <p:nvSpPr>
          <p:cNvPr id="14" name="Footer Placeholder 13">
            <a:extLst>
              <a:ext uri="{FF2B5EF4-FFF2-40B4-BE49-F238E27FC236}">
                <a16:creationId xmlns:a16="http://schemas.microsoft.com/office/drawing/2014/main" id="{E24E087F-F699-7BCD-A0D9-C000B4E0FF21}"/>
              </a:ext>
            </a:extLst>
          </p:cNvPr>
          <p:cNvSpPr>
            <a:spLocks noGrp="1"/>
          </p:cNvSpPr>
          <p:nvPr>
            <p:ph type="ftr" sz="quarter" idx="11"/>
          </p:nvPr>
        </p:nvSpPr>
        <p:spPr/>
        <p:txBody>
          <a:bodyPr/>
          <a:lstStyle/>
          <a:p>
            <a:r>
              <a:rPr lang="en-US" dirty="0"/>
              <a:t>ML MODEL For SALES PREDICTION</a:t>
            </a:r>
          </a:p>
        </p:txBody>
      </p:sp>
      <p:sp>
        <p:nvSpPr>
          <p:cNvPr id="15" name="Slide Number Placeholder 14">
            <a:extLst>
              <a:ext uri="{FF2B5EF4-FFF2-40B4-BE49-F238E27FC236}">
                <a16:creationId xmlns:a16="http://schemas.microsoft.com/office/drawing/2014/main" id="{F5F78847-132A-B037-A3A1-FAB798988439}"/>
              </a:ext>
            </a:extLst>
          </p:cNvPr>
          <p:cNvSpPr>
            <a:spLocks noGrp="1"/>
          </p:cNvSpPr>
          <p:nvPr>
            <p:ph type="sldNum" sz="quarter" idx="12"/>
          </p:nvPr>
        </p:nvSpPr>
        <p:spPr/>
        <p:txBody>
          <a:bodyPr/>
          <a:lstStyle/>
          <a:p>
            <a:fld id="{F2E4311C-B5E2-4E20-9E06-4E6FDA9F8722}" type="slidenum">
              <a:rPr lang="en-US" smtClean="0"/>
              <a:pPr/>
              <a:t>‹#›</a:t>
            </a:fld>
            <a:endParaRPr lang="en-US" dirty="0"/>
          </a:p>
        </p:txBody>
      </p:sp>
    </p:spTree>
    <p:extLst>
      <p:ext uri="{BB962C8B-B14F-4D97-AF65-F5344CB8AC3E}">
        <p14:creationId xmlns:p14="http://schemas.microsoft.com/office/powerpoint/2010/main" val="313948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B8092-3FF9-4C7E-8F8D-7FEB6818D6CF}" type="datetime2">
              <a:rPr lang="en-US" smtClean="0"/>
              <a:t>Friday, November 18, 2022</a:t>
            </a:fld>
            <a:endParaRPr lang="en-US"/>
          </a:p>
        </p:txBody>
      </p:sp>
      <p:sp>
        <p:nvSpPr>
          <p:cNvPr id="5" name="Footer Placeholder 4"/>
          <p:cNvSpPr>
            <a:spLocks noGrp="1"/>
          </p:cNvSpPr>
          <p:nvPr>
            <p:ph type="ftr" sz="quarter" idx="11"/>
          </p:nvPr>
        </p:nvSpPr>
        <p:spPr/>
        <p:txBody>
          <a:bodyPr/>
          <a:lstStyle/>
          <a:p>
            <a:r>
              <a:rPr lang="en-US" dirty="0"/>
              <a:t>ROSSMANN - SALES PREDICTION</a:t>
            </a:r>
          </a:p>
        </p:txBody>
      </p:sp>
      <p:sp>
        <p:nvSpPr>
          <p:cNvPr id="6" name="Slide Number Placeholder 5"/>
          <p:cNvSpPr>
            <a:spLocks noGrp="1"/>
          </p:cNvSpPr>
          <p:nvPr>
            <p:ph type="sldNum" sz="quarter" idx="12"/>
          </p:nvPr>
        </p:nvSpPr>
        <p:spPr/>
        <p:txBody>
          <a:bodyPr/>
          <a:lstStyle/>
          <a:p>
            <a:fld id="{F2E4311C-B5E2-4E20-9E06-4E6FDA9F8722}" type="slidenum">
              <a:rPr lang="en-US" smtClean="0"/>
              <a:t>‹#›</a:t>
            </a:fld>
            <a:endParaRPr lang="en-US"/>
          </a:p>
        </p:txBody>
      </p:sp>
    </p:spTree>
    <p:extLst>
      <p:ext uri="{BB962C8B-B14F-4D97-AF65-F5344CB8AC3E}">
        <p14:creationId xmlns:p14="http://schemas.microsoft.com/office/powerpoint/2010/main" val="94967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23201-80CD-4CD2-B119-BC5F9D11DAEC}" type="datetime2">
              <a:rPr lang="en-US" smtClean="0"/>
              <a:t>Friday, November 18, 2022</a:t>
            </a:fld>
            <a:endParaRPr lang="en-US"/>
          </a:p>
        </p:txBody>
      </p:sp>
      <p:sp>
        <p:nvSpPr>
          <p:cNvPr id="5" name="Footer Placeholder 4"/>
          <p:cNvSpPr>
            <a:spLocks noGrp="1"/>
          </p:cNvSpPr>
          <p:nvPr>
            <p:ph type="ftr" sz="quarter" idx="11"/>
          </p:nvPr>
        </p:nvSpPr>
        <p:spPr/>
        <p:txBody>
          <a:bodyPr/>
          <a:lstStyle/>
          <a:p>
            <a:r>
              <a:rPr lang="en-US" dirty="0"/>
              <a:t>ROSSMANN - SALES PREDICTION</a:t>
            </a:r>
          </a:p>
        </p:txBody>
      </p:sp>
      <p:sp>
        <p:nvSpPr>
          <p:cNvPr id="6" name="Slide Number Placeholder 5"/>
          <p:cNvSpPr>
            <a:spLocks noGrp="1"/>
          </p:cNvSpPr>
          <p:nvPr>
            <p:ph type="sldNum" sz="quarter" idx="12"/>
          </p:nvPr>
        </p:nvSpPr>
        <p:spPr/>
        <p:txBody>
          <a:bodyPr/>
          <a:lstStyle/>
          <a:p>
            <a:fld id="{F2E4311C-B5E2-4E20-9E06-4E6FDA9F8722}" type="slidenum">
              <a:rPr lang="en-US" smtClean="0"/>
              <a:t>‹#›</a:t>
            </a:fld>
            <a:endParaRPr lang="en-US"/>
          </a:p>
        </p:txBody>
      </p:sp>
    </p:spTree>
    <p:extLst>
      <p:ext uri="{BB962C8B-B14F-4D97-AF65-F5344CB8AC3E}">
        <p14:creationId xmlns:p14="http://schemas.microsoft.com/office/powerpoint/2010/main" val="6612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7587" y="2474624"/>
            <a:ext cx="100584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0" y="6459785"/>
            <a:ext cx="2472271" cy="365125"/>
          </a:xfrm>
        </p:spPr>
        <p:txBody>
          <a:bodyPr/>
          <a:lstStyle>
            <a:lvl1pPr>
              <a:defRPr sz="1200">
                <a:solidFill>
                  <a:schemeClr val="accent6">
                    <a:lumMod val="20000"/>
                    <a:lumOff val="80000"/>
                  </a:schemeClr>
                </a:solidFill>
              </a:defRPr>
            </a:lvl1pPr>
          </a:lstStyle>
          <a:p>
            <a:fld id="{7DD43C7A-2105-4D4C-BDD5-7DFF74D6B74B}" type="datetime2">
              <a:rPr lang="en-US" smtClean="0"/>
              <a:pPr/>
              <a:t>Friday, November 18, 2022</a:t>
            </a:fld>
            <a:endParaRPr lang="en-US"/>
          </a:p>
        </p:txBody>
      </p:sp>
      <p:sp>
        <p:nvSpPr>
          <p:cNvPr id="5" name="Footer Placeholder 4"/>
          <p:cNvSpPr>
            <a:spLocks noGrp="1"/>
          </p:cNvSpPr>
          <p:nvPr>
            <p:ph type="ftr" sz="quarter" idx="11"/>
          </p:nvPr>
        </p:nvSpPr>
        <p:spPr/>
        <p:txBody>
          <a:bodyPr/>
          <a:lstStyle>
            <a:lvl1pPr>
              <a:defRPr sz="1200">
                <a:solidFill>
                  <a:schemeClr val="accent6">
                    <a:lumMod val="20000"/>
                    <a:lumOff val="80000"/>
                  </a:schemeClr>
                </a:solidFill>
              </a:defRPr>
            </a:lvl1pPr>
          </a:lstStyle>
          <a:p>
            <a:r>
              <a:rPr lang="en-US" dirty="0"/>
              <a:t>ML MODEL For SALES PREDICTION</a:t>
            </a:r>
          </a:p>
        </p:txBody>
      </p:sp>
      <p:sp>
        <p:nvSpPr>
          <p:cNvPr id="6" name="Slide Number Placeholder 5"/>
          <p:cNvSpPr>
            <a:spLocks noGrp="1"/>
          </p:cNvSpPr>
          <p:nvPr>
            <p:ph type="sldNum" sz="quarter" idx="12"/>
          </p:nvPr>
        </p:nvSpPr>
        <p:spPr>
          <a:xfrm>
            <a:off x="10879975" y="6459785"/>
            <a:ext cx="1312025" cy="365125"/>
          </a:xfrm>
        </p:spPr>
        <p:txBody>
          <a:bodyPr/>
          <a:lstStyle>
            <a:lvl1pPr>
              <a:defRPr sz="1200">
                <a:solidFill>
                  <a:schemeClr val="accent6">
                    <a:lumMod val="20000"/>
                    <a:lumOff val="80000"/>
                  </a:schemeClr>
                </a:solidFill>
              </a:defRPr>
            </a:lvl1pPr>
          </a:lstStyle>
          <a:p>
            <a:fld id="{F2E4311C-B5E2-4E20-9E06-4E6FDA9F8722}" type="slidenum">
              <a:rPr lang="en-US" smtClean="0"/>
              <a:pPr/>
              <a:t>‹#›</a:t>
            </a:fld>
            <a:endParaRPr lang="en-US" dirty="0"/>
          </a:p>
        </p:txBody>
      </p:sp>
      <p:sp>
        <p:nvSpPr>
          <p:cNvPr id="8" name="Title 7">
            <a:extLst>
              <a:ext uri="{FF2B5EF4-FFF2-40B4-BE49-F238E27FC236}">
                <a16:creationId xmlns:a16="http://schemas.microsoft.com/office/drawing/2014/main" id="{A08B33E3-2DD1-6FC6-1E97-DBFE36603F01}"/>
              </a:ext>
            </a:extLst>
          </p:cNvPr>
          <p:cNvSpPr>
            <a:spLocks noGrp="1"/>
          </p:cNvSpPr>
          <p:nvPr>
            <p:ph type="title"/>
          </p:nvPr>
        </p:nvSpPr>
        <p:spPr/>
        <p:txBody>
          <a:bodyPr/>
          <a:lstStyle/>
          <a:p>
            <a:r>
              <a:rPr lang="en-US" dirty="0"/>
              <a:t>Click to edit Master title style</a:t>
            </a:r>
          </a:p>
        </p:txBody>
      </p:sp>
      <p:cxnSp>
        <p:nvCxnSpPr>
          <p:cNvPr id="9" name="Straight Connector 8">
            <a:extLst>
              <a:ext uri="{FF2B5EF4-FFF2-40B4-BE49-F238E27FC236}">
                <a16:creationId xmlns:a16="http://schemas.microsoft.com/office/drawing/2014/main" id="{D5E5DB47-4EED-5F44-A831-E1832CF1465A}"/>
              </a:ext>
            </a:extLst>
          </p:cNvPr>
          <p:cNvCxnSpPr>
            <a:cxnSpLocks/>
          </p:cNvCxnSpPr>
          <p:nvPr userDrawn="1"/>
        </p:nvCxnSpPr>
        <p:spPr>
          <a:xfrm>
            <a:off x="0" y="949763"/>
            <a:ext cx="11963400" cy="0"/>
          </a:xfrm>
          <a:prstGeom prst="line">
            <a:avLst/>
          </a:prstGeom>
          <a:ln>
            <a:solidFill>
              <a:schemeClr val="accent1">
                <a:lumMod val="75000"/>
              </a:schemeClr>
            </a:solidFill>
          </a:ln>
        </p:spPr>
        <p:style>
          <a:lnRef idx="3">
            <a:schemeClr val="accent6"/>
          </a:lnRef>
          <a:fillRef idx="0">
            <a:schemeClr val="accent6"/>
          </a:fillRef>
          <a:effectRef idx="2">
            <a:schemeClr val="accent6"/>
          </a:effectRef>
          <a:fontRef idx="minor">
            <a:schemeClr val="tx1"/>
          </a:fontRef>
        </p:style>
      </p:cxnSp>
      <p:pic>
        <p:nvPicPr>
          <p:cNvPr id="10" name="Picture 2">
            <a:extLst>
              <a:ext uri="{FF2B5EF4-FFF2-40B4-BE49-F238E27FC236}">
                <a16:creationId xmlns:a16="http://schemas.microsoft.com/office/drawing/2014/main" id="{FF7213CA-E9A5-0C4B-373C-978F98122A1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96311" y="101866"/>
            <a:ext cx="635268" cy="63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3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0" y="6513760"/>
            <a:ext cx="2472271" cy="365125"/>
          </a:xfrm>
        </p:spPr>
        <p:txBody>
          <a:bodyPr/>
          <a:lstStyle>
            <a:lvl1pPr>
              <a:defRPr sz="1200"/>
            </a:lvl1pPr>
          </a:lstStyle>
          <a:p>
            <a:fld id="{0C06ECE3-93DF-4231-BF22-B9F43062D476}" type="datetime2">
              <a:rPr lang="en-US" smtClean="0"/>
              <a:pPr/>
              <a:t>Friday, November 18, 2022</a:t>
            </a:fld>
            <a:endParaRPr lang="en-US" dirty="0"/>
          </a:p>
        </p:txBody>
      </p:sp>
      <p:sp>
        <p:nvSpPr>
          <p:cNvPr id="5" name="Footer Placeholder 4"/>
          <p:cNvSpPr>
            <a:spLocks noGrp="1"/>
          </p:cNvSpPr>
          <p:nvPr>
            <p:ph type="ftr" sz="quarter" idx="11"/>
          </p:nvPr>
        </p:nvSpPr>
        <p:spPr/>
        <p:txBody>
          <a:bodyPr/>
          <a:lstStyle>
            <a:lvl1pPr>
              <a:defRPr sz="1200"/>
            </a:lvl1pPr>
          </a:lstStyle>
          <a:p>
            <a:r>
              <a:rPr lang="en-US" dirty="0"/>
              <a:t>ML MODEL For SALES PREDICTION</a:t>
            </a:r>
          </a:p>
        </p:txBody>
      </p:sp>
      <p:sp>
        <p:nvSpPr>
          <p:cNvPr id="6" name="Slide Number Placeholder 5"/>
          <p:cNvSpPr>
            <a:spLocks noGrp="1"/>
          </p:cNvSpPr>
          <p:nvPr>
            <p:ph type="sldNum" sz="quarter" idx="12"/>
          </p:nvPr>
        </p:nvSpPr>
        <p:spPr>
          <a:xfrm>
            <a:off x="10876800" y="6459785"/>
            <a:ext cx="1312025" cy="365125"/>
          </a:xfrm>
        </p:spPr>
        <p:txBody>
          <a:bodyPr/>
          <a:lstStyle/>
          <a:p>
            <a:fld id="{F2E4311C-B5E2-4E20-9E06-4E6FDA9F87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21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68886-F7E4-4EA5-A760-FE0F62AC18C4}" type="datetime2">
              <a:rPr lang="en-US" smtClean="0"/>
              <a:t>Friday, November 18, 2022</a:t>
            </a:fld>
            <a:endParaRPr lang="en-US"/>
          </a:p>
        </p:txBody>
      </p:sp>
      <p:sp>
        <p:nvSpPr>
          <p:cNvPr id="6" name="Footer Placeholder 5"/>
          <p:cNvSpPr>
            <a:spLocks noGrp="1"/>
          </p:cNvSpPr>
          <p:nvPr>
            <p:ph type="ftr" sz="quarter" idx="11"/>
          </p:nvPr>
        </p:nvSpPr>
        <p:spPr/>
        <p:txBody>
          <a:bodyPr/>
          <a:lstStyle/>
          <a:p>
            <a:r>
              <a:rPr lang="en-US" dirty="0"/>
              <a:t>ROSSMANN - SALES PREDICTION</a:t>
            </a:r>
          </a:p>
        </p:txBody>
      </p:sp>
      <p:sp>
        <p:nvSpPr>
          <p:cNvPr id="7" name="Slide Number Placeholder 6"/>
          <p:cNvSpPr>
            <a:spLocks noGrp="1"/>
          </p:cNvSpPr>
          <p:nvPr>
            <p:ph type="sldNum" sz="quarter" idx="12"/>
          </p:nvPr>
        </p:nvSpPr>
        <p:spPr/>
        <p:txBody>
          <a:bodyPr/>
          <a:lstStyle/>
          <a:p>
            <a:fld id="{F2E4311C-B5E2-4E20-9E06-4E6FDA9F8722}" type="slidenum">
              <a:rPr lang="en-US" smtClean="0"/>
              <a:t>‹#›</a:t>
            </a:fld>
            <a:endParaRPr lang="en-US"/>
          </a:p>
        </p:txBody>
      </p:sp>
    </p:spTree>
    <p:extLst>
      <p:ext uri="{BB962C8B-B14F-4D97-AF65-F5344CB8AC3E}">
        <p14:creationId xmlns:p14="http://schemas.microsoft.com/office/powerpoint/2010/main" val="347936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6E7DF-A3D3-48FF-955D-84559FCC27CE}" type="datetime2">
              <a:rPr lang="en-US" smtClean="0"/>
              <a:t>Friday, November 18, 2022</a:t>
            </a:fld>
            <a:endParaRPr lang="en-US"/>
          </a:p>
        </p:txBody>
      </p:sp>
      <p:sp>
        <p:nvSpPr>
          <p:cNvPr id="8" name="Footer Placeholder 7"/>
          <p:cNvSpPr>
            <a:spLocks noGrp="1"/>
          </p:cNvSpPr>
          <p:nvPr>
            <p:ph type="ftr" sz="quarter" idx="11"/>
          </p:nvPr>
        </p:nvSpPr>
        <p:spPr/>
        <p:txBody>
          <a:bodyPr/>
          <a:lstStyle/>
          <a:p>
            <a:r>
              <a:rPr lang="en-US" dirty="0"/>
              <a:t>ROSSMANN - SALES PREDICTION</a:t>
            </a:r>
          </a:p>
        </p:txBody>
      </p:sp>
      <p:sp>
        <p:nvSpPr>
          <p:cNvPr id="9" name="Slide Number Placeholder 8"/>
          <p:cNvSpPr>
            <a:spLocks noGrp="1"/>
          </p:cNvSpPr>
          <p:nvPr>
            <p:ph type="sldNum" sz="quarter" idx="12"/>
          </p:nvPr>
        </p:nvSpPr>
        <p:spPr/>
        <p:txBody>
          <a:bodyPr/>
          <a:lstStyle/>
          <a:p>
            <a:fld id="{F2E4311C-B5E2-4E20-9E06-4E6FDA9F8722}" type="slidenum">
              <a:rPr lang="en-US" smtClean="0"/>
              <a:t>‹#›</a:t>
            </a:fld>
            <a:endParaRPr lang="en-US"/>
          </a:p>
        </p:txBody>
      </p:sp>
    </p:spTree>
    <p:extLst>
      <p:ext uri="{BB962C8B-B14F-4D97-AF65-F5344CB8AC3E}">
        <p14:creationId xmlns:p14="http://schemas.microsoft.com/office/powerpoint/2010/main" val="254880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2AE29D-6899-4163-99F7-E94A770D62F0}" type="datetime2">
              <a:rPr lang="en-US" smtClean="0"/>
              <a:t>Friday, November 18, 2022</a:t>
            </a:fld>
            <a:endParaRPr lang="en-US"/>
          </a:p>
        </p:txBody>
      </p:sp>
      <p:sp>
        <p:nvSpPr>
          <p:cNvPr id="4" name="Footer Placeholder 3"/>
          <p:cNvSpPr>
            <a:spLocks noGrp="1"/>
          </p:cNvSpPr>
          <p:nvPr>
            <p:ph type="ftr" sz="quarter" idx="11"/>
          </p:nvPr>
        </p:nvSpPr>
        <p:spPr/>
        <p:txBody>
          <a:bodyPr/>
          <a:lstStyle/>
          <a:p>
            <a:r>
              <a:rPr lang="en-US" dirty="0"/>
              <a:t>ROSSMANN - SALES PREDICTION</a:t>
            </a:r>
          </a:p>
        </p:txBody>
      </p:sp>
      <p:sp>
        <p:nvSpPr>
          <p:cNvPr id="5" name="Slide Number Placeholder 4"/>
          <p:cNvSpPr>
            <a:spLocks noGrp="1"/>
          </p:cNvSpPr>
          <p:nvPr>
            <p:ph type="sldNum" sz="quarter" idx="12"/>
          </p:nvPr>
        </p:nvSpPr>
        <p:spPr/>
        <p:txBody>
          <a:bodyPr/>
          <a:lstStyle/>
          <a:p>
            <a:fld id="{F2E4311C-B5E2-4E20-9E06-4E6FDA9F8722}" type="slidenum">
              <a:rPr lang="en-US" smtClean="0"/>
              <a:t>‹#›</a:t>
            </a:fld>
            <a:endParaRPr lang="en-US"/>
          </a:p>
        </p:txBody>
      </p:sp>
    </p:spTree>
    <p:extLst>
      <p:ext uri="{BB962C8B-B14F-4D97-AF65-F5344CB8AC3E}">
        <p14:creationId xmlns:p14="http://schemas.microsoft.com/office/powerpoint/2010/main" val="174549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835F30-70CC-467B-B2CA-6302D1E35D41}" type="datetime2">
              <a:rPr lang="en-US" smtClean="0"/>
              <a:t>Friday, November 18, 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ROSSMANN - SALES PREDICTION</a:t>
            </a:r>
          </a:p>
        </p:txBody>
      </p:sp>
      <p:sp>
        <p:nvSpPr>
          <p:cNvPr id="9" name="Slide Number Placeholder 8"/>
          <p:cNvSpPr>
            <a:spLocks noGrp="1"/>
          </p:cNvSpPr>
          <p:nvPr>
            <p:ph type="sldNum" sz="quarter" idx="12"/>
          </p:nvPr>
        </p:nvSpPr>
        <p:spPr/>
        <p:txBody>
          <a:bodyPr/>
          <a:lstStyle/>
          <a:p>
            <a:fld id="{F2E4311C-B5E2-4E20-9E06-4E6FDA9F8722}" type="slidenum">
              <a:rPr lang="en-US" smtClean="0"/>
              <a:t>‹#›</a:t>
            </a:fld>
            <a:endParaRPr lang="en-US"/>
          </a:p>
        </p:txBody>
      </p:sp>
      <p:cxnSp>
        <p:nvCxnSpPr>
          <p:cNvPr id="2" name="Straight Connector 1">
            <a:extLst>
              <a:ext uri="{FF2B5EF4-FFF2-40B4-BE49-F238E27FC236}">
                <a16:creationId xmlns:a16="http://schemas.microsoft.com/office/drawing/2014/main" id="{807EC8AF-B23F-1BD9-9667-A9F26A767A41}"/>
              </a:ext>
            </a:extLst>
          </p:cNvPr>
          <p:cNvCxnSpPr>
            <a:cxnSpLocks/>
          </p:cNvCxnSpPr>
          <p:nvPr userDrawn="1"/>
        </p:nvCxnSpPr>
        <p:spPr>
          <a:xfrm>
            <a:off x="0" y="1102163"/>
            <a:ext cx="11972925" cy="0"/>
          </a:xfrm>
          <a:prstGeom prst="line">
            <a:avLst/>
          </a:prstGeom>
          <a:ln>
            <a:solidFill>
              <a:schemeClr val="accent1">
                <a:lumMod val="75000"/>
              </a:schemeClr>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63192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D9E39E7-2479-46B4-AC8A-7A8C832CF0FE}" type="datetime2">
              <a:rPr lang="en-US" smtClean="0"/>
              <a:t>Friday, November 18, 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ROSSMANN - SALES PREDICTION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E4311C-B5E2-4E20-9E06-4E6FDA9F8722}" type="slidenum">
              <a:rPr lang="en-US" smtClean="0"/>
              <a:t>‹#›</a:t>
            </a:fld>
            <a:endParaRPr lang="en-US"/>
          </a:p>
        </p:txBody>
      </p:sp>
    </p:spTree>
    <p:extLst>
      <p:ext uri="{BB962C8B-B14F-4D97-AF65-F5344CB8AC3E}">
        <p14:creationId xmlns:p14="http://schemas.microsoft.com/office/powerpoint/2010/main" val="186806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95734-C75A-425E-B634-17005FD26D06}" type="datetime2">
              <a:rPr lang="en-US" smtClean="0"/>
              <a:t>Friday, November 18, 2022</a:t>
            </a:fld>
            <a:endParaRPr lang="en-US"/>
          </a:p>
        </p:txBody>
      </p:sp>
      <p:sp>
        <p:nvSpPr>
          <p:cNvPr id="6" name="Footer Placeholder 5"/>
          <p:cNvSpPr>
            <a:spLocks noGrp="1"/>
          </p:cNvSpPr>
          <p:nvPr>
            <p:ph type="ftr" sz="quarter" idx="11"/>
          </p:nvPr>
        </p:nvSpPr>
        <p:spPr/>
        <p:txBody>
          <a:bodyPr/>
          <a:lstStyle/>
          <a:p>
            <a:r>
              <a:rPr lang="en-US" dirty="0"/>
              <a:t>ROSSMANN - SALES PREDICTION</a:t>
            </a:r>
          </a:p>
        </p:txBody>
      </p:sp>
      <p:sp>
        <p:nvSpPr>
          <p:cNvPr id="7" name="Slide Number Placeholder 6"/>
          <p:cNvSpPr>
            <a:spLocks noGrp="1"/>
          </p:cNvSpPr>
          <p:nvPr>
            <p:ph type="sldNum" sz="quarter" idx="12"/>
          </p:nvPr>
        </p:nvSpPr>
        <p:spPr/>
        <p:txBody>
          <a:bodyPr/>
          <a:lstStyle/>
          <a:p>
            <a:fld id="{F2E4311C-B5E2-4E20-9E06-4E6FDA9F8722}" type="slidenum">
              <a:rPr lang="en-US" smtClean="0"/>
              <a:t>‹#›</a:t>
            </a:fld>
            <a:endParaRPr lang="en-US"/>
          </a:p>
        </p:txBody>
      </p:sp>
    </p:spTree>
    <p:extLst>
      <p:ext uri="{BB962C8B-B14F-4D97-AF65-F5344CB8AC3E}">
        <p14:creationId xmlns:p14="http://schemas.microsoft.com/office/powerpoint/2010/main" val="335492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93532" y="-46778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193532" y="2548037"/>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67970"/>
            <a:ext cx="2472271" cy="365125"/>
          </a:xfrm>
          <a:prstGeom prst="rect">
            <a:avLst/>
          </a:prstGeom>
        </p:spPr>
        <p:txBody>
          <a:bodyPr vert="horz" lIns="91440" tIns="45720" rIns="91440" bIns="45720" rtlCol="0" anchor="ctr"/>
          <a:lstStyle>
            <a:lvl1pPr algn="l">
              <a:defRPr sz="1200">
                <a:solidFill>
                  <a:srgbClr val="FFFFFF"/>
                </a:solidFill>
              </a:defRPr>
            </a:lvl1pPr>
          </a:lstStyle>
          <a:p>
            <a:fld id="{E9BAB6DF-7C68-4833-B7E3-763A5827E308}" type="datetime2">
              <a:rPr lang="en-US" smtClean="0"/>
              <a:pPr/>
              <a:t>Friday, November 18, 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en-US" dirty="0"/>
              <a:t>ML MODEL For SALES PREDICTION</a:t>
            </a:r>
          </a:p>
        </p:txBody>
      </p:sp>
      <p:sp>
        <p:nvSpPr>
          <p:cNvPr id="6" name="Slide Number Placeholder 5"/>
          <p:cNvSpPr>
            <a:spLocks noGrp="1"/>
          </p:cNvSpPr>
          <p:nvPr>
            <p:ph type="sldNum" sz="quarter" idx="4"/>
          </p:nvPr>
        </p:nvSpPr>
        <p:spPr>
          <a:xfrm>
            <a:off x="10879974" y="6459785"/>
            <a:ext cx="1312025" cy="365125"/>
          </a:xfrm>
          <a:prstGeom prst="rect">
            <a:avLst/>
          </a:prstGeom>
        </p:spPr>
        <p:txBody>
          <a:bodyPr vert="horz" lIns="91440" tIns="45720" rIns="91440" bIns="45720" rtlCol="0" anchor="ctr"/>
          <a:lstStyle>
            <a:lvl1pPr algn="r">
              <a:defRPr sz="1200">
                <a:solidFill>
                  <a:srgbClr val="FFFFFF"/>
                </a:solidFill>
              </a:defRPr>
            </a:lvl1pPr>
          </a:lstStyle>
          <a:p>
            <a:fld id="{F2E4311C-B5E2-4E20-9E06-4E6FDA9F8722}" type="slidenum">
              <a:rPr lang="en-US" smtClean="0"/>
              <a:pPr/>
              <a:t>‹#›</a:t>
            </a:fld>
            <a:endParaRPr lang="en-US" dirty="0"/>
          </a:p>
        </p:txBody>
      </p:sp>
    </p:spTree>
    <p:extLst>
      <p:ext uri="{BB962C8B-B14F-4D97-AF65-F5344CB8AC3E}">
        <p14:creationId xmlns:p14="http://schemas.microsoft.com/office/powerpoint/2010/main" val="139986695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C0F834-6763-99B2-D197-EA87E3689236}"/>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793561" y="825236"/>
            <a:ext cx="10223878" cy="2743438"/>
          </a:xfrm>
          <a:prstGeom prst="ellipse">
            <a:avLst/>
          </a:prstGeom>
          <a:ln>
            <a:noFill/>
          </a:ln>
          <a:effectLst>
            <a:softEdge rad="112500"/>
          </a:effectLst>
        </p:spPr>
      </p:pic>
      <p:pic>
        <p:nvPicPr>
          <p:cNvPr id="1026" name="Picture 2">
            <a:extLst>
              <a:ext uri="{FF2B5EF4-FFF2-40B4-BE49-F238E27FC236}">
                <a16:creationId xmlns:a16="http://schemas.microsoft.com/office/drawing/2014/main" id="{2DDADE8B-7D5B-3AAF-8F00-1CCB4FF96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6311" y="101866"/>
            <a:ext cx="635268" cy="6352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05A46F-036F-4FC8-2FA8-FAE14030F5CE}"/>
              </a:ext>
            </a:extLst>
          </p:cNvPr>
          <p:cNvSpPr txBox="1"/>
          <p:nvPr/>
        </p:nvSpPr>
        <p:spPr>
          <a:xfrm>
            <a:off x="2101245" y="1843012"/>
            <a:ext cx="7473756" cy="707886"/>
          </a:xfrm>
          <a:prstGeom prst="rect">
            <a:avLst/>
          </a:prstGeom>
          <a:noFill/>
        </p:spPr>
        <p:txBody>
          <a:bodyPr wrap="square">
            <a:spAutoFit/>
          </a:bodyPr>
          <a:lstStyle/>
          <a:p>
            <a:pPr algn="ctr"/>
            <a:r>
              <a:rPr lang="en-US" sz="4000" b="1" i="0" dirty="0">
                <a:solidFill>
                  <a:srgbClr val="292929"/>
                </a:solidFill>
                <a:effectLst/>
                <a:latin typeface="MV Boli" panose="02000500030200090000" pitchFamily="2" charset="0"/>
                <a:cs typeface="MV Boli" panose="02000500030200090000" pitchFamily="2" charset="0"/>
              </a:rPr>
              <a:t>SALES PREDICTION Using ML</a:t>
            </a:r>
          </a:p>
        </p:txBody>
      </p:sp>
      <p:sp>
        <p:nvSpPr>
          <p:cNvPr id="4" name="TextBox 3">
            <a:extLst>
              <a:ext uri="{FF2B5EF4-FFF2-40B4-BE49-F238E27FC236}">
                <a16:creationId xmlns:a16="http://schemas.microsoft.com/office/drawing/2014/main" id="{7C51975D-F204-ACCB-F43B-318C0044A377}"/>
              </a:ext>
            </a:extLst>
          </p:cNvPr>
          <p:cNvSpPr txBox="1"/>
          <p:nvPr/>
        </p:nvSpPr>
        <p:spPr>
          <a:xfrm>
            <a:off x="8611257" y="4945530"/>
            <a:ext cx="3060700" cy="954107"/>
          </a:xfrm>
          <a:prstGeom prst="rect">
            <a:avLst/>
          </a:prstGeom>
          <a:noFill/>
        </p:spPr>
        <p:txBody>
          <a:bodyPr wrap="square" rtlCol="0">
            <a:spAutoFit/>
          </a:bodyPr>
          <a:lstStyle/>
          <a:p>
            <a:r>
              <a:rPr lang="en-US" sz="2800" b="1" dirty="0">
                <a:solidFill>
                  <a:srgbClr val="292929"/>
                </a:solidFill>
                <a:latin typeface="MV Boli" panose="02000500030200090000" pitchFamily="2" charset="0"/>
                <a:cs typeface="MV Boli" panose="02000500030200090000" pitchFamily="2" charset="0"/>
              </a:rPr>
              <a:t>Aswathaman R</a:t>
            </a:r>
          </a:p>
          <a:p>
            <a:r>
              <a:rPr lang="en-US" sz="2800" b="1" dirty="0">
                <a:solidFill>
                  <a:srgbClr val="292929"/>
                </a:solidFill>
                <a:latin typeface="MV Boli" panose="02000500030200090000" pitchFamily="2" charset="0"/>
                <a:cs typeface="MV Boli" panose="02000500030200090000" pitchFamily="2" charset="0"/>
              </a:rPr>
              <a:t>Cohort- Seattle</a:t>
            </a:r>
          </a:p>
        </p:txBody>
      </p:sp>
    </p:spTree>
    <p:extLst>
      <p:ext uri="{BB962C8B-B14F-4D97-AF65-F5344CB8AC3E}">
        <p14:creationId xmlns:p14="http://schemas.microsoft.com/office/powerpoint/2010/main" val="934025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68839B5-5146-56E4-2C6C-377672852FDF}"/>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B517F345-3107-92CA-1131-42B40B0CA1DB}"/>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B3E561FD-DC1D-06E9-AEF2-73E43E58E8AC}"/>
              </a:ext>
            </a:extLst>
          </p:cNvPr>
          <p:cNvSpPr>
            <a:spLocks noGrp="1"/>
          </p:cNvSpPr>
          <p:nvPr>
            <p:ph type="sldNum" sz="quarter" idx="12"/>
          </p:nvPr>
        </p:nvSpPr>
        <p:spPr/>
        <p:txBody>
          <a:bodyPr/>
          <a:lstStyle/>
          <a:p>
            <a:fld id="{F2E4311C-B5E2-4E20-9E06-4E6FDA9F8722}" type="slidenum">
              <a:rPr lang="en-US" smtClean="0"/>
              <a:pPr/>
              <a:t>10</a:t>
            </a:fld>
            <a:endParaRPr lang="en-US" dirty="0"/>
          </a:p>
        </p:txBody>
      </p:sp>
      <p:sp>
        <p:nvSpPr>
          <p:cNvPr id="10" name="TextBox 9">
            <a:extLst>
              <a:ext uri="{FF2B5EF4-FFF2-40B4-BE49-F238E27FC236}">
                <a16:creationId xmlns:a16="http://schemas.microsoft.com/office/drawing/2014/main" id="{69E9C3AA-6C8F-B21A-9DAC-4D9DD12F589F}"/>
              </a:ext>
            </a:extLst>
          </p:cNvPr>
          <p:cNvSpPr txBox="1"/>
          <p:nvPr/>
        </p:nvSpPr>
        <p:spPr>
          <a:xfrm>
            <a:off x="271913" y="166655"/>
            <a:ext cx="6107228" cy="461665"/>
          </a:xfrm>
          <a:prstGeom prst="rect">
            <a:avLst/>
          </a:prstGeom>
          <a:noFill/>
        </p:spPr>
        <p:txBody>
          <a:bodyPr wrap="square" rtlCol="0">
            <a:spAutoFit/>
          </a:bodyPr>
          <a:lstStyle>
            <a:defPPr>
              <a:defRPr lang="en-US"/>
            </a:defPPr>
            <a:lvl1pPr>
              <a:defRPr sz="2400" b="1">
                <a:solidFill>
                  <a:schemeClr val="accent6">
                    <a:lumMod val="50000"/>
                  </a:schemeClr>
                </a:solidFill>
              </a:defRPr>
            </a:lvl1pPr>
          </a:lstStyle>
          <a:p>
            <a:r>
              <a:rPr lang="en-US" dirty="0"/>
              <a:t>FEATURE EXTRACTION</a:t>
            </a:r>
          </a:p>
        </p:txBody>
      </p:sp>
      <p:sp>
        <p:nvSpPr>
          <p:cNvPr id="14" name="TextBox 13">
            <a:extLst>
              <a:ext uri="{FF2B5EF4-FFF2-40B4-BE49-F238E27FC236}">
                <a16:creationId xmlns:a16="http://schemas.microsoft.com/office/drawing/2014/main" id="{8360ED7C-8EC9-94F1-925D-0EAF94905801}"/>
              </a:ext>
            </a:extLst>
          </p:cNvPr>
          <p:cNvSpPr txBox="1"/>
          <p:nvPr/>
        </p:nvSpPr>
        <p:spPr>
          <a:xfrm>
            <a:off x="647298" y="1595985"/>
            <a:ext cx="11249527" cy="3387209"/>
          </a:xfrm>
          <a:prstGeom prst="rect">
            <a:avLst/>
          </a:prstGeom>
          <a:noFill/>
        </p:spPr>
        <p:txBody>
          <a:bodyPr wrap="square">
            <a:spAutoFit/>
          </a:bodyPr>
          <a:lstStyle>
            <a:defPPr>
              <a:defRPr lang="en-US"/>
            </a:defPPr>
            <a:lvl1pPr marL="342900" indent="-342900" algn="just">
              <a:lnSpc>
                <a:spcPct val="150000"/>
              </a:lnSpc>
              <a:buFont typeface="Wingdings" panose="05000000000000000000" pitchFamily="2" charset="2"/>
              <a:buChar char="v"/>
              <a:defRPr sz="2000">
                <a:solidFill>
                  <a:schemeClr val="accent6">
                    <a:lumMod val="50000"/>
                  </a:schemeClr>
                </a:solidFill>
                <a:latin typeface="Verdana" panose="020B0604030504040204" pitchFamily="34" charset="0"/>
                <a:ea typeface="Verdana" panose="020B0604030504040204" pitchFamily="34" charset="0"/>
              </a:defRPr>
            </a:lvl1pPr>
          </a:lstStyle>
          <a:p>
            <a:pPr>
              <a:lnSpc>
                <a:spcPct val="200000"/>
              </a:lnSpc>
            </a:pPr>
            <a:r>
              <a:rPr lang="en-US" dirty="0"/>
              <a:t>We will extract some useful features from our dataset</a:t>
            </a:r>
          </a:p>
          <a:p>
            <a:pPr marL="742950" lvl="1" indent="-285750" algn="just">
              <a:lnSpc>
                <a:spcPct val="200000"/>
              </a:lnSpc>
              <a:buFont typeface="Courier New" panose="02070309020205020404" pitchFamily="49" charset="0"/>
              <a:buChar char="o"/>
            </a:pPr>
            <a:r>
              <a:rPr lang="en-US" dirty="0">
                <a:latin typeface="Verdana" panose="020B0604030504040204" pitchFamily="34" charset="0"/>
                <a:ea typeface="Verdana" panose="020B0604030504040204" pitchFamily="34" charset="0"/>
              </a:rPr>
              <a:t> </a:t>
            </a:r>
            <a:r>
              <a:rPr lang="en-US" b="1" dirty="0">
                <a:solidFill>
                  <a:schemeClr val="accent1">
                    <a:lumMod val="50000"/>
                  </a:schemeClr>
                </a:solidFill>
                <a:latin typeface="Verdana" panose="020B0604030504040204" pitchFamily="34" charset="0"/>
                <a:ea typeface="Verdana" panose="020B0604030504040204" pitchFamily="34" charset="0"/>
              </a:rPr>
              <a:t>Sales per Customer </a:t>
            </a:r>
            <a:r>
              <a:rPr lang="en-US" dirty="0">
                <a:solidFill>
                  <a:schemeClr val="accent1">
                    <a:lumMod val="50000"/>
                  </a:schemeClr>
                </a:solidFill>
                <a:latin typeface="Verdana" panose="020B0604030504040204" pitchFamily="34" charset="0"/>
                <a:ea typeface="Verdana" panose="020B0604030504040204" pitchFamily="34" charset="0"/>
              </a:rPr>
              <a:t>- To determine how many sales per customer</a:t>
            </a:r>
          </a:p>
          <a:p>
            <a:pPr marL="742950" lvl="1" indent="-285750" algn="just">
              <a:lnSpc>
                <a:spcPct val="200000"/>
              </a:lnSpc>
              <a:buFont typeface="Courier New" panose="02070309020205020404" pitchFamily="49" charset="0"/>
              <a:buChar char="o"/>
            </a:pPr>
            <a:r>
              <a:rPr lang="en-US" dirty="0">
                <a:solidFill>
                  <a:schemeClr val="accent1">
                    <a:lumMod val="50000"/>
                  </a:schemeClr>
                </a:solidFill>
                <a:latin typeface="Verdana" panose="020B0604030504040204" pitchFamily="34" charset="0"/>
                <a:ea typeface="Verdana" panose="020B0604030504040204" pitchFamily="34" charset="0"/>
              </a:rPr>
              <a:t> </a:t>
            </a:r>
            <a:r>
              <a:rPr lang="en-US" b="1" dirty="0">
                <a:solidFill>
                  <a:schemeClr val="accent1">
                    <a:lumMod val="50000"/>
                  </a:schemeClr>
                </a:solidFill>
                <a:latin typeface="Verdana" panose="020B0604030504040204" pitchFamily="34" charset="0"/>
                <a:ea typeface="Verdana" panose="020B0604030504040204" pitchFamily="34" charset="0"/>
              </a:rPr>
              <a:t>Competition </a:t>
            </a:r>
            <a:r>
              <a:rPr lang="en-US" b="1" dirty="0" err="1">
                <a:solidFill>
                  <a:schemeClr val="accent1">
                    <a:lumMod val="50000"/>
                  </a:schemeClr>
                </a:solidFill>
                <a:latin typeface="Verdana" panose="020B0604030504040204" pitchFamily="34" charset="0"/>
                <a:ea typeface="Verdana" panose="020B0604030504040204" pitchFamily="34" charset="0"/>
              </a:rPr>
              <a:t>Dist</a:t>
            </a:r>
            <a:r>
              <a:rPr lang="en-US" b="1" dirty="0">
                <a:solidFill>
                  <a:schemeClr val="accent1">
                    <a:lumMod val="50000"/>
                  </a:schemeClr>
                </a:solidFill>
                <a:latin typeface="Verdana" panose="020B0604030504040204" pitchFamily="34" charset="0"/>
                <a:ea typeface="Verdana" panose="020B0604030504040204" pitchFamily="34" charset="0"/>
              </a:rPr>
              <a:t> Cat </a:t>
            </a:r>
            <a:r>
              <a:rPr lang="en-US" dirty="0">
                <a:solidFill>
                  <a:schemeClr val="accent1">
                    <a:lumMod val="50000"/>
                  </a:schemeClr>
                </a:solidFill>
                <a:latin typeface="Verdana" panose="020B0604030504040204" pitchFamily="34" charset="0"/>
                <a:ea typeface="Verdana" panose="020B0604030504040204" pitchFamily="34" charset="0"/>
              </a:rPr>
              <a:t>- To group the competition store  by 10 bins</a:t>
            </a:r>
          </a:p>
          <a:p>
            <a:pPr marL="742950" lvl="1" indent="-285750" algn="just">
              <a:lnSpc>
                <a:spcPct val="200000"/>
              </a:lnSpc>
              <a:buFont typeface="Courier New" panose="02070309020205020404" pitchFamily="49" charset="0"/>
              <a:buChar char="o"/>
            </a:pPr>
            <a:r>
              <a:rPr lang="en-US" dirty="0">
                <a:solidFill>
                  <a:schemeClr val="accent1">
                    <a:lumMod val="50000"/>
                  </a:schemeClr>
                </a:solidFill>
                <a:latin typeface="Verdana" panose="020B0604030504040204" pitchFamily="34" charset="0"/>
                <a:ea typeface="Verdana" panose="020B0604030504040204" pitchFamily="34" charset="0"/>
              </a:rPr>
              <a:t> </a:t>
            </a:r>
            <a:r>
              <a:rPr lang="en-US" b="1" dirty="0">
                <a:solidFill>
                  <a:schemeClr val="accent1">
                    <a:lumMod val="50000"/>
                  </a:schemeClr>
                </a:solidFill>
                <a:latin typeface="Verdana" panose="020B0604030504040204" pitchFamily="34" charset="0"/>
                <a:ea typeface="Verdana" panose="020B0604030504040204" pitchFamily="34" charset="0"/>
              </a:rPr>
              <a:t>Promo 2 Open </a:t>
            </a:r>
            <a:r>
              <a:rPr lang="en-US" dirty="0">
                <a:solidFill>
                  <a:schemeClr val="accent1">
                    <a:lumMod val="50000"/>
                  </a:schemeClr>
                </a:solidFill>
                <a:latin typeface="Verdana" panose="020B0604030504040204" pitchFamily="34" charset="0"/>
                <a:ea typeface="Verdana" panose="020B0604030504040204" pitchFamily="34" charset="0"/>
              </a:rPr>
              <a:t>- To determine since how many months promo-2 exist</a:t>
            </a:r>
          </a:p>
          <a:p>
            <a:pPr marL="742950" lvl="1" indent="-285750" algn="just">
              <a:lnSpc>
                <a:spcPct val="200000"/>
              </a:lnSpc>
              <a:buFont typeface="Courier New" panose="02070309020205020404" pitchFamily="49" charset="0"/>
              <a:buChar char="o"/>
            </a:pPr>
            <a:r>
              <a:rPr lang="en-US" dirty="0">
                <a:solidFill>
                  <a:schemeClr val="accent1">
                    <a:lumMod val="50000"/>
                  </a:schemeClr>
                </a:solidFill>
                <a:latin typeface="Verdana" panose="020B0604030504040204" pitchFamily="34" charset="0"/>
                <a:ea typeface="Verdana" panose="020B0604030504040204" pitchFamily="34" charset="0"/>
              </a:rPr>
              <a:t> </a:t>
            </a:r>
            <a:r>
              <a:rPr lang="en-US" b="1" dirty="0">
                <a:solidFill>
                  <a:schemeClr val="accent1">
                    <a:lumMod val="50000"/>
                  </a:schemeClr>
                </a:solidFill>
                <a:latin typeface="Verdana" panose="020B0604030504040204" pitchFamily="34" charset="0"/>
                <a:ea typeface="Verdana" panose="020B0604030504040204" pitchFamily="34" charset="0"/>
              </a:rPr>
              <a:t>Competition Open </a:t>
            </a:r>
            <a:r>
              <a:rPr lang="en-US" dirty="0">
                <a:solidFill>
                  <a:schemeClr val="accent1">
                    <a:lumMod val="50000"/>
                  </a:schemeClr>
                </a:solidFill>
                <a:latin typeface="Verdana" panose="020B0604030504040204" pitchFamily="34" charset="0"/>
                <a:ea typeface="Verdana" panose="020B0604030504040204" pitchFamily="34" charset="0"/>
              </a:rPr>
              <a:t>- To determine since how many months Competition exist</a:t>
            </a:r>
          </a:p>
          <a:p>
            <a:pPr marL="742950" lvl="1" indent="-285750" algn="just">
              <a:lnSpc>
                <a:spcPct val="200000"/>
              </a:lnSpc>
              <a:buFont typeface="Courier New" panose="02070309020205020404" pitchFamily="49" charset="0"/>
              <a:buChar char="o"/>
            </a:pPr>
            <a:r>
              <a:rPr lang="en-US" dirty="0">
                <a:solidFill>
                  <a:schemeClr val="accent1">
                    <a:lumMod val="50000"/>
                  </a:schemeClr>
                </a:solidFill>
                <a:latin typeface="Verdana" panose="020B0604030504040204" pitchFamily="34" charset="0"/>
                <a:ea typeface="Verdana" panose="020B0604030504040204" pitchFamily="34" charset="0"/>
              </a:rPr>
              <a:t> </a:t>
            </a:r>
            <a:r>
              <a:rPr lang="en-US" b="1" dirty="0">
                <a:solidFill>
                  <a:schemeClr val="accent1">
                    <a:lumMod val="50000"/>
                  </a:schemeClr>
                </a:solidFill>
                <a:latin typeface="Verdana" panose="020B0604030504040204" pitchFamily="34" charset="0"/>
                <a:ea typeface="Verdana" panose="020B0604030504040204" pitchFamily="34" charset="0"/>
              </a:rPr>
              <a:t>is Promo Month </a:t>
            </a:r>
            <a:r>
              <a:rPr lang="en-US" dirty="0">
                <a:solidFill>
                  <a:schemeClr val="accent1">
                    <a:lumMod val="50000"/>
                  </a:schemeClr>
                </a:solidFill>
                <a:latin typeface="Verdana" panose="020B0604030504040204" pitchFamily="34" charset="0"/>
                <a:ea typeface="Verdana" panose="020B0604030504040204" pitchFamily="34" charset="0"/>
              </a:rPr>
              <a:t>- To determine whether the sale is happened in promo month.</a:t>
            </a:r>
          </a:p>
        </p:txBody>
      </p:sp>
    </p:spTree>
    <p:extLst>
      <p:ext uri="{BB962C8B-B14F-4D97-AF65-F5344CB8AC3E}">
        <p14:creationId xmlns:p14="http://schemas.microsoft.com/office/powerpoint/2010/main" val="341200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97B972F-C78D-2FA0-91B1-15EAF81C4F85}"/>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26B082C3-5E2D-4FE7-BBE7-0271E919C39F}"/>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57992264-1592-6842-9442-6F7E9284CBFB}"/>
              </a:ext>
            </a:extLst>
          </p:cNvPr>
          <p:cNvSpPr>
            <a:spLocks noGrp="1"/>
          </p:cNvSpPr>
          <p:nvPr>
            <p:ph type="sldNum" sz="quarter" idx="12"/>
          </p:nvPr>
        </p:nvSpPr>
        <p:spPr/>
        <p:txBody>
          <a:bodyPr/>
          <a:lstStyle/>
          <a:p>
            <a:fld id="{F2E4311C-B5E2-4E20-9E06-4E6FDA9F8722}" type="slidenum">
              <a:rPr lang="en-US" smtClean="0"/>
              <a:pPr/>
              <a:t>11</a:t>
            </a:fld>
            <a:endParaRPr lang="en-US" dirty="0"/>
          </a:p>
        </p:txBody>
      </p:sp>
      <p:sp>
        <p:nvSpPr>
          <p:cNvPr id="7" name="TextBox 6">
            <a:extLst>
              <a:ext uri="{FF2B5EF4-FFF2-40B4-BE49-F238E27FC236}">
                <a16:creationId xmlns:a16="http://schemas.microsoft.com/office/drawing/2014/main" id="{25D61910-9B9F-A908-F464-7280836705E8}"/>
              </a:ext>
            </a:extLst>
          </p:cNvPr>
          <p:cNvSpPr txBox="1"/>
          <p:nvPr/>
        </p:nvSpPr>
        <p:spPr>
          <a:xfrm>
            <a:off x="269508" y="1451509"/>
            <a:ext cx="6073541" cy="461665"/>
          </a:xfrm>
          <a:prstGeom prst="rect">
            <a:avLst/>
          </a:prstGeom>
          <a:noFill/>
        </p:spPr>
        <p:txBody>
          <a:bodyPr wrap="square" rtlCol="0">
            <a:spAutoFit/>
          </a:bodyPr>
          <a:lstStyle/>
          <a:p>
            <a:r>
              <a:rPr lang="en-IN" sz="2400" b="1" u="sng" dirty="0"/>
              <a:t>1. VISUALIZATION ANALYSIS</a:t>
            </a:r>
            <a:endParaRPr lang="en-US" sz="2400" b="1" u="sng" dirty="0"/>
          </a:p>
        </p:txBody>
      </p:sp>
      <p:sp>
        <p:nvSpPr>
          <p:cNvPr id="11" name="TextBox 10">
            <a:extLst>
              <a:ext uri="{FF2B5EF4-FFF2-40B4-BE49-F238E27FC236}">
                <a16:creationId xmlns:a16="http://schemas.microsoft.com/office/drawing/2014/main" id="{D6E68F8C-C5C4-DDE6-A6E7-A737F657C176}"/>
              </a:ext>
            </a:extLst>
          </p:cNvPr>
          <p:cNvSpPr txBox="1"/>
          <p:nvPr/>
        </p:nvSpPr>
        <p:spPr>
          <a:xfrm>
            <a:off x="2427353" y="1985829"/>
            <a:ext cx="7293544" cy="327628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sz="2000" dirty="0">
                <a:solidFill>
                  <a:schemeClr val="accent6">
                    <a:lumMod val="50000"/>
                  </a:schemeClr>
                </a:solidFill>
              </a:rPr>
              <a:t>STORE TYPE vs STORE TYPE COUNT/SALES/CUSTOMERS</a:t>
            </a:r>
          </a:p>
          <a:p>
            <a:pPr marL="285750" indent="-285750">
              <a:lnSpc>
                <a:spcPct val="150000"/>
              </a:lnSpc>
              <a:buFont typeface="Wingdings" panose="05000000000000000000" pitchFamily="2" charset="2"/>
              <a:buChar char="Ø"/>
            </a:pPr>
            <a:r>
              <a:rPr lang="en-IN" sz="2000" dirty="0">
                <a:solidFill>
                  <a:schemeClr val="accent6">
                    <a:lumMod val="50000"/>
                  </a:schemeClr>
                </a:solidFill>
              </a:rPr>
              <a:t>DAY OF WEEK vs SALES/CUSTOMERS</a:t>
            </a:r>
          </a:p>
          <a:p>
            <a:pPr marL="285750" indent="-285750">
              <a:lnSpc>
                <a:spcPct val="150000"/>
              </a:lnSpc>
              <a:buFont typeface="Wingdings" panose="05000000000000000000" pitchFamily="2" charset="2"/>
              <a:buChar char="Ø"/>
            </a:pPr>
            <a:r>
              <a:rPr lang="en-IN" sz="2000" dirty="0">
                <a:solidFill>
                  <a:schemeClr val="accent6">
                    <a:lumMod val="50000"/>
                  </a:schemeClr>
                </a:solidFill>
              </a:rPr>
              <a:t>DAY OF WEEK vs SALES (Considering Promo)</a:t>
            </a:r>
          </a:p>
          <a:p>
            <a:pPr marL="285750" indent="-285750">
              <a:lnSpc>
                <a:spcPct val="150000"/>
              </a:lnSpc>
              <a:buFont typeface="Wingdings" panose="05000000000000000000" pitchFamily="2" charset="2"/>
              <a:buChar char="Ø"/>
            </a:pPr>
            <a:r>
              <a:rPr lang="en-IN" sz="2000" dirty="0">
                <a:solidFill>
                  <a:schemeClr val="accent6">
                    <a:lumMod val="50000"/>
                  </a:schemeClr>
                </a:solidFill>
              </a:rPr>
              <a:t>STORE TYPE vs ASSORTMENT TYPE</a:t>
            </a:r>
          </a:p>
          <a:p>
            <a:pPr marL="285750" indent="-285750">
              <a:lnSpc>
                <a:spcPct val="150000"/>
              </a:lnSpc>
              <a:buFont typeface="Wingdings" panose="05000000000000000000" pitchFamily="2" charset="2"/>
              <a:buChar char="Ø"/>
            </a:pPr>
            <a:r>
              <a:rPr lang="en-IN" sz="2000" dirty="0">
                <a:solidFill>
                  <a:schemeClr val="accent6">
                    <a:lumMod val="50000"/>
                  </a:schemeClr>
                </a:solidFill>
              </a:rPr>
              <a:t>PROMO 1 AND PROMO 2  vs SALES</a:t>
            </a:r>
          </a:p>
          <a:p>
            <a:pPr marL="285750" indent="-285750">
              <a:lnSpc>
                <a:spcPct val="150000"/>
              </a:lnSpc>
              <a:buFont typeface="Wingdings" panose="05000000000000000000" pitchFamily="2" charset="2"/>
              <a:buChar char="Ø"/>
            </a:pPr>
            <a:r>
              <a:rPr lang="en-IN" sz="2000" dirty="0">
                <a:solidFill>
                  <a:schemeClr val="accent6">
                    <a:lumMod val="50000"/>
                  </a:schemeClr>
                </a:solidFill>
              </a:rPr>
              <a:t>HOLIDAY vs SALES</a:t>
            </a:r>
          </a:p>
          <a:p>
            <a:pPr marL="285750" indent="-285750">
              <a:lnSpc>
                <a:spcPct val="150000"/>
              </a:lnSpc>
              <a:buFont typeface="Wingdings" panose="05000000000000000000" pitchFamily="2" charset="2"/>
              <a:buChar char="Ø"/>
            </a:pPr>
            <a:r>
              <a:rPr lang="en-IN" sz="2000" dirty="0">
                <a:solidFill>
                  <a:schemeClr val="accent6">
                    <a:lumMod val="50000"/>
                  </a:schemeClr>
                </a:solidFill>
              </a:rPr>
              <a:t>STORE COMPETITION DISTANCE vs SALES </a:t>
            </a:r>
            <a:endParaRPr lang="en-US" sz="2000" dirty="0">
              <a:solidFill>
                <a:schemeClr val="accent6">
                  <a:lumMod val="50000"/>
                </a:schemeClr>
              </a:solidFill>
            </a:endParaRPr>
          </a:p>
        </p:txBody>
      </p:sp>
    </p:spTree>
    <p:extLst>
      <p:ext uri="{BB962C8B-B14F-4D97-AF65-F5344CB8AC3E}">
        <p14:creationId xmlns:p14="http://schemas.microsoft.com/office/powerpoint/2010/main" val="232709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7EE83C0-DCC9-0D1F-0AC1-9302D7CC0061}"/>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7987AA46-4F84-A056-80FB-48CE76365585}"/>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FF348E50-A79F-189B-6217-E7410CFAC794}"/>
              </a:ext>
            </a:extLst>
          </p:cNvPr>
          <p:cNvSpPr>
            <a:spLocks noGrp="1"/>
          </p:cNvSpPr>
          <p:nvPr>
            <p:ph type="sldNum" sz="quarter" idx="12"/>
          </p:nvPr>
        </p:nvSpPr>
        <p:spPr/>
        <p:txBody>
          <a:bodyPr/>
          <a:lstStyle/>
          <a:p>
            <a:fld id="{F2E4311C-B5E2-4E20-9E06-4E6FDA9F8722}" type="slidenum">
              <a:rPr lang="en-US" smtClean="0"/>
              <a:pPr/>
              <a:t>12</a:t>
            </a:fld>
            <a:endParaRPr lang="en-US" dirty="0"/>
          </a:p>
        </p:txBody>
      </p:sp>
      <p:pic>
        <p:nvPicPr>
          <p:cNvPr id="7" name="Picture 6">
            <a:extLst>
              <a:ext uri="{FF2B5EF4-FFF2-40B4-BE49-F238E27FC236}">
                <a16:creationId xmlns:a16="http://schemas.microsoft.com/office/drawing/2014/main" id="{8110A930-FBC3-DA1C-0F62-CCFC76991F68}"/>
              </a:ext>
            </a:extLst>
          </p:cNvPr>
          <p:cNvPicPr>
            <a:picLocks noChangeAspect="1"/>
          </p:cNvPicPr>
          <p:nvPr/>
        </p:nvPicPr>
        <p:blipFill>
          <a:blip r:embed="rId2"/>
          <a:stretch>
            <a:fillRect/>
          </a:stretch>
        </p:blipFill>
        <p:spPr>
          <a:xfrm>
            <a:off x="288768" y="1032768"/>
            <a:ext cx="11247219" cy="4089903"/>
          </a:xfrm>
          <a:prstGeom prst="rect">
            <a:avLst/>
          </a:prstGeom>
        </p:spPr>
      </p:pic>
      <p:sp>
        <p:nvSpPr>
          <p:cNvPr id="9" name="TextBox 8">
            <a:extLst>
              <a:ext uri="{FF2B5EF4-FFF2-40B4-BE49-F238E27FC236}">
                <a16:creationId xmlns:a16="http://schemas.microsoft.com/office/drawing/2014/main" id="{CF0EAF1F-FDAC-23FF-DEF5-3B4F09D9AF51}"/>
              </a:ext>
            </a:extLst>
          </p:cNvPr>
          <p:cNvSpPr txBox="1"/>
          <p:nvPr/>
        </p:nvSpPr>
        <p:spPr>
          <a:xfrm>
            <a:off x="291163" y="5122671"/>
            <a:ext cx="11900837" cy="1200329"/>
          </a:xfrm>
          <a:prstGeom prst="rect">
            <a:avLst/>
          </a:prstGeom>
          <a:noFill/>
        </p:spPr>
        <p:txBody>
          <a:bodyPr wrap="square">
            <a:spAutoFit/>
          </a:bodyPr>
          <a:lstStyle/>
          <a:p>
            <a:pPr marL="285750" indent="-285750" algn="just">
              <a:buFont typeface="Wingdings" panose="05000000000000000000" pitchFamily="2" charset="2"/>
              <a:buChar char="v"/>
            </a:pPr>
            <a:r>
              <a:rPr lang="en-US" b="0" dirty="0">
                <a:solidFill>
                  <a:srgbClr val="002060"/>
                </a:solidFill>
                <a:effectLst/>
                <a:latin typeface="Verdana" panose="020B0604030504040204" pitchFamily="34" charset="0"/>
                <a:ea typeface="Verdana" panose="020B0604030504040204" pitchFamily="34" charset="0"/>
              </a:rPr>
              <a:t>The Store Type A has the most stores, sales and customers. Whereas B has the highest average sales </a:t>
            </a:r>
          </a:p>
          <a:p>
            <a:pPr marL="285750" indent="-285750" algn="just">
              <a:buFont typeface="Wingdings" panose="05000000000000000000" pitchFamily="2" charset="2"/>
              <a:buChar char="v"/>
            </a:pPr>
            <a:r>
              <a:rPr lang="en-US" b="0" dirty="0">
                <a:solidFill>
                  <a:schemeClr val="accent6">
                    <a:lumMod val="50000"/>
                  </a:schemeClr>
                </a:solidFill>
                <a:effectLst/>
                <a:latin typeface="Verdana" panose="020B0604030504040204" pitchFamily="34" charset="0"/>
                <a:ea typeface="Verdana" panose="020B0604030504040204" pitchFamily="34" charset="0"/>
              </a:rPr>
              <a:t>similar patterns with the customers column and the Sales column, if the customer increases ,Sales increases</a:t>
            </a:r>
          </a:p>
        </p:txBody>
      </p:sp>
      <p:sp>
        <p:nvSpPr>
          <p:cNvPr id="2" name="TextBox 1">
            <a:extLst>
              <a:ext uri="{FF2B5EF4-FFF2-40B4-BE49-F238E27FC236}">
                <a16:creationId xmlns:a16="http://schemas.microsoft.com/office/drawing/2014/main" id="{4638857F-23EC-2334-8BEF-5920D690425F}"/>
              </a:ext>
            </a:extLst>
          </p:cNvPr>
          <p:cNvSpPr txBox="1"/>
          <p:nvPr/>
        </p:nvSpPr>
        <p:spPr>
          <a:xfrm>
            <a:off x="123705" y="-22411"/>
            <a:ext cx="7730509" cy="830997"/>
          </a:xfrm>
          <a:prstGeom prst="rect">
            <a:avLst/>
          </a:prstGeom>
          <a:noFill/>
        </p:spPr>
        <p:txBody>
          <a:bodyPr wrap="square" rtlCol="0">
            <a:spAutoFit/>
          </a:bodyPr>
          <a:lstStyle/>
          <a:p>
            <a:r>
              <a:rPr lang="en-IN" sz="2400" b="1" dirty="0">
                <a:solidFill>
                  <a:schemeClr val="accent6">
                    <a:lumMod val="50000"/>
                  </a:schemeClr>
                </a:solidFill>
              </a:rPr>
              <a:t>VISUALIZATION ANALYSIS</a:t>
            </a:r>
          </a:p>
          <a:p>
            <a:r>
              <a:rPr lang="en-IN" sz="2400" b="1" dirty="0">
                <a:solidFill>
                  <a:schemeClr val="accent6">
                    <a:lumMod val="50000"/>
                  </a:schemeClr>
                </a:solidFill>
              </a:rPr>
              <a:t>STORE TYPE vs STORE TYPE COUNT/SALES/CUSTOMERS</a:t>
            </a:r>
            <a:endParaRPr lang="en-US" sz="2400" b="1" dirty="0">
              <a:solidFill>
                <a:schemeClr val="accent6">
                  <a:lumMod val="50000"/>
                </a:schemeClr>
              </a:solidFill>
            </a:endParaRPr>
          </a:p>
        </p:txBody>
      </p:sp>
    </p:spTree>
    <p:extLst>
      <p:ext uri="{BB962C8B-B14F-4D97-AF65-F5344CB8AC3E}">
        <p14:creationId xmlns:p14="http://schemas.microsoft.com/office/powerpoint/2010/main" val="171511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96F51A-4C8D-220F-6DB3-73BE1D4DB073}"/>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83F19839-A195-493C-7EEF-424BA4CEAE87}"/>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F30DED3E-A585-A55B-36B2-424C35030847}"/>
              </a:ext>
            </a:extLst>
          </p:cNvPr>
          <p:cNvSpPr>
            <a:spLocks noGrp="1"/>
          </p:cNvSpPr>
          <p:nvPr>
            <p:ph type="sldNum" sz="quarter" idx="12"/>
          </p:nvPr>
        </p:nvSpPr>
        <p:spPr/>
        <p:txBody>
          <a:bodyPr/>
          <a:lstStyle/>
          <a:p>
            <a:fld id="{F2E4311C-B5E2-4E20-9E06-4E6FDA9F8722}" type="slidenum">
              <a:rPr lang="en-US" smtClean="0"/>
              <a:pPr/>
              <a:t>13</a:t>
            </a:fld>
            <a:endParaRPr lang="en-US" dirty="0"/>
          </a:p>
        </p:txBody>
      </p:sp>
      <p:pic>
        <p:nvPicPr>
          <p:cNvPr id="1026" name="Picture 2">
            <a:extLst>
              <a:ext uri="{FF2B5EF4-FFF2-40B4-BE49-F238E27FC236}">
                <a16:creationId xmlns:a16="http://schemas.microsoft.com/office/drawing/2014/main" id="{60438522-91A9-EEE5-6F74-C10F393E7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2124"/>
            <a:ext cx="7667426" cy="34843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0BD9EE-3584-6F90-740F-81AD870BAD57}"/>
              </a:ext>
            </a:extLst>
          </p:cNvPr>
          <p:cNvSpPr txBox="1"/>
          <p:nvPr/>
        </p:nvSpPr>
        <p:spPr>
          <a:xfrm>
            <a:off x="7786838" y="1333362"/>
            <a:ext cx="4405162" cy="419127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IN" dirty="0">
                <a:solidFill>
                  <a:srgbClr val="002060"/>
                </a:solidFill>
                <a:latin typeface="Verdana" panose="020B0604030504040204" pitchFamily="34" charset="0"/>
                <a:ea typeface="Verdana" panose="020B0604030504040204" pitchFamily="34" charset="0"/>
              </a:rPr>
              <a:t>Average Sales on Sunday is higher because only few number of stores open on Monday</a:t>
            </a:r>
          </a:p>
          <a:p>
            <a:pPr marL="285750" indent="-285750" algn="just">
              <a:lnSpc>
                <a:spcPct val="150000"/>
              </a:lnSpc>
              <a:buFont typeface="Wingdings" panose="05000000000000000000" pitchFamily="2" charset="2"/>
              <a:buChar char="q"/>
            </a:pPr>
            <a:r>
              <a:rPr lang="en-US" sz="1800" b="0" i="0" u="none" strike="noStrike" cap="none" dirty="0">
                <a:solidFill>
                  <a:schemeClr val="accent6">
                    <a:lumMod val="50000"/>
                  </a:schemeClr>
                </a:solidFill>
                <a:effectLst/>
                <a:latin typeface="Verdana" panose="020B0604030504040204" pitchFamily="34" charset="0"/>
                <a:ea typeface="Verdana" panose="020B0604030504040204" pitchFamily="34" charset="0"/>
                <a:sym typeface="Arial"/>
              </a:rPr>
              <a:t>Highest sales are recorded on Mondays and lowest sales are recorded on Sundays.</a:t>
            </a:r>
          </a:p>
          <a:p>
            <a:pPr marL="285750" indent="-285750" algn="just">
              <a:lnSpc>
                <a:spcPct val="150000"/>
              </a:lnSpc>
              <a:buFont typeface="Wingdings" panose="05000000000000000000" pitchFamily="2" charset="2"/>
              <a:buChar char="q"/>
            </a:pPr>
            <a:r>
              <a:rPr lang="en-US" sz="1800" b="0" i="0" u="none" strike="noStrike" cap="none" dirty="0">
                <a:solidFill>
                  <a:srgbClr val="002060"/>
                </a:solidFill>
                <a:effectLst/>
                <a:latin typeface="Verdana" panose="020B0604030504040204" pitchFamily="34" charset="0"/>
                <a:ea typeface="Verdana" panose="020B0604030504040204" pitchFamily="34" charset="0"/>
                <a:sym typeface="Arial"/>
              </a:rPr>
              <a:t>This may be because most of the shops are closed on Sundays and this leads to higher demand on the next day, which is Monday.</a:t>
            </a:r>
          </a:p>
        </p:txBody>
      </p:sp>
      <p:sp>
        <p:nvSpPr>
          <p:cNvPr id="2" name="TextBox 1">
            <a:extLst>
              <a:ext uri="{FF2B5EF4-FFF2-40B4-BE49-F238E27FC236}">
                <a16:creationId xmlns:a16="http://schemas.microsoft.com/office/drawing/2014/main" id="{ECB7F8C6-C2D0-3763-403D-D04D567A4915}"/>
              </a:ext>
            </a:extLst>
          </p:cNvPr>
          <p:cNvSpPr txBox="1"/>
          <p:nvPr/>
        </p:nvSpPr>
        <p:spPr>
          <a:xfrm>
            <a:off x="84295" y="53617"/>
            <a:ext cx="6451258" cy="867289"/>
          </a:xfrm>
          <a:prstGeom prst="rect">
            <a:avLst/>
          </a:prstGeom>
          <a:noFill/>
        </p:spPr>
        <p:txBody>
          <a:bodyPr wrap="square" rtlCol="0">
            <a:spAutoFit/>
          </a:bodyPr>
          <a:lstStyle/>
          <a:p>
            <a:pPr>
              <a:lnSpc>
                <a:spcPct val="150000"/>
              </a:lnSpc>
            </a:pPr>
            <a:r>
              <a:rPr lang="en-IN" b="1" dirty="0">
                <a:solidFill>
                  <a:schemeClr val="accent6">
                    <a:lumMod val="50000"/>
                  </a:schemeClr>
                </a:solidFill>
                <a:latin typeface="Verdana" panose="020B0604030504040204" pitchFamily="34" charset="0"/>
                <a:ea typeface="Verdana" panose="020B0604030504040204" pitchFamily="34" charset="0"/>
              </a:rPr>
              <a:t>VISUALIZATION ANALYSIS</a:t>
            </a:r>
          </a:p>
          <a:p>
            <a:pPr>
              <a:lnSpc>
                <a:spcPct val="150000"/>
              </a:lnSpc>
            </a:pPr>
            <a:r>
              <a:rPr lang="en-IN" b="1" dirty="0">
                <a:solidFill>
                  <a:schemeClr val="accent6">
                    <a:lumMod val="50000"/>
                  </a:schemeClr>
                </a:solidFill>
                <a:latin typeface="Verdana" panose="020B0604030504040204" pitchFamily="34" charset="0"/>
                <a:ea typeface="Verdana" panose="020B0604030504040204" pitchFamily="34" charset="0"/>
              </a:rPr>
              <a:t>DAY OF WEEK vs SALES/CUSTOMERS</a:t>
            </a:r>
            <a:endParaRPr lang="en-US"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9533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93298D-F985-4D37-C434-D0DD3B78DC4B}"/>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0B76115B-8279-01BE-2F1B-D1F76ACC5801}"/>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64042F1B-1B4E-2BED-0EFA-8A86DEE858B8}"/>
              </a:ext>
            </a:extLst>
          </p:cNvPr>
          <p:cNvSpPr>
            <a:spLocks noGrp="1"/>
          </p:cNvSpPr>
          <p:nvPr>
            <p:ph type="sldNum" sz="quarter" idx="12"/>
          </p:nvPr>
        </p:nvSpPr>
        <p:spPr/>
        <p:txBody>
          <a:bodyPr/>
          <a:lstStyle/>
          <a:p>
            <a:fld id="{F2E4311C-B5E2-4E20-9E06-4E6FDA9F8722}" type="slidenum">
              <a:rPr lang="en-US" smtClean="0"/>
              <a:pPr/>
              <a:t>14</a:t>
            </a:fld>
            <a:endParaRPr lang="en-US" dirty="0"/>
          </a:p>
        </p:txBody>
      </p:sp>
      <p:pic>
        <p:nvPicPr>
          <p:cNvPr id="7" name="Picture 6">
            <a:extLst>
              <a:ext uri="{FF2B5EF4-FFF2-40B4-BE49-F238E27FC236}">
                <a16:creationId xmlns:a16="http://schemas.microsoft.com/office/drawing/2014/main" id="{99E5893F-9B7A-1048-5EE0-4AE9FE7E7B24}"/>
              </a:ext>
            </a:extLst>
          </p:cNvPr>
          <p:cNvPicPr>
            <a:picLocks noChangeAspect="1"/>
          </p:cNvPicPr>
          <p:nvPr/>
        </p:nvPicPr>
        <p:blipFill>
          <a:blip r:embed="rId2"/>
          <a:stretch>
            <a:fillRect/>
          </a:stretch>
        </p:blipFill>
        <p:spPr>
          <a:xfrm>
            <a:off x="507807" y="1819175"/>
            <a:ext cx="6518636" cy="3908232"/>
          </a:xfrm>
          <a:prstGeom prst="rect">
            <a:avLst/>
          </a:prstGeom>
        </p:spPr>
      </p:pic>
      <p:sp>
        <p:nvSpPr>
          <p:cNvPr id="8" name="TextBox 7">
            <a:extLst>
              <a:ext uri="{FF2B5EF4-FFF2-40B4-BE49-F238E27FC236}">
                <a16:creationId xmlns:a16="http://schemas.microsoft.com/office/drawing/2014/main" id="{C38DBA9C-03AE-747B-4A23-557E5FC86C5E}"/>
              </a:ext>
            </a:extLst>
          </p:cNvPr>
          <p:cNvSpPr txBox="1"/>
          <p:nvPr/>
        </p:nvSpPr>
        <p:spPr>
          <a:xfrm>
            <a:off x="6949438" y="1819175"/>
            <a:ext cx="4734755" cy="33602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b="1" dirty="0">
                <a:solidFill>
                  <a:srgbClr val="0070C0"/>
                </a:solidFill>
                <a:latin typeface="Verdana" panose="020B0604030504040204" pitchFamily="34" charset="0"/>
                <a:ea typeface="Verdana" panose="020B0604030504040204" pitchFamily="34" charset="0"/>
              </a:rPr>
              <a:t>Assortment – Type – A</a:t>
            </a:r>
          </a:p>
          <a:p>
            <a:pPr marL="742950" lvl="1" indent="-285750">
              <a:lnSpc>
                <a:spcPct val="150000"/>
              </a:lnSpc>
              <a:buFont typeface="Wingdings" panose="05000000000000000000" pitchFamily="2" charset="2"/>
              <a:buChar char="Ø"/>
            </a:pPr>
            <a:r>
              <a:rPr lang="en-IN" dirty="0">
                <a:solidFill>
                  <a:srgbClr val="0070C0"/>
                </a:solidFill>
                <a:latin typeface="Verdana" panose="020B0604030504040204" pitchFamily="34" charset="0"/>
                <a:ea typeface="Verdana" panose="020B0604030504040204" pitchFamily="34" charset="0"/>
              </a:rPr>
              <a:t>High in Store type A</a:t>
            </a:r>
          </a:p>
          <a:p>
            <a:pPr marL="742950" lvl="1" indent="-285750">
              <a:lnSpc>
                <a:spcPct val="150000"/>
              </a:lnSpc>
              <a:buFont typeface="Wingdings" panose="05000000000000000000" pitchFamily="2" charset="2"/>
              <a:buChar char="Ø"/>
            </a:pPr>
            <a:r>
              <a:rPr lang="en-IN" dirty="0">
                <a:solidFill>
                  <a:srgbClr val="0070C0"/>
                </a:solidFill>
                <a:latin typeface="Verdana" panose="020B0604030504040204" pitchFamily="34" charset="0"/>
                <a:ea typeface="Verdana" panose="020B0604030504040204" pitchFamily="34" charset="0"/>
              </a:rPr>
              <a:t>Low in store type B</a:t>
            </a:r>
          </a:p>
          <a:p>
            <a:pPr marL="285750" indent="-285750">
              <a:lnSpc>
                <a:spcPct val="150000"/>
              </a:lnSpc>
              <a:buFont typeface="Wingdings" panose="05000000000000000000" pitchFamily="2" charset="2"/>
              <a:buChar char="Ø"/>
            </a:pPr>
            <a:r>
              <a:rPr lang="en-IN" b="1" dirty="0">
                <a:solidFill>
                  <a:schemeClr val="accent1">
                    <a:lumMod val="75000"/>
                  </a:schemeClr>
                </a:solidFill>
                <a:latin typeface="Verdana" panose="020B0604030504040204" pitchFamily="34" charset="0"/>
                <a:ea typeface="Verdana" panose="020B0604030504040204" pitchFamily="34" charset="0"/>
              </a:rPr>
              <a:t>Assortment – Type –B</a:t>
            </a:r>
          </a:p>
          <a:p>
            <a:pPr marL="742950" lvl="1" indent="-285750">
              <a:lnSpc>
                <a:spcPct val="150000"/>
              </a:lnSpc>
              <a:buFont typeface="Wingdings" panose="05000000000000000000" pitchFamily="2" charset="2"/>
              <a:buChar char="Ø"/>
            </a:pPr>
            <a:r>
              <a:rPr lang="en-IN" dirty="0">
                <a:solidFill>
                  <a:schemeClr val="accent1">
                    <a:lumMod val="75000"/>
                  </a:schemeClr>
                </a:solidFill>
                <a:latin typeface="Verdana" panose="020B0604030504040204" pitchFamily="34" charset="0"/>
                <a:ea typeface="Verdana" panose="020B0604030504040204" pitchFamily="34" charset="0"/>
              </a:rPr>
              <a:t>High in Store type A</a:t>
            </a:r>
          </a:p>
          <a:p>
            <a:pPr marL="742950" lvl="1" indent="-285750">
              <a:lnSpc>
                <a:spcPct val="150000"/>
              </a:lnSpc>
              <a:buFont typeface="Wingdings" panose="05000000000000000000" pitchFamily="2" charset="2"/>
              <a:buChar char="Ø"/>
            </a:pPr>
            <a:r>
              <a:rPr lang="en-IN" dirty="0">
                <a:solidFill>
                  <a:schemeClr val="accent1">
                    <a:lumMod val="75000"/>
                  </a:schemeClr>
                </a:solidFill>
                <a:latin typeface="Verdana" panose="020B0604030504040204" pitchFamily="34" charset="0"/>
                <a:ea typeface="Verdana" panose="020B0604030504040204" pitchFamily="34" charset="0"/>
              </a:rPr>
              <a:t>Low in store type B</a:t>
            </a:r>
          </a:p>
          <a:p>
            <a:pPr marL="285750" indent="-285750">
              <a:lnSpc>
                <a:spcPct val="150000"/>
              </a:lnSpc>
              <a:buFont typeface="Wingdings" panose="05000000000000000000" pitchFamily="2" charset="2"/>
              <a:buChar char="Ø"/>
            </a:pPr>
            <a:r>
              <a:rPr lang="en-IN" b="1" dirty="0">
                <a:solidFill>
                  <a:schemeClr val="accent5">
                    <a:lumMod val="75000"/>
                  </a:schemeClr>
                </a:solidFill>
                <a:latin typeface="Verdana" panose="020B0604030504040204" pitchFamily="34" charset="0"/>
                <a:ea typeface="Verdana" panose="020B0604030504040204" pitchFamily="34" charset="0"/>
              </a:rPr>
              <a:t>Assortment – Type –C</a:t>
            </a:r>
          </a:p>
          <a:p>
            <a:pPr marL="742950" lvl="1" indent="-285750">
              <a:lnSpc>
                <a:spcPct val="150000"/>
              </a:lnSpc>
              <a:buFont typeface="Wingdings" panose="05000000000000000000" pitchFamily="2" charset="2"/>
              <a:buChar char="Ø"/>
            </a:pPr>
            <a:r>
              <a:rPr lang="en-US" dirty="0">
                <a:solidFill>
                  <a:schemeClr val="accent5">
                    <a:lumMod val="75000"/>
                  </a:schemeClr>
                </a:solidFill>
                <a:latin typeface="Verdana" panose="020B0604030504040204" pitchFamily="34" charset="0"/>
                <a:ea typeface="Verdana" panose="020B0604030504040204" pitchFamily="34" charset="0"/>
              </a:rPr>
              <a:t> Available only in store type B</a:t>
            </a:r>
          </a:p>
        </p:txBody>
      </p:sp>
      <p:sp>
        <p:nvSpPr>
          <p:cNvPr id="9" name="TextBox 8">
            <a:extLst>
              <a:ext uri="{FF2B5EF4-FFF2-40B4-BE49-F238E27FC236}">
                <a16:creationId xmlns:a16="http://schemas.microsoft.com/office/drawing/2014/main" id="{FFC1A165-FADB-1781-F4D6-478A16F35499}"/>
              </a:ext>
            </a:extLst>
          </p:cNvPr>
          <p:cNvSpPr txBox="1"/>
          <p:nvPr/>
        </p:nvSpPr>
        <p:spPr>
          <a:xfrm>
            <a:off x="199799" y="33090"/>
            <a:ext cx="5767864" cy="867289"/>
          </a:xfrm>
          <a:prstGeom prst="rect">
            <a:avLst/>
          </a:prstGeom>
          <a:noFill/>
        </p:spPr>
        <p:txBody>
          <a:bodyPr wrap="square" rtlCol="0">
            <a:spAutoFit/>
          </a:bodyPr>
          <a:lstStyle/>
          <a:p>
            <a:pPr>
              <a:lnSpc>
                <a:spcPct val="150000"/>
              </a:lnSpc>
            </a:pPr>
            <a:r>
              <a:rPr lang="en-IN" b="1" dirty="0">
                <a:solidFill>
                  <a:schemeClr val="accent6">
                    <a:lumMod val="50000"/>
                  </a:schemeClr>
                </a:solidFill>
                <a:latin typeface="Verdana" panose="020B0604030504040204" pitchFamily="34" charset="0"/>
                <a:ea typeface="Verdana" panose="020B0604030504040204" pitchFamily="34" charset="0"/>
              </a:rPr>
              <a:t>VISUALIZATION ANALYSIS</a:t>
            </a:r>
          </a:p>
          <a:p>
            <a:pPr>
              <a:lnSpc>
                <a:spcPct val="150000"/>
              </a:lnSpc>
            </a:pPr>
            <a:r>
              <a:rPr lang="en-IN" b="1" dirty="0">
                <a:solidFill>
                  <a:schemeClr val="accent6">
                    <a:lumMod val="50000"/>
                  </a:schemeClr>
                </a:solidFill>
                <a:latin typeface="Verdana" panose="020B0604030504040204" pitchFamily="34" charset="0"/>
                <a:ea typeface="Verdana" panose="020B0604030504040204" pitchFamily="34" charset="0"/>
              </a:rPr>
              <a:t>STORE TYPE vs ASSORTMENT TYPE</a:t>
            </a:r>
            <a:endParaRPr lang="en-US"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5694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CA556E6-3B4C-23C5-4548-F621B8D24F96}"/>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D79DB69F-040F-FD75-4154-BE115A62293F}"/>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A3E8D3F8-C6D3-8D75-F5B8-44BF97771103}"/>
              </a:ext>
            </a:extLst>
          </p:cNvPr>
          <p:cNvSpPr>
            <a:spLocks noGrp="1"/>
          </p:cNvSpPr>
          <p:nvPr>
            <p:ph type="sldNum" sz="quarter" idx="12"/>
          </p:nvPr>
        </p:nvSpPr>
        <p:spPr/>
        <p:txBody>
          <a:bodyPr/>
          <a:lstStyle/>
          <a:p>
            <a:fld id="{F2E4311C-B5E2-4E20-9E06-4E6FDA9F8722}" type="slidenum">
              <a:rPr lang="en-US" smtClean="0"/>
              <a:pPr/>
              <a:t>15</a:t>
            </a:fld>
            <a:endParaRPr lang="en-US" dirty="0"/>
          </a:p>
        </p:txBody>
      </p:sp>
      <p:pic>
        <p:nvPicPr>
          <p:cNvPr id="7" name="Picture 6">
            <a:extLst>
              <a:ext uri="{FF2B5EF4-FFF2-40B4-BE49-F238E27FC236}">
                <a16:creationId xmlns:a16="http://schemas.microsoft.com/office/drawing/2014/main" id="{97533419-350A-4384-932F-9E06842B111E}"/>
              </a:ext>
            </a:extLst>
          </p:cNvPr>
          <p:cNvPicPr>
            <a:picLocks noChangeAspect="1"/>
          </p:cNvPicPr>
          <p:nvPr/>
        </p:nvPicPr>
        <p:blipFill rotWithShape="1">
          <a:blip r:embed="rId2"/>
          <a:srcRect b="8027"/>
          <a:stretch/>
        </p:blipFill>
        <p:spPr>
          <a:xfrm>
            <a:off x="133884" y="1347619"/>
            <a:ext cx="5458394" cy="2186095"/>
          </a:xfrm>
          <a:prstGeom prst="rect">
            <a:avLst/>
          </a:prstGeom>
        </p:spPr>
      </p:pic>
      <p:pic>
        <p:nvPicPr>
          <p:cNvPr id="8" name="Picture 7">
            <a:extLst>
              <a:ext uri="{FF2B5EF4-FFF2-40B4-BE49-F238E27FC236}">
                <a16:creationId xmlns:a16="http://schemas.microsoft.com/office/drawing/2014/main" id="{BAEA839E-2FC9-5F90-970D-004AC7DCEFA1}"/>
              </a:ext>
            </a:extLst>
          </p:cNvPr>
          <p:cNvPicPr>
            <a:picLocks noChangeAspect="1"/>
          </p:cNvPicPr>
          <p:nvPr/>
        </p:nvPicPr>
        <p:blipFill>
          <a:blip r:embed="rId3"/>
          <a:stretch>
            <a:fillRect/>
          </a:stretch>
        </p:blipFill>
        <p:spPr>
          <a:xfrm>
            <a:off x="133884" y="3725490"/>
            <a:ext cx="5458394" cy="2456622"/>
          </a:xfrm>
          <a:prstGeom prst="rect">
            <a:avLst/>
          </a:prstGeom>
        </p:spPr>
      </p:pic>
      <p:pic>
        <p:nvPicPr>
          <p:cNvPr id="11" name="Picture 10">
            <a:extLst>
              <a:ext uri="{FF2B5EF4-FFF2-40B4-BE49-F238E27FC236}">
                <a16:creationId xmlns:a16="http://schemas.microsoft.com/office/drawing/2014/main" id="{9D6D7C34-DDF9-DB21-56A1-0854928C2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8792" y="1155845"/>
            <a:ext cx="6064562" cy="2569645"/>
          </a:xfrm>
          <a:prstGeom prst="rect">
            <a:avLst/>
          </a:prstGeom>
        </p:spPr>
      </p:pic>
      <p:graphicFrame>
        <p:nvGraphicFramePr>
          <p:cNvPr id="12" name="Table 11">
            <a:extLst>
              <a:ext uri="{FF2B5EF4-FFF2-40B4-BE49-F238E27FC236}">
                <a16:creationId xmlns:a16="http://schemas.microsoft.com/office/drawing/2014/main" id="{02D918AB-4540-0846-EB72-713CBF8D5B7D}"/>
              </a:ext>
            </a:extLst>
          </p:cNvPr>
          <p:cNvGraphicFramePr>
            <a:graphicFrameLocks noGrp="1"/>
          </p:cNvGraphicFramePr>
          <p:nvPr>
            <p:extLst>
              <p:ext uri="{D42A27DB-BD31-4B8C-83A1-F6EECF244321}">
                <p14:modId xmlns:p14="http://schemas.microsoft.com/office/powerpoint/2010/main" val="3736155590"/>
              </p:ext>
            </p:extLst>
          </p:nvPr>
        </p:nvGraphicFramePr>
        <p:xfrm>
          <a:off x="6190284" y="3856521"/>
          <a:ext cx="5633070" cy="822960"/>
        </p:xfrm>
        <a:graphic>
          <a:graphicData uri="http://schemas.openxmlformats.org/drawingml/2006/table">
            <a:tbl>
              <a:tblPr/>
              <a:tblGrid>
                <a:gridCol w="5633070">
                  <a:extLst>
                    <a:ext uri="{9D8B030D-6E8A-4147-A177-3AD203B41FA5}">
                      <a16:colId xmlns:a16="http://schemas.microsoft.com/office/drawing/2014/main" val="20000"/>
                    </a:ext>
                  </a:extLst>
                </a:gridCol>
              </a:tblGrid>
              <a:tr h="696686">
                <a:tc>
                  <a:txBody>
                    <a:bodyPr/>
                    <a:lstStyle/>
                    <a:p>
                      <a:pPr marL="285750" indent="-285750">
                        <a:buFont typeface="Wingdings" panose="05000000000000000000" pitchFamily="2" charset="2"/>
                        <a:buChar char="q"/>
                      </a:pPr>
                      <a:r>
                        <a:rPr lang="en-US" sz="1600" b="0" i="0" u="none" strike="noStrike" cap="none" dirty="0">
                          <a:solidFill>
                            <a:srgbClr val="C00000"/>
                          </a:solidFill>
                          <a:effectLst/>
                          <a:latin typeface="+mn-lt"/>
                          <a:ea typeface="+mn-ea"/>
                          <a:cs typeface="+mn-cs"/>
                          <a:sym typeface="Arial"/>
                        </a:rPr>
                        <a:t>In 2013 and 2014 when there is no promotion, sales increased but not in a high amount. When there is a promotion we can see high difference in the sales.</a:t>
                      </a:r>
                      <a:endParaRPr lang="en-US" sz="2000" baseline="0" dirty="0">
                        <a:solidFill>
                          <a:srgbClr val="C0000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BE4D1D9D-B438-1588-3453-B0D384677A41}"/>
              </a:ext>
            </a:extLst>
          </p:cNvPr>
          <p:cNvGraphicFramePr>
            <a:graphicFrameLocks noGrp="1"/>
          </p:cNvGraphicFramePr>
          <p:nvPr>
            <p:extLst>
              <p:ext uri="{D42A27DB-BD31-4B8C-83A1-F6EECF244321}">
                <p14:modId xmlns:p14="http://schemas.microsoft.com/office/powerpoint/2010/main" val="2651632954"/>
              </p:ext>
            </p:extLst>
          </p:nvPr>
        </p:nvGraphicFramePr>
        <p:xfrm>
          <a:off x="6190284" y="4969842"/>
          <a:ext cx="5633070" cy="1066800"/>
        </p:xfrm>
        <a:graphic>
          <a:graphicData uri="http://schemas.openxmlformats.org/drawingml/2006/table">
            <a:tbl>
              <a:tblPr/>
              <a:tblGrid>
                <a:gridCol w="5633070">
                  <a:extLst>
                    <a:ext uri="{9D8B030D-6E8A-4147-A177-3AD203B41FA5}">
                      <a16:colId xmlns:a16="http://schemas.microsoft.com/office/drawing/2014/main" val="20000"/>
                    </a:ext>
                  </a:extLst>
                </a:gridCol>
              </a:tblGrid>
              <a:tr h="696686">
                <a:tc>
                  <a:txBody>
                    <a:bodyPr/>
                    <a:lstStyle/>
                    <a:p>
                      <a:pPr marL="285750" indent="-285750" algn="just">
                        <a:buFont typeface="Wingdings" panose="05000000000000000000" pitchFamily="2" charset="2"/>
                        <a:buChar char="q"/>
                      </a:pPr>
                      <a:r>
                        <a:rPr lang="en-US" sz="1600" b="0" i="0" u="none" strike="noStrike" cap="none" dirty="0">
                          <a:solidFill>
                            <a:schemeClr val="accent3">
                              <a:lumMod val="50000"/>
                            </a:schemeClr>
                          </a:solidFill>
                          <a:effectLst/>
                          <a:latin typeface="+mn-lt"/>
                          <a:ea typeface="+mn-ea"/>
                          <a:cs typeface="+mn-cs"/>
                          <a:sym typeface="Arial"/>
                        </a:rPr>
                        <a:t>In 2015 -when there is no promotion sales was less. When compared with the promotion.</a:t>
                      </a:r>
                    </a:p>
                    <a:p>
                      <a:pPr marL="285750" indent="-285750">
                        <a:buFont typeface="Wingdings" panose="05000000000000000000" pitchFamily="2" charset="2"/>
                        <a:buChar char="q"/>
                      </a:pPr>
                      <a:r>
                        <a:rPr lang="en-US" sz="1600" b="0" i="0" u="none" strike="noStrike" cap="none" dirty="0">
                          <a:solidFill>
                            <a:schemeClr val="accent3">
                              <a:lumMod val="50000"/>
                            </a:schemeClr>
                          </a:solidFill>
                          <a:effectLst/>
                          <a:latin typeface="+mn-lt"/>
                          <a:ea typeface="+mn-ea"/>
                          <a:cs typeface="+mn-cs"/>
                          <a:sym typeface="Arial"/>
                        </a:rPr>
                        <a:t>In 2015 , in non promo chart we can see that in the month of may has the more sales, but in promo chart may has low sales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E49D5A95-1C0B-904F-379C-27E59D538029}"/>
              </a:ext>
            </a:extLst>
          </p:cNvPr>
          <p:cNvSpPr txBox="1"/>
          <p:nvPr/>
        </p:nvSpPr>
        <p:spPr>
          <a:xfrm>
            <a:off x="133884" y="33090"/>
            <a:ext cx="9071946" cy="369332"/>
          </a:xfrm>
          <a:prstGeom prst="rect">
            <a:avLst/>
          </a:prstGeom>
          <a:noFill/>
        </p:spPr>
        <p:txBody>
          <a:bodyPr wrap="square">
            <a:spAutoFit/>
          </a:bodyPr>
          <a:lstStyle/>
          <a:p>
            <a:r>
              <a:rPr lang="en-IN" sz="1800" b="1" dirty="0">
                <a:solidFill>
                  <a:schemeClr val="accent6">
                    <a:lumMod val="50000"/>
                  </a:schemeClr>
                </a:solidFill>
                <a:latin typeface="Verdana" panose="020B0604030504040204" pitchFamily="34" charset="0"/>
                <a:ea typeface="Verdana" panose="020B0604030504040204" pitchFamily="34" charset="0"/>
              </a:rPr>
              <a:t>VISUALIZATION ANALYSIS</a:t>
            </a:r>
          </a:p>
        </p:txBody>
      </p:sp>
      <p:sp>
        <p:nvSpPr>
          <p:cNvPr id="16" name="TextBox 15">
            <a:extLst>
              <a:ext uri="{FF2B5EF4-FFF2-40B4-BE49-F238E27FC236}">
                <a16:creationId xmlns:a16="http://schemas.microsoft.com/office/drawing/2014/main" id="{CEE4B25B-C2D6-6028-856A-5DC3744A62BB}"/>
              </a:ext>
            </a:extLst>
          </p:cNvPr>
          <p:cNvSpPr txBox="1"/>
          <p:nvPr/>
        </p:nvSpPr>
        <p:spPr>
          <a:xfrm>
            <a:off x="133884" y="454685"/>
            <a:ext cx="5804903" cy="369332"/>
          </a:xfrm>
          <a:prstGeom prst="rect">
            <a:avLst/>
          </a:prstGeom>
          <a:noFill/>
        </p:spPr>
        <p:txBody>
          <a:bodyPr wrap="square" rtlCol="0">
            <a:spAutoFit/>
          </a:bodyPr>
          <a:lstStyle/>
          <a:p>
            <a:r>
              <a:rPr lang="en-IN" b="1" dirty="0">
                <a:solidFill>
                  <a:schemeClr val="accent6">
                    <a:lumMod val="50000"/>
                  </a:schemeClr>
                </a:solidFill>
                <a:latin typeface="Verdana" panose="020B0604030504040204" pitchFamily="34" charset="0"/>
                <a:ea typeface="Verdana" panose="020B0604030504040204" pitchFamily="34" charset="0"/>
              </a:rPr>
              <a:t>PROMO 1 AND PROMO 2  vs SALES</a:t>
            </a:r>
            <a:endParaRPr lang="en-US"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8665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50EC4CE-30A5-AD1B-85E9-9AA3D21C8311}"/>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7442482E-6962-8736-5282-6487EB6AEE41}"/>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F5E2CC4E-1D33-10E8-D200-AB102707EACC}"/>
              </a:ext>
            </a:extLst>
          </p:cNvPr>
          <p:cNvSpPr>
            <a:spLocks noGrp="1"/>
          </p:cNvSpPr>
          <p:nvPr>
            <p:ph type="sldNum" sz="quarter" idx="12"/>
          </p:nvPr>
        </p:nvSpPr>
        <p:spPr/>
        <p:txBody>
          <a:bodyPr/>
          <a:lstStyle/>
          <a:p>
            <a:fld id="{F2E4311C-B5E2-4E20-9E06-4E6FDA9F8722}" type="slidenum">
              <a:rPr lang="en-US" smtClean="0"/>
              <a:pPr/>
              <a:t>16</a:t>
            </a:fld>
            <a:endParaRPr lang="en-US" dirty="0"/>
          </a:p>
        </p:txBody>
      </p:sp>
      <p:pic>
        <p:nvPicPr>
          <p:cNvPr id="1026" name="Picture 2">
            <a:extLst>
              <a:ext uri="{FF2B5EF4-FFF2-40B4-BE49-F238E27FC236}">
                <a16:creationId xmlns:a16="http://schemas.microsoft.com/office/drawing/2014/main" id="{80650372-C052-9895-9F8A-C1FA44AEF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69" y="1906007"/>
            <a:ext cx="4144387" cy="3352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F39DD4-EAE6-F58C-D40B-7BD943F89572}"/>
              </a:ext>
            </a:extLst>
          </p:cNvPr>
          <p:cNvSpPr txBox="1"/>
          <p:nvPr/>
        </p:nvSpPr>
        <p:spPr>
          <a:xfrm>
            <a:off x="133884" y="33090"/>
            <a:ext cx="6107228" cy="369332"/>
          </a:xfrm>
          <a:prstGeom prst="rect">
            <a:avLst/>
          </a:prstGeom>
          <a:noFill/>
        </p:spPr>
        <p:txBody>
          <a:bodyPr wrap="square">
            <a:spAutoFit/>
          </a:bodyPr>
          <a:lstStyle/>
          <a:p>
            <a:r>
              <a:rPr lang="en-IN" sz="1800" b="1" dirty="0">
                <a:solidFill>
                  <a:schemeClr val="accent6">
                    <a:lumMod val="50000"/>
                  </a:schemeClr>
                </a:solidFill>
                <a:latin typeface="Verdana" panose="020B0604030504040204" pitchFamily="34" charset="0"/>
                <a:ea typeface="Verdana" panose="020B0604030504040204" pitchFamily="34" charset="0"/>
              </a:rPr>
              <a:t>VISUALIZATION ANALYSIS</a:t>
            </a:r>
          </a:p>
        </p:txBody>
      </p:sp>
      <p:sp>
        <p:nvSpPr>
          <p:cNvPr id="9" name="TextBox 8">
            <a:extLst>
              <a:ext uri="{FF2B5EF4-FFF2-40B4-BE49-F238E27FC236}">
                <a16:creationId xmlns:a16="http://schemas.microsoft.com/office/drawing/2014/main" id="{308ED9A8-8201-A049-6CF2-1B4B5288B2C6}"/>
              </a:ext>
            </a:extLst>
          </p:cNvPr>
          <p:cNvSpPr txBox="1"/>
          <p:nvPr/>
        </p:nvSpPr>
        <p:spPr>
          <a:xfrm>
            <a:off x="133884" y="402422"/>
            <a:ext cx="6107228" cy="369332"/>
          </a:xfrm>
          <a:prstGeom prst="rect">
            <a:avLst/>
          </a:prstGeom>
          <a:noFill/>
        </p:spPr>
        <p:txBody>
          <a:bodyPr wrap="square" rtlCol="0">
            <a:spAutoFit/>
          </a:bodyPr>
          <a:lstStyle/>
          <a:p>
            <a:r>
              <a:rPr lang="en-IN" b="1" dirty="0">
                <a:solidFill>
                  <a:schemeClr val="accent6">
                    <a:lumMod val="50000"/>
                  </a:schemeClr>
                </a:solidFill>
                <a:latin typeface="Verdana" panose="020B0604030504040204" pitchFamily="34" charset="0"/>
                <a:ea typeface="Verdana" panose="020B0604030504040204" pitchFamily="34" charset="0"/>
              </a:rPr>
              <a:t>DAY OF WEEK vs SALES(Considering Promo)</a:t>
            </a:r>
            <a:endParaRPr lang="en-US" b="1" dirty="0">
              <a:solidFill>
                <a:schemeClr val="accent6">
                  <a:lumMod val="50000"/>
                </a:schemeClr>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BDFD2BC4-050C-E865-E3DA-AAC5D7634A87}"/>
              </a:ext>
            </a:extLst>
          </p:cNvPr>
          <p:cNvSpPr txBox="1"/>
          <p:nvPr/>
        </p:nvSpPr>
        <p:spPr>
          <a:xfrm>
            <a:off x="4889635" y="1536674"/>
            <a:ext cx="7199696" cy="337335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IN" dirty="0">
                <a:solidFill>
                  <a:srgbClr val="002060"/>
                </a:solidFill>
              </a:rPr>
              <a:t>From the graph we can infer that there is no promo on weekends</a:t>
            </a:r>
          </a:p>
          <a:p>
            <a:pPr marL="285750" indent="-285750" algn="just">
              <a:lnSpc>
                <a:spcPct val="150000"/>
              </a:lnSpc>
              <a:buFont typeface="Wingdings" panose="05000000000000000000" pitchFamily="2" charset="2"/>
              <a:buChar char="q"/>
            </a:pPr>
            <a:endParaRPr lang="en-US" dirty="0"/>
          </a:p>
          <a:p>
            <a:pPr marL="742950" lvl="1" indent="-285750" algn="just">
              <a:lnSpc>
                <a:spcPct val="150000"/>
              </a:lnSpc>
              <a:buFont typeface="Wingdings" panose="05000000000000000000" pitchFamily="2" charset="2"/>
              <a:buChar char="q"/>
            </a:pPr>
            <a:r>
              <a:rPr lang="en-US" b="1" dirty="0">
                <a:solidFill>
                  <a:schemeClr val="accent6">
                    <a:lumMod val="50000"/>
                  </a:schemeClr>
                </a:solidFill>
              </a:rPr>
              <a:t>Promo -  </a:t>
            </a:r>
            <a:r>
              <a:rPr lang="en-US" dirty="0">
                <a:solidFill>
                  <a:schemeClr val="accent6">
                    <a:lumMod val="50000"/>
                  </a:schemeClr>
                </a:solidFill>
              </a:rPr>
              <a:t>Monday has very high sales with promo may be due to holiday  for most of the stores on Sunday.</a:t>
            </a:r>
          </a:p>
          <a:p>
            <a:pPr marL="742950" lvl="1" indent="-285750" algn="just">
              <a:lnSpc>
                <a:spcPct val="150000"/>
              </a:lnSpc>
              <a:buFont typeface="Wingdings" panose="05000000000000000000" pitchFamily="2" charset="2"/>
              <a:buChar char="q"/>
            </a:pPr>
            <a:endParaRPr lang="en-US" dirty="0"/>
          </a:p>
          <a:p>
            <a:pPr marL="742950" lvl="1" indent="-285750" algn="just">
              <a:lnSpc>
                <a:spcPct val="150000"/>
              </a:lnSpc>
              <a:buFont typeface="Wingdings" panose="05000000000000000000" pitchFamily="2" charset="2"/>
              <a:buChar char="q"/>
            </a:pPr>
            <a:r>
              <a:rPr lang="en-US" b="1" dirty="0">
                <a:solidFill>
                  <a:schemeClr val="accent6">
                    <a:lumMod val="50000"/>
                  </a:schemeClr>
                </a:solidFill>
              </a:rPr>
              <a:t>Non Promo – </a:t>
            </a:r>
            <a:r>
              <a:rPr lang="en-US" dirty="0">
                <a:solidFill>
                  <a:schemeClr val="accent6">
                    <a:lumMod val="50000"/>
                  </a:schemeClr>
                </a:solidFill>
              </a:rPr>
              <a:t>Huge dip in sales on weekdays, steep rise in sales on Sundays can be seen may be it is due to only few stores are available.</a:t>
            </a:r>
          </a:p>
        </p:txBody>
      </p:sp>
    </p:spTree>
    <p:extLst>
      <p:ext uri="{BB962C8B-B14F-4D97-AF65-F5344CB8AC3E}">
        <p14:creationId xmlns:p14="http://schemas.microsoft.com/office/powerpoint/2010/main" val="420900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92DC96E-86A4-6FE5-B8AB-242E3D4AF816}"/>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EB749B28-BF90-F65D-60E1-F6A82AB7058E}"/>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42C8B960-CB03-6CFA-EC5F-EE280D909FF1}"/>
              </a:ext>
            </a:extLst>
          </p:cNvPr>
          <p:cNvSpPr>
            <a:spLocks noGrp="1"/>
          </p:cNvSpPr>
          <p:nvPr>
            <p:ph type="sldNum" sz="quarter" idx="12"/>
          </p:nvPr>
        </p:nvSpPr>
        <p:spPr/>
        <p:txBody>
          <a:bodyPr/>
          <a:lstStyle/>
          <a:p>
            <a:fld id="{F2E4311C-B5E2-4E20-9E06-4E6FDA9F8722}" type="slidenum">
              <a:rPr lang="en-US" smtClean="0"/>
              <a:pPr/>
              <a:t>17</a:t>
            </a:fld>
            <a:endParaRPr lang="en-US" dirty="0"/>
          </a:p>
        </p:txBody>
      </p:sp>
      <p:sp>
        <p:nvSpPr>
          <p:cNvPr id="7" name="TextBox 6">
            <a:extLst>
              <a:ext uri="{FF2B5EF4-FFF2-40B4-BE49-F238E27FC236}">
                <a16:creationId xmlns:a16="http://schemas.microsoft.com/office/drawing/2014/main" id="{C483E3E9-0C56-9E14-D677-F7A3EDB13581}"/>
              </a:ext>
            </a:extLst>
          </p:cNvPr>
          <p:cNvSpPr txBox="1"/>
          <p:nvPr/>
        </p:nvSpPr>
        <p:spPr>
          <a:xfrm>
            <a:off x="133884" y="33090"/>
            <a:ext cx="6107228" cy="369332"/>
          </a:xfrm>
          <a:prstGeom prst="rect">
            <a:avLst/>
          </a:prstGeom>
          <a:noFill/>
        </p:spPr>
        <p:txBody>
          <a:bodyPr wrap="square">
            <a:spAutoFit/>
          </a:bodyPr>
          <a:lstStyle/>
          <a:p>
            <a:r>
              <a:rPr lang="en-IN" sz="1800" b="1" dirty="0">
                <a:solidFill>
                  <a:schemeClr val="accent6">
                    <a:lumMod val="50000"/>
                  </a:schemeClr>
                </a:solidFill>
                <a:latin typeface="Verdana" panose="020B0604030504040204" pitchFamily="34" charset="0"/>
                <a:ea typeface="Verdana" panose="020B0604030504040204" pitchFamily="34" charset="0"/>
              </a:rPr>
              <a:t>VISUALIZATION ANALYSIS</a:t>
            </a:r>
          </a:p>
        </p:txBody>
      </p:sp>
      <p:pic>
        <p:nvPicPr>
          <p:cNvPr id="9" name="Picture 8">
            <a:extLst>
              <a:ext uri="{FF2B5EF4-FFF2-40B4-BE49-F238E27FC236}">
                <a16:creationId xmlns:a16="http://schemas.microsoft.com/office/drawing/2014/main" id="{92105E3E-66F9-BB79-2488-B06643ED0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3" y="1149263"/>
            <a:ext cx="5709510" cy="2614216"/>
          </a:xfrm>
          <a:prstGeom prst="rect">
            <a:avLst/>
          </a:prstGeom>
        </p:spPr>
      </p:pic>
      <p:pic>
        <p:nvPicPr>
          <p:cNvPr id="11" name="Picture 10">
            <a:extLst>
              <a:ext uri="{FF2B5EF4-FFF2-40B4-BE49-F238E27FC236}">
                <a16:creationId xmlns:a16="http://schemas.microsoft.com/office/drawing/2014/main" id="{E8C239CA-000A-CD71-2014-8275E0799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032" y="3692274"/>
            <a:ext cx="5762968" cy="2492208"/>
          </a:xfrm>
          <a:prstGeom prst="rect">
            <a:avLst/>
          </a:prstGeom>
        </p:spPr>
      </p:pic>
      <p:sp>
        <p:nvSpPr>
          <p:cNvPr id="12" name="TextBox 11">
            <a:extLst>
              <a:ext uri="{FF2B5EF4-FFF2-40B4-BE49-F238E27FC236}">
                <a16:creationId xmlns:a16="http://schemas.microsoft.com/office/drawing/2014/main" id="{A9647E0F-07B5-F252-10E6-CFC0920E42F2}"/>
              </a:ext>
            </a:extLst>
          </p:cNvPr>
          <p:cNvSpPr txBox="1"/>
          <p:nvPr/>
        </p:nvSpPr>
        <p:spPr>
          <a:xfrm>
            <a:off x="6525928" y="1607419"/>
            <a:ext cx="5130266" cy="880369"/>
          </a:xfrm>
          <a:prstGeom prst="rect">
            <a:avLst/>
          </a:prstGeom>
          <a:noFill/>
        </p:spPr>
        <p:txBody>
          <a:bodyPr wrap="square" rtlCol="0">
            <a:spAutoFit/>
          </a:bodyPr>
          <a:lstStyle/>
          <a:p>
            <a:pPr>
              <a:lnSpc>
                <a:spcPct val="150000"/>
              </a:lnSpc>
            </a:pPr>
            <a:r>
              <a:rPr lang="en-IN" b="1" dirty="0">
                <a:solidFill>
                  <a:schemeClr val="accent4">
                    <a:lumMod val="50000"/>
                  </a:schemeClr>
                </a:solidFill>
              </a:rPr>
              <a:t>State holiday </a:t>
            </a:r>
            <a:r>
              <a:rPr lang="en-IN" dirty="0">
                <a:solidFill>
                  <a:schemeClr val="accent4">
                    <a:lumMod val="50000"/>
                  </a:schemeClr>
                </a:solidFill>
              </a:rPr>
              <a:t> </a:t>
            </a:r>
          </a:p>
          <a:p>
            <a:pPr marL="285750" indent="-285750">
              <a:lnSpc>
                <a:spcPct val="150000"/>
              </a:lnSpc>
              <a:buFont typeface="Courier New" panose="02070309020205020404" pitchFamily="49" charset="0"/>
              <a:buChar char="o"/>
            </a:pPr>
            <a:r>
              <a:rPr lang="en-IN" dirty="0">
                <a:solidFill>
                  <a:schemeClr val="accent4">
                    <a:lumMod val="50000"/>
                  </a:schemeClr>
                </a:solidFill>
              </a:rPr>
              <a:t>	Average sales has been higher on Easter Holiday</a:t>
            </a:r>
            <a:endParaRPr lang="en-US" dirty="0">
              <a:solidFill>
                <a:schemeClr val="accent4">
                  <a:lumMod val="50000"/>
                </a:schemeClr>
              </a:solidFill>
            </a:endParaRPr>
          </a:p>
        </p:txBody>
      </p:sp>
      <p:sp>
        <p:nvSpPr>
          <p:cNvPr id="14" name="TextBox 13">
            <a:extLst>
              <a:ext uri="{FF2B5EF4-FFF2-40B4-BE49-F238E27FC236}">
                <a16:creationId xmlns:a16="http://schemas.microsoft.com/office/drawing/2014/main" id="{E4AF49EC-EE14-CAEA-997F-6062544A3C25}"/>
              </a:ext>
            </a:extLst>
          </p:cNvPr>
          <p:cNvSpPr txBox="1"/>
          <p:nvPr/>
        </p:nvSpPr>
        <p:spPr>
          <a:xfrm>
            <a:off x="644893" y="4215865"/>
            <a:ext cx="5397360" cy="1711366"/>
          </a:xfrm>
          <a:prstGeom prst="rect">
            <a:avLst/>
          </a:prstGeom>
          <a:noFill/>
        </p:spPr>
        <p:txBody>
          <a:bodyPr wrap="square" rtlCol="0">
            <a:spAutoFit/>
          </a:bodyPr>
          <a:lstStyle/>
          <a:p>
            <a:pPr>
              <a:lnSpc>
                <a:spcPct val="150000"/>
              </a:lnSpc>
            </a:pPr>
            <a:r>
              <a:rPr lang="en-IN" b="1" dirty="0">
                <a:solidFill>
                  <a:srgbClr val="002060"/>
                </a:solidFill>
              </a:rPr>
              <a:t>School Holiday</a:t>
            </a:r>
          </a:p>
          <a:p>
            <a:pPr marL="285750" indent="-285750">
              <a:lnSpc>
                <a:spcPct val="150000"/>
              </a:lnSpc>
              <a:buFont typeface="Courier New" panose="02070309020205020404" pitchFamily="49" charset="0"/>
              <a:buChar char="o"/>
            </a:pPr>
            <a:r>
              <a:rPr lang="en-IN" dirty="0">
                <a:solidFill>
                  <a:srgbClr val="002060"/>
                </a:solidFill>
              </a:rPr>
              <a:t>Average sales on school holiday is similar to sales of week days. It may be due to only very few stores are open during school holiday</a:t>
            </a:r>
            <a:endParaRPr lang="en-US" dirty="0">
              <a:solidFill>
                <a:srgbClr val="002060"/>
              </a:solidFill>
            </a:endParaRPr>
          </a:p>
        </p:txBody>
      </p:sp>
      <p:sp>
        <p:nvSpPr>
          <p:cNvPr id="15" name="TextBox 14">
            <a:extLst>
              <a:ext uri="{FF2B5EF4-FFF2-40B4-BE49-F238E27FC236}">
                <a16:creationId xmlns:a16="http://schemas.microsoft.com/office/drawing/2014/main" id="{4A93C1E1-A8BB-6C22-994A-9FC963E98541}"/>
              </a:ext>
            </a:extLst>
          </p:cNvPr>
          <p:cNvSpPr txBox="1"/>
          <p:nvPr/>
        </p:nvSpPr>
        <p:spPr>
          <a:xfrm>
            <a:off x="133884" y="457614"/>
            <a:ext cx="3840480" cy="369332"/>
          </a:xfrm>
          <a:prstGeom prst="rect">
            <a:avLst/>
          </a:prstGeom>
          <a:noFill/>
        </p:spPr>
        <p:txBody>
          <a:bodyPr wrap="square" rtlCol="0">
            <a:spAutoFit/>
          </a:bodyPr>
          <a:lstStyle>
            <a:defPPr>
              <a:defRPr lang="en-US"/>
            </a:defPPr>
            <a:lvl1pPr>
              <a:defRPr b="1">
                <a:solidFill>
                  <a:schemeClr val="accent6">
                    <a:lumMod val="50000"/>
                  </a:schemeClr>
                </a:solidFill>
              </a:defRPr>
            </a:lvl1pPr>
          </a:lstStyle>
          <a:p>
            <a:r>
              <a:rPr lang="en-IN" dirty="0">
                <a:latin typeface="Verdana" panose="020B0604030504040204" pitchFamily="34" charset="0"/>
                <a:ea typeface="Verdana" panose="020B0604030504040204" pitchFamily="34" charset="0"/>
              </a:rPr>
              <a:t>HOLIDAY VS SALES</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6416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CF829-4CE5-9C8A-8CCD-E55DF9F632D4}"/>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B7B07349-C6C1-F22D-E54E-9A5EC8992380}"/>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383C675A-2F02-0B6C-D6D3-1132616C9C74}"/>
              </a:ext>
            </a:extLst>
          </p:cNvPr>
          <p:cNvSpPr>
            <a:spLocks noGrp="1"/>
          </p:cNvSpPr>
          <p:nvPr>
            <p:ph type="sldNum" sz="quarter" idx="12"/>
          </p:nvPr>
        </p:nvSpPr>
        <p:spPr/>
        <p:txBody>
          <a:bodyPr/>
          <a:lstStyle/>
          <a:p>
            <a:fld id="{F2E4311C-B5E2-4E20-9E06-4E6FDA9F8722}" type="slidenum">
              <a:rPr lang="en-US" smtClean="0"/>
              <a:pPr/>
              <a:t>18</a:t>
            </a:fld>
            <a:endParaRPr lang="en-US" dirty="0"/>
          </a:p>
        </p:txBody>
      </p:sp>
      <p:pic>
        <p:nvPicPr>
          <p:cNvPr id="8" name="Picture 7">
            <a:extLst>
              <a:ext uri="{FF2B5EF4-FFF2-40B4-BE49-F238E27FC236}">
                <a16:creationId xmlns:a16="http://schemas.microsoft.com/office/drawing/2014/main" id="{F3A986C6-62FE-2DDF-4FE6-82E4D0FF2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62" y="1846396"/>
            <a:ext cx="5782550" cy="3565784"/>
          </a:xfrm>
          <a:prstGeom prst="rect">
            <a:avLst/>
          </a:prstGeom>
        </p:spPr>
      </p:pic>
      <p:sp>
        <p:nvSpPr>
          <p:cNvPr id="9" name="TextBox 8">
            <a:extLst>
              <a:ext uri="{FF2B5EF4-FFF2-40B4-BE49-F238E27FC236}">
                <a16:creationId xmlns:a16="http://schemas.microsoft.com/office/drawing/2014/main" id="{447DCE69-A866-E31B-21AD-6676496D623B}"/>
              </a:ext>
            </a:extLst>
          </p:cNvPr>
          <p:cNvSpPr txBox="1"/>
          <p:nvPr/>
        </p:nvSpPr>
        <p:spPr>
          <a:xfrm>
            <a:off x="6673297" y="2397326"/>
            <a:ext cx="5146527" cy="169828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IN" dirty="0">
                <a:solidFill>
                  <a:srgbClr val="002060"/>
                </a:solidFill>
                <a:latin typeface="Verdana" panose="020B0604030504040204" pitchFamily="34" charset="0"/>
                <a:ea typeface="Verdana" panose="020B0604030504040204" pitchFamily="34" charset="0"/>
              </a:rPr>
              <a:t>Store Competition distance is grouped into 10 bins. From these we can observe that more number of stores are at more distance between the stores</a:t>
            </a:r>
            <a:endParaRPr lang="en-US"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5EE1F9-B645-5FF5-8290-CD0CF209BF02}"/>
              </a:ext>
            </a:extLst>
          </p:cNvPr>
          <p:cNvSpPr txBox="1"/>
          <p:nvPr/>
        </p:nvSpPr>
        <p:spPr>
          <a:xfrm>
            <a:off x="133884" y="0"/>
            <a:ext cx="6107228" cy="369332"/>
          </a:xfrm>
          <a:prstGeom prst="rect">
            <a:avLst/>
          </a:prstGeom>
          <a:noFill/>
        </p:spPr>
        <p:txBody>
          <a:bodyPr wrap="square">
            <a:spAutoFit/>
          </a:bodyPr>
          <a:lstStyle/>
          <a:p>
            <a:r>
              <a:rPr lang="en-IN" sz="1800" b="1" dirty="0">
                <a:solidFill>
                  <a:schemeClr val="accent6">
                    <a:lumMod val="50000"/>
                  </a:schemeClr>
                </a:solidFill>
                <a:latin typeface="Verdana" panose="020B0604030504040204" pitchFamily="34" charset="0"/>
                <a:ea typeface="Verdana" panose="020B0604030504040204" pitchFamily="34" charset="0"/>
              </a:rPr>
              <a:t>VISUALIZATION ANALYSIS</a:t>
            </a:r>
          </a:p>
        </p:txBody>
      </p:sp>
      <p:sp>
        <p:nvSpPr>
          <p:cNvPr id="12" name="TextBox 11">
            <a:extLst>
              <a:ext uri="{FF2B5EF4-FFF2-40B4-BE49-F238E27FC236}">
                <a16:creationId xmlns:a16="http://schemas.microsoft.com/office/drawing/2014/main" id="{F0900713-F238-042D-51E2-74A4AE3C7F9B}"/>
              </a:ext>
            </a:extLst>
          </p:cNvPr>
          <p:cNvSpPr txBox="1"/>
          <p:nvPr/>
        </p:nvSpPr>
        <p:spPr>
          <a:xfrm>
            <a:off x="133884" y="429459"/>
            <a:ext cx="6107228" cy="369332"/>
          </a:xfrm>
          <a:prstGeom prst="rect">
            <a:avLst/>
          </a:prstGeom>
          <a:noFill/>
        </p:spPr>
        <p:txBody>
          <a:bodyPr wrap="square" rtlCol="0">
            <a:spAutoFit/>
          </a:bodyPr>
          <a:lstStyle>
            <a:defPPr>
              <a:defRPr lang="en-US"/>
            </a:defPPr>
            <a:lvl1pPr>
              <a:defRPr b="1">
                <a:solidFill>
                  <a:schemeClr val="accent6">
                    <a:lumMod val="50000"/>
                  </a:schemeClr>
                </a:solidFill>
              </a:defRPr>
            </a:lvl1pPr>
          </a:lstStyle>
          <a:p>
            <a:r>
              <a:rPr lang="en-IN" dirty="0">
                <a:latin typeface="Verdana" panose="020B0604030504040204" pitchFamily="34" charset="0"/>
                <a:ea typeface="Verdana" panose="020B0604030504040204" pitchFamily="34" charset="0"/>
              </a:rPr>
              <a:t>STORE COMPETITION DISTANCE vs SALES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1696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2BD85AA-0108-9EA4-60BA-044C0378E181}"/>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FFF7E7B6-3685-1C03-5233-020DEA1F5FA8}"/>
              </a:ext>
            </a:extLst>
          </p:cNvPr>
          <p:cNvSpPr>
            <a:spLocks noGrp="1"/>
          </p:cNvSpPr>
          <p:nvPr>
            <p:ph type="ftr" sz="quarter" idx="11"/>
          </p:nvPr>
        </p:nvSpPr>
        <p:spPr/>
        <p:txBody>
          <a:bodyPr/>
          <a:lstStyle/>
          <a:p>
            <a:r>
              <a:rPr lang="en-US"/>
              <a:t>ML MODEL For SALES PREDICTION</a:t>
            </a:r>
            <a:endParaRPr lang="en-US" dirty="0"/>
          </a:p>
        </p:txBody>
      </p:sp>
      <p:sp>
        <p:nvSpPr>
          <p:cNvPr id="5" name="Slide Number Placeholder 4">
            <a:extLst>
              <a:ext uri="{FF2B5EF4-FFF2-40B4-BE49-F238E27FC236}">
                <a16:creationId xmlns:a16="http://schemas.microsoft.com/office/drawing/2014/main" id="{496994D6-09E6-230C-BBA6-F0A4DA7AC754}"/>
              </a:ext>
            </a:extLst>
          </p:cNvPr>
          <p:cNvSpPr>
            <a:spLocks noGrp="1"/>
          </p:cNvSpPr>
          <p:nvPr>
            <p:ph type="sldNum" sz="quarter" idx="12"/>
          </p:nvPr>
        </p:nvSpPr>
        <p:spPr/>
        <p:txBody>
          <a:bodyPr/>
          <a:lstStyle/>
          <a:p>
            <a:fld id="{F2E4311C-B5E2-4E20-9E06-4E6FDA9F8722}" type="slidenum">
              <a:rPr lang="en-US" smtClean="0"/>
              <a:pPr/>
              <a:t>19</a:t>
            </a:fld>
            <a:endParaRPr lang="en-US" dirty="0"/>
          </a:p>
        </p:txBody>
      </p:sp>
      <p:sp>
        <p:nvSpPr>
          <p:cNvPr id="10" name="TextBox 9">
            <a:extLst>
              <a:ext uri="{FF2B5EF4-FFF2-40B4-BE49-F238E27FC236}">
                <a16:creationId xmlns:a16="http://schemas.microsoft.com/office/drawing/2014/main" id="{18D8313E-3C9C-C714-1C0A-EBF0B0768889}"/>
              </a:ext>
            </a:extLst>
          </p:cNvPr>
          <p:cNvSpPr txBox="1"/>
          <p:nvPr/>
        </p:nvSpPr>
        <p:spPr>
          <a:xfrm>
            <a:off x="191083" y="1101711"/>
            <a:ext cx="11848699" cy="4890057"/>
          </a:xfrm>
          <a:prstGeom prst="rect">
            <a:avLst/>
          </a:prstGeom>
          <a:noFill/>
        </p:spPr>
        <p:txBody>
          <a:bodyPr wrap="square">
            <a:spAutoFit/>
          </a:bodyPr>
          <a:lstStyle/>
          <a:p>
            <a:pPr>
              <a:lnSpc>
                <a:spcPts val="3000"/>
              </a:lnSpc>
            </a:pPr>
            <a:r>
              <a:rPr lang="en-US" b="0" i="0" dirty="0">
                <a:solidFill>
                  <a:schemeClr val="accent6">
                    <a:lumMod val="50000"/>
                  </a:schemeClr>
                </a:solidFill>
                <a:effectLst/>
                <a:latin typeface="Verdana" panose="020B0604030504040204" pitchFamily="34" charset="0"/>
                <a:ea typeface="Verdana" panose="020B0604030504040204" pitchFamily="34" charset="0"/>
              </a:rPr>
              <a:t>At this stage, we got a solid understanding of the distributions, the statistical properties and the relationships of our variables. Some of the key understandings are</a:t>
            </a:r>
          </a:p>
          <a:p>
            <a:pPr>
              <a:lnSpc>
                <a:spcPts val="3000"/>
              </a:lnSpc>
            </a:pPr>
            <a:endParaRPr lang="en-US" sz="1800" b="0" i="0" u="none" strike="noStrike" cap="none" dirty="0">
              <a:solidFill>
                <a:schemeClr val="accent6">
                  <a:lumMod val="50000"/>
                </a:schemeClr>
              </a:solidFill>
              <a:effectLst/>
              <a:latin typeface="Verdana" panose="020B0604030504040204" pitchFamily="34" charset="0"/>
              <a:ea typeface="Verdana" panose="020B0604030504040204" pitchFamily="34" charset="0"/>
              <a:sym typeface="Arial"/>
            </a:endParaRPr>
          </a:p>
          <a:p>
            <a:pPr marL="285750" indent="-285750" algn="just">
              <a:lnSpc>
                <a:spcPct val="150000"/>
              </a:lnSpc>
              <a:buFont typeface="Wingdings" panose="05000000000000000000" pitchFamily="2" charset="2"/>
              <a:buChar char="Ø"/>
            </a:pPr>
            <a:r>
              <a:rPr lang="en-US" sz="1600" b="0" i="0" u="none" strike="noStrike" cap="none" dirty="0">
                <a:solidFill>
                  <a:srgbClr val="002060"/>
                </a:solidFill>
                <a:effectLst/>
                <a:latin typeface="Verdana" panose="020B0604030504040204" pitchFamily="34" charset="0"/>
                <a:ea typeface="Verdana" panose="020B0604030504040204" pitchFamily="34" charset="0"/>
                <a:sym typeface="Arial"/>
              </a:rPr>
              <a:t>Customers and sales are also highly correlated because an increase in customers means that there must be an increase in sales too</a:t>
            </a:r>
          </a:p>
          <a:p>
            <a:pPr marL="285750" indent="-285750" algn="just">
              <a:lnSpc>
                <a:spcPct val="150000"/>
              </a:lnSpc>
              <a:buFont typeface="Wingdings" panose="05000000000000000000" pitchFamily="2" charset="2"/>
              <a:buChar char="Ø"/>
            </a:pPr>
            <a:r>
              <a:rPr lang="en-US" sz="1600" b="0" i="0" dirty="0">
                <a:solidFill>
                  <a:schemeClr val="accent4">
                    <a:lumMod val="75000"/>
                  </a:schemeClr>
                </a:solidFill>
                <a:effectLst/>
                <a:latin typeface="Verdana" panose="020B0604030504040204" pitchFamily="34" charset="0"/>
                <a:ea typeface="Verdana" panose="020B0604030504040204" pitchFamily="34" charset="0"/>
              </a:rPr>
              <a:t>we can see that </a:t>
            </a:r>
            <a:r>
              <a:rPr lang="en-US" sz="1600" b="0" i="0" dirty="0" err="1">
                <a:solidFill>
                  <a:schemeClr val="accent4">
                    <a:lumMod val="75000"/>
                  </a:schemeClr>
                </a:solidFill>
                <a:effectLst/>
                <a:latin typeface="Verdana" panose="020B0604030504040204" pitchFamily="34" charset="0"/>
                <a:ea typeface="Verdana" panose="020B0604030504040204" pitchFamily="34" charset="0"/>
              </a:rPr>
              <a:t>Storetype</a:t>
            </a:r>
            <a:r>
              <a:rPr lang="en-US" sz="1600" b="0" i="0" dirty="0">
                <a:solidFill>
                  <a:schemeClr val="accent4">
                    <a:lumMod val="75000"/>
                  </a:schemeClr>
                </a:solidFill>
                <a:effectLst/>
                <a:latin typeface="Verdana" panose="020B0604030504040204" pitchFamily="34" charset="0"/>
                <a:ea typeface="Verdana" panose="020B0604030504040204" pitchFamily="34" charset="0"/>
              </a:rPr>
              <a:t> A has the highest number of </a:t>
            </a:r>
            <a:r>
              <a:rPr lang="en-US" sz="1600" b="0" i="0" dirty="0" err="1">
                <a:solidFill>
                  <a:schemeClr val="accent4">
                    <a:lumMod val="75000"/>
                  </a:schemeClr>
                </a:solidFill>
                <a:effectLst/>
                <a:latin typeface="Verdana" panose="020B0604030504040204" pitchFamily="34" charset="0"/>
                <a:ea typeface="Verdana" panose="020B0604030504040204" pitchFamily="34" charset="0"/>
              </a:rPr>
              <a:t>branches,sales</a:t>
            </a:r>
            <a:r>
              <a:rPr lang="en-US" sz="1600" b="0" i="0" dirty="0">
                <a:solidFill>
                  <a:schemeClr val="accent4">
                    <a:lumMod val="75000"/>
                  </a:schemeClr>
                </a:solidFill>
                <a:effectLst/>
                <a:latin typeface="Verdana" panose="020B0604030504040204" pitchFamily="34" charset="0"/>
                <a:ea typeface="Verdana" panose="020B0604030504040204" pitchFamily="34" charset="0"/>
              </a:rPr>
              <a:t> and customers from the 4 different </a:t>
            </a:r>
            <a:r>
              <a:rPr lang="en-US" sz="1600" b="0" i="0" dirty="0" err="1">
                <a:solidFill>
                  <a:schemeClr val="accent4">
                    <a:lumMod val="75000"/>
                  </a:schemeClr>
                </a:solidFill>
                <a:effectLst/>
                <a:latin typeface="Verdana" panose="020B0604030504040204" pitchFamily="34" charset="0"/>
                <a:ea typeface="Verdana" panose="020B0604030504040204" pitchFamily="34" charset="0"/>
              </a:rPr>
              <a:t>storetypes</a:t>
            </a:r>
            <a:r>
              <a:rPr lang="en-US" sz="1600" b="0" i="0" dirty="0">
                <a:solidFill>
                  <a:schemeClr val="accent4">
                    <a:lumMod val="75000"/>
                  </a:schemeClr>
                </a:solidFill>
                <a:effectLst/>
                <a:latin typeface="Verdana" panose="020B0604030504040204" pitchFamily="34" charset="0"/>
                <a:ea typeface="Verdana" panose="020B0604030504040204" pitchFamily="34" charset="0"/>
              </a:rPr>
              <a:t>. But this doesn't mean it's the best performing </a:t>
            </a:r>
            <a:r>
              <a:rPr lang="en-US" sz="1600" b="0" i="0" dirty="0" err="1">
                <a:solidFill>
                  <a:schemeClr val="accent4">
                    <a:lumMod val="75000"/>
                  </a:schemeClr>
                </a:solidFill>
                <a:effectLst/>
                <a:latin typeface="Verdana" panose="020B0604030504040204" pitchFamily="34" charset="0"/>
                <a:ea typeface="Verdana" panose="020B0604030504040204" pitchFamily="34" charset="0"/>
              </a:rPr>
              <a:t>Storetype</a:t>
            </a:r>
            <a:r>
              <a:rPr lang="en-US" sz="1600" b="0" i="0" dirty="0">
                <a:solidFill>
                  <a:schemeClr val="accent4">
                    <a:lumMod val="75000"/>
                  </a:schemeClr>
                </a:solidFill>
                <a:effectLst/>
                <a:latin typeface="Verdana" panose="020B0604030504040204" pitchFamily="34" charset="0"/>
                <a:ea typeface="Verdana" panose="020B0604030504040204" pitchFamily="34" charset="0"/>
              </a:rPr>
              <a:t>.</a:t>
            </a:r>
          </a:p>
          <a:p>
            <a:pPr marL="285750" indent="-285750" algn="just">
              <a:lnSpc>
                <a:spcPct val="150000"/>
              </a:lnSpc>
              <a:buFont typeface="Wingdings" panose="05000000000000000000" pitchFamily="2" charset="2"/>
              <a:buChar char="Ø"/>
            </a:pPr>
            <a:r>
              <a:rPr lang="en-US" sz="1600" b="0" i="0" dirty="0">
                <a:solidFill>
                  <a:srgbClr val="002060"/>
                </a:solidFill>
                <a:effectLst/>
                <a:latin typeface="Verdana" panose="020B0604030504040204" pitchFamily="34" charset="0"/>
                <a:ea typeface="Verdana" panose="020B0604030504040204" pitchFamily="34" charset="0"/>
              </a:rPr>
              <a:t>Surprisingly it is </a:t>
            </a:r>
            <a:r>
              <a:rPr lang="en-US" sz="1600" b="0" i="0" dirty="0" err="1">
                <a:solidFill>
                  <a:srgbClr val="002060"/>
                </a:solidFill>
                <a:effectLst/>
                <a:latin typeface="Verdana" panose="020B0604030504040204" pitchFamily="34" charset="0"/>
                <a:ea typeface="Verdana" panose="020B0604030504040204" pitchFamily="34" charset="0"/>
              </a:rPr>
              <a:t>StoreType</a:t>
            </a:r>
            <a:r>
              <a:rPr lang="en-US" sz="1600" b="0" i="0" dirty="0">
                <a:solidFill>
                  <a:srgbClr val="002060"/>
                </a:solidFill>
                <a:effectLst/>
                <a:latin typeface="Verdana" panose="020B0604030504040204" pitchFamily="34" charset="0"/>
                <a:ea typeface="Verdana" panose="020B0604030504040204" pitchFamily="34" charset="0"/>
              </a:rPr>
              <a:t> D who has the highest average spending per Customer, this is probably explained by an average competition distance higher than </a:t>
            </a:r>
            <a:r>
              <a:rPr lang="en-US" sz="1600" b="0" i="0" dirty="0" err="1">
                <a:solidFill>
                  <a:srgbClr val="002060"/>
                </a:solidFill>
                <a:effectLst/>
                <a:latin typeface="Verdana" panose="020B0604030504040204" pitchFamily="34" charset="0"/>
                <a:ea typeface="Verdana" panose="020B0604030504040204" pitchFamily="34" charset="0"/>
              </a:rPr>
              <a:t>ther</a:t>
            </a:r>
            <a:r>
              <a:rPr lang="en-US" sz="1600" b="0" i="0" dirty="0">
                <a:solidFill>
                  <a:srgbClr val="002060"/>
                </a:solidFill>
                <a:effectLst/>
                <a:latin typeface="Verdana" panose="020B0604030504040204" pitchFamily="34" charset="0"/>
                <a:ea typeface="Verdana" panose="020B0604030504040204" pitchFamily="34" charset="0"/>
              </a:rPr>
              <a:t> rest which means each customer will buy more since he knows there isn't a lot of </a:t>
            </a:r>
            <a:r>
              <a:rPr lang="en-US" sz="1600" b="0" i="0" dirty="0" err="1">
                <a:solidFill>
                  <a:srgbClr val="002060"/>
                </a:solidFill>
                <a:effectLst/>
                <a:latin typeface="Verdana" panose="020B0604030504040204" pitchFamily="34" charset="0"/>
                <a:ea typeface="Verdana" panose="020B0604030504040204" pitchFamily="34" charset="0"/>
              </a:rPr>
              <a:t>similair</a:t>
            </a:r>
            <a:r>
              <a:rPr lang="en-US" sz="1600" b="0" i="0" dirty="0">
                <a:solidFill>
                  <a:srgbClr val="002060"/>
                </a:solidFill>
                <a:effectLst/>
                <a:latin typeface="Verdana" panose="020B0604030504040204" pitchFamily="34" charset="0"/>
                <a:ea typeface="Verdana" panose="020B0604030504040204" pitchFamily="34" charset="0"/>
              </a:rPr>
              <a:t> shops around.</a:t>
            </a:r>
          </a:p>
          <a:p>
            <a:pPr marL="285750" indent="-285750" algn="just">
              <a:lnSpc>
                <a:spcPct val="150000"/>
              </a:lnSpc>
              <a:buFont typeface="Wingdings" panose="05000000000000000000" pitchFamily="2" charset="2"/>
              <a:buChar char="Ø"/>
            </a:pPr>
            <a:r>
              <a:rPr lang="en-US" sz="1600" b="0" i="0" dirty="0">
                <a:solidFill>
                  <a:schemeClr val="accent4">
                    <a:lumMod val="75000"/>
                  </a:schemeClr>
                </a:solidFill>
                <a:effectLst/>
                <a:latin typeface="Verdana" panose="020B0604030504040204" pitchFamily="34" charset="0"/>
                <a:ea typeface="Verdana" panose="020B0604030504040204" pitchFamily="34" charset="0"/>
              </a:rPr>
              <a:t>After attempting to look at Sales </a:t>
            </a:r>
            <a:r>
              <a:rPr lang="en-US" sz="1600" b="0" i="0" dirty="0" err="1">
                <a:solidFill>
                  <a:schemeClr val="accent4">
                    <a:lumMod val="75000"/>
                  </a:schemeClr>
                </a:solidFill>
                <a:effectLst/>
                <a:latin typeface="Verdana" panose="020B0604030504040204" pitchFamily="34" charset="0"/>
                <a:ea typeface="Verdana" panose="020B0604030504040204" pitchFamily="34" charset="0"/>
              </a:rPr>
              <a:t>behaviour</a:t>
            </a:r>
            <a:r>
              <a:rPr lang="en-US" sz="1600" b="0" i="0" dirty="0">
                <a:solidFill>
                  <a:schemeClr val="accent4">
                    <a:lumMod val="75000"/>
                  </a:schemeClr>
                </a:solidFill>
                <a:effectLst/>
                <a:latin typeface="Verdana" panose="020B0604030504040204" pitchFamily="34" charset="0"/>
                <a:ea typeface="Verdana" panose="020B0604030504040204" pitchFamily="34" charset="0"/>
              </a:rPr>
              <a:t> in a week over the Years and over the months, </a:t>
            </a:r>
            <a:r>
              <a:rPr lang="en-US" sz="1600" b="0" i="0" dirty="0" err="1">
                <a:solidFill>
                  <a:schemeClr val="accent4">
                    <a:lumMod val="75000"/>
                  </a:schemeClr>
                </a:solidFill>
                <a:effectLst/>
                <a:latin typeface="Verdana" panose="020B0604030504040204" pitchFamily="34" charset="0"/>
                <a:ea typeface="Verdana" panose="020B0604030504040204" pitchFamily="34" charset="0"/>
              </a:rPr>
              <a:t>i</a:t>
            </a:r>
            <a:r>
              <a:rPr lang="en-US" sz="1600" b="0" i="0" dirty="0">
                <a:solidFill>
                  <a:schemeClr val="accent4">
                    <a:lumMod val="75000"/>
                  </a:schemeClr>
                </a:solidFill>
                <a:effectLst/>
                <a:latin typeface="Verdana" panose="020B0604030504040204" pitchFamily="34" charset="0"/>
                <a:ea typeface="Verdana" panose="020B0604030504040204" pitchFamily="34" charset="0"/>
              </a:rPr>
              <a:t> concluded that the pattern doesn't change, which means all the time there is a peak on Mondays with promotions, a tiny peak on Friday before the weekend and a big peak on Sunday because of closed stores.</a:t>
            </a:r>
            <a:endParaRPr lang="en-US" sz="1600" dirty="0">
              <a:solidFill>
                <a:schemeClr val="accent4">
                  <a:lumMod val="75000"/>
                </a:schemeClr>
              </a:solidFill>
              <a:latin typeface="Verdana" panose="020B0604030504040204" pitchFamily="34" charset="0"/>
              <a:ea typeface="Verdana" panose="020B0604030504040204" pitchFamily="34" charset="0"/>
              <a:sym typeface="Arial"/>
            </a:endParaRPr>
          </a:p>
        </p:txBody>
      </p:sp>
      <p:sp>
        <p:nvSpPr>
          <p:cNvPr id="12" name="TextBox 11">
            <a:extLst>
              <a:ext uri="{FF2B5EF4-FFF2-40B4-BE49-F238E27FC236}">
                <a16:creationId xmlns:a16="http://schemas.microsoft.com/office/drawing/2014/main" id="{4F595581-96A7-3B20-BC1E-733482415A38}"/>
              </a:ext>
            </a:extLst>
          </p:cNvPr>
          <p:cNvSpPr txBox="1"/>
          <p:nvPr/>
        </p:nvSpPr>
        <p:spPr>
          <a:xfrm>
            <a:off x="8205" y="468017"/>
            <a:ext cx="6107228" cy="369332"/>
          </a:xfrm>
          <a:prstGeom prst="rect">
            <a:avLst/>
          </a:prstGeom>
          <a:noFill/>
        </p:spPr>
        <p:txBody>
          <a:bodyPr wrap="square">
            <a:spAutoFit/>
          </a:bodyPr>
          <a:lstStyle/>
          <a:p>
            <a:r>
              <a:rPr lang="en-US" sz="1800" b="1" dirty="0">
                <a:latin typeface="Verdana" panose="020B0604030504040204" pitchFamily="34" charset="0"/>
                <a:ea typeface="Verdana" panose="020B0604030504040204" pitchFamily="34" charset="0"/>
              </a:rPr>
              <a:t>SUMMARY ON </a:t>
            </a:r>
            <a:r>
              <a:rPr lang="en-US" b="1" dirty="0">
                <a:latin typeface="Verdana" panose="020B0604030504040204" pitchFamily="34" charset="0"/>
                <a:ea typeface="Verdana" panose="020B0604030504040204" pitchFamily="34" charset="0"/>
              </a:rPr>
              <a:t>VISUALIZATION ANALYSIS</a:t>
            </a:r>
            <a:endParaRPr lang="en-US" sz="1800" b="1"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687AE859-C8A7-DE9C-1FC6-015BBFEF8AFC}"/>
              </a:ext>
            </a:extLst>
          </p:cNvPr>
          <p:cNvSpPr txBox="1"/>
          <p:nvPr/>
        </p:nvSpPr>
        <p:spPr>
          <a:xfrm>
            <a:off x="133884" y="0"/>
            <a:ext cx="6107228" cy="369332"/>
          </a:xfrm>
          <a:prstGeom prst="rect">
            <a:avLst/>
          </a:prstGeom>
          <a:noFill/>
        </p:spPr>
        <p:txBody>
          <a:bodyPr wrap="square">
            <a:spAutoFit/>
          </a:bodyPr>
          <a:lstStyle/>
          <a:p>
            <a:r>
              <a:rPr lang="en-IN" sz="1800" b="1" dirty="0">
                <a:solidFill>
                  <a:schemeClr val="accent6">
                    <a:lumMod val="50000"/>
                  </a:schemeClr>
                </a:solidFill>
                <a:latin typeface="Verdana" panose="020B0604030504040204" pitchFamily="34" charset="0"/>
                <a:ea typeface="Verdana" panose="020B0604030504040204" pitchFamily="34" charset="0"/>
              </a:rPr>
              <a:t>VISUALIZATION ANALYSIS</a:t>
            </a:r>
          </a:p>
        </p:txBody>
      </p:sp>
    </p:spTree>
    <p:extLst>
      <p:ext uri="{BB962C8B-B14F-4D97-AF65-F5344CB8AC3E}">
        <p14:creationId xmlns:p14="http://schemas.microsoft.com/office/powerpoint/2010/main" val="317492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BCF6DEF-F40F-372F-6C17-80A1177717EA}"/>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F9C1321A-86BD-F23F-A451-139B7F3B26DA}"/>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925CFDFB-707E-7930-1600-12101E5BAA6A}"/>
              </a:ext>
            </a:extLst>
          </p:cNvPr>
          <p:cNvSpPr>
            <a:spLocks noGrp="1"/>
          </p:cNvSpPr>
          <p:nvPr>
            <p:ph type="sldNum" sz="quarter" idx="12"/>
          </p:nvPr>
        </p:nvSpPr>
        <p:spPr/>
        <p:txBody>
          <a:bodyPr/>
          <a:lstStyle/>
          <a:p>
            <a:fld id="{F2E4311C-B5E2-4E20-9E06-4E6FDA9F8722}" type="slidenum">
              <a:rPr lang="en-US" smtClean="0"/>
              <a:pPr/>
              <a:t>2</a:t>
            </a:fld>
            <a:endParaRPr lang="en-US" dirty="0"/>
          </a:p>
        </p:txBody>
      </p:sp>
      <p:sp>
        <p:nvSpPr>
          <p:cNvPr id="10" name="TextBox 9">
            <a:extLst>
              <a:ext uri="{FF2B5EF4-FFF2-40B4-BE49-F238E27FC236}">
                <a16:creationId xmlns:a16="http://schemas.microsoft.com/office/drawing/2014/main" id="{16BEE347-81D0-FB19-624D-96D8E2CB5429}"/>
              </a:ext>
            </a:extLst>
          </p:cNvPr>
          <p:cNvSpPr txBox="1"/>
          <p:nvPr/>
        </p:nvSpPr>
        <p:spPr>
          <a:xfrm>
            <a:off x="0" y="252014"/>
            <a:ext cx="6107228" cy="523220"/>
          </a:xfrm>
          <a:prstGeom prst="rect">
            <a:avLst/>
          </a:prstGeom>
          <a:noFill/>
        </p:spPr>
        <p:txBody>
          <a:bodyPr wrap="square">
            <a:spAutoFit/>
          </a:bodyPr>
          <a:lstStyle/>
          <a:p>
            <a:pPr rtl="0">
              <a:spcBef>
                <a:spcPts val="0"/>
              </a:spcBef>
              <a:spcAft>
                <a:spcPts val="0"/>
              </a:spcAft>
            </a:pPr>
            <a:r>
              <a:rPr lang="en-US" sz="2800" b="1" i="0" u="sng" dirty="0">
                <a:solidFill>
                  <a:srgbClr val="4A5241"/>
                </a:solidFill>
                <a:effectLst/>
                <a:latin typeface="Verdana" panose="020B0604030504040204" pitchFamily="34" charset="0"/>
                <a:ea typeface="Verdana" panose="020B0604030504040204" pitchFamily="34" charset="0"/>
              </a:rPr>
              <a:t>ABOUT </a:t>
            </a:r>
            <a:r>
              <a:rPr lang="en-US" sz="2800" b="1" u="sng" dirty="0">
                <a:solidFill>
                  <a:srgbClr val="4A5241"/>
                </a:solidFill>
                <a:latin typeface="Verdana" panose="020B0604030504040204" pitchFamily="34" charset="0"/>
                <a:ea typeface="Verdana" panose="020B0604030504040204" pitchFamily="34" charset="0"/>
              </a:rPr>
              <a:t>ROSSMANN</a:t>
            </a:r>
            <a:endParaRPr lang="en-US" dirty="0"/>
          </a:p>
        </p:txBody>
      </p:sp>
      <p:sp>
        <p:nvSpPr>
          <p:cNvPr id="14" name="TextBox 13">
            <a:extLst>
              <a:ext uri="{FF2B5EF4-FFF2-40B4-BE49-F238E27FC236}">
                <a16:creationId xmlns:a16="http://schemas.microsoft.com/office/drawing/2014/main" id="{6FE2CD85-130F-D6CD-207C-2C773D355906}"/>
              </a:ext>
            </a:extLst>
          </p:cNvPr>
          <p:cNvSpPr txBox="1"/>
          <p:nvPr/>
        </p:nvSpPr>
        <p:spPr>
          <a:xfrm>
            <a:off x="27338" y="1285672"/>
            <a:ext cx="12004241" cy="4858318"/>
          </a:xfrm>
          <a:prstGeom prst="rect">
            <a:avLst/>
          </a:prstGeom>
          <a:noFill/>
        </p:spPr>
        <p:txBody>
          <a:bodyPr wrap="square">
            <a:spAutoFit/>
          </a:bodyPr>
          <a:lstStyle/>
          <a:p>
            <a:pPr marL="800100" lvl="1" indent="-342900" algn="just">
              <a:lnSpc>
                <a:spcPts val="4200"/>
              </a:lnSpc>
              <a:buFont typeface="Wingdings" panose="05000000000000000000" pitchFamily="2" charset="2"/>
              <a:buChar char="Ø"/>
            </a:pPr>
            <a:r>
              <a:rPr lang="en-US" sz="2000" b="1" dirty="0">
                <a:solidFill>
                  <a:schemeClr val="accent5">
                    <a:lumMod val="50000"/>
                  </a:schemeClr>
                </a:solidFill>
                <a:latin typeface="Verdana" panose="020B0604030504040204" pitchFamily="34" charset="0"/>
                <a:ea typeface="Verdana" panose="020B0604030504040204" pitchFamily="34" charset="0"/>
              </a:rPr>
              <a:t>Rossmann</a:t>
            </a:r>
            <a:r>
              <a:rPr lang="en-US" sz="2000" dirty="0">
                <a:solidFill>
                  <a:schemeClr val="accent5">
                    <a:lumMod val="50000"/>
                  </a:schemeClr>
                </a:solidFill>
                <a:latin typeface="Verdana" panose="020B0604030504040204" pitchFamily="34" charset="0"/>
                <a:ea typeface="Verdana" panose="020B0604030504040204" pitchFamily="34" charset="0"/>
              </a:rPr>
              <a:t>, is one of the largest drug store chains in Europe with around 56,200 employees and more than 4000 stores.</a:t>
            </a:r>
          </a:p>
          <a:p>
            <a:pPr marL="800100" lvl="1" indent="-342900" algn="just">
              <a:lnSpc>
                <a:spcPts val="4200"/>
              </a:lnSpc>
              <a:buFont typeface="Wingdings" panose="05000000000000000000" pitchFamily="2" charset="2"/>
              <a:buChar char="Ø"/>
            </a:pPr>
            <a:r>
              <a:rPr lang="en-US" sz="2000" dirty="0">
                <a:solidFill>
                  <a:schemeClr val="accent5">
                    <a:lumMod val="50000"/>
                  </a:schemeClr>
                </a:solidFill>
                <a:latin typeface="Verdana" panose="020B0604030504040204" pitchFamily="34" charset="0"/>
                <a:ea typeface="Verdana" panose="020B0604030504040204" pitchFamily="34" charset="0"/>
              </a:rPr>
              <a:t>The company was founded in 1972 by Dirk Rossmann with its headquarters in </a:t>
            </a:r>
            <a:r>
              <a:rPr lang="en-US" sz="2000" dirty="0" err="1">
                <a:solidFill>
                  <a:schemeClr val="accent5">
                    <a:lumMod val="50000"/>
                  </a:schemeClr>
                </a:solidFill>
                <a:latin typeface="Verdana" panose="020B0604030504040204" pitchFamily="34" charset="0"/>
                <a:ea typeface="Verdana" panose="020B0604030504040204" pitchFamily="34" charset="0"/>
              </a:rPr>
              <a:t>Burgwedel</a:t>
            </a:r>
            <a:r>
              <a:rPr lang="en-US" sz="2000" dirty="0">
                <a:solidFill>
                  <a:schemeClr val="accent5">
                    <a:lumMod val="50000"/>
                  </a:schemeClr>
                </a:solidFill>
                <a:latin typeface="Verdana" panose="020B0604030504040204" pitchFamily="34" charset="0"/>
                <a:ea typeface="Verdana" panose="020B0604030504040204" pitchFamily="34" charset="0"/>
              </a:rPr>
              <a:t> in Germany..</a:t>
            </a:r>
          </a:p>
          <a:p>
            <a:pPr marL="800100" lvl="1" indent="-342900" algn="just">
              <a:lnSpc>
                <a:spcPts val="4200"/>
              </a:lnSpc>
              <a:buFont typeface="Wingdings" panose="05000000000000000000" pitchFamily="2" charset="2"/>
              <a:buChar char="Ø"/>
            </a:pPr>
            <a:r>
              <a:rPr lang="en-US" sz="2000" dirty="0">
                <a:solidFill>
                  <a:schemeClr val="accent5">
                    <a:lumMod val="50000"/>
                  </a:schemeClr>
                </a:solidFill>
                <a:latin typeface="Verdana" panose="020B0604030504040204" pitchFamily="34" charset="0"/>
                <a:ea typeface="Verdana" panose="020B0604030504040204" pitchFamily="34" charset="0"/>
              </a:rPr>
              <a:t>The product range includes up to 21,700 items and can vary depending on the size of the shop and the location.</a:t>
            </a:r>
          </a:p>
          <a:p>
            <a:pPr marL="800100" lvl="1" indent="-342900" algn="just">
              <a:lnSpc>
                <a:spcPts val="4200"/>
              </a:lnSpc>
              <a:buFont typeface="Wingdings" panose="05000000000000000000" pitchFamily="2" charset="2"/>
              <a:buChar char="Ø"/>
            </a:pPr>
            <a:r>
              <a:rPr lang="en-US" sz="2000" dirty="0">
                <a:solidFill>
                  <a:schemeClr val="accent5">
                    <a:lumMod val="50000"/>
                  </a:schemeClr>
                </a:solidFill>
                <a:latin typeface="Verdana" panose="020B0604030504040204" pitchFamily="34" charset="0"/>
                <a:ea typeface="Verdana" panose="020B0604030504040204" pitchFamily="34" charset="0"/>
              </a:rPr>
              <a:t>In 2021, sales increased by 8.1 percent to 11.1 billion euros. There are a total of 4,361 Rossmann branches, 2,231 of which are in Germany</a:t>
            </a:r>
          </a:p>
          <a:p>
            <a:pPr marL="800100" lvl="1" indent="-342900" algn="just">
              <a:lnSpc>
                <a:spcPts val="4200"/>
              </a:lnSpc>
              <a:buFont typeface="Wingdings" panose="05000000000000000000" pitchFamily="2" charset="2"/>
              <a:buChar char="Ø"/>
            </a:pPr>
            <a:endParaRPr lang="en-US" sz="2000" dirty="0">
              <a:solidFill>
                <a:schemeClr val="accent5">
                  <a:lumMod val="50000"/>
                </a:schemeClr>
              </a:solidFill>
              <a:latin typeface="Verdana" panose="020B0604030504040204" pitchFamily="34" charset="0"/>
              <a:ea typeface="Verdana" panose="020B0604030504040204" pitchFamily="34" charset="0"/>
            </a:endParaRPr>
          </a:p>
        </p:txBody>
      </p:sp>
      <p:pic>
        <p:nvPicPr>
          <p:cNvPr id="16" name="Picture 2">
            <a:extLst>
              <a:ext uri="{FF2B5EF4-FFF2-40B4-BE49-F238E27FC236}">
                <a16:creationId xmlns:a16="http://schemas.microsoft.com/office/drawing/2014/main" id="{0207783B-8BAE-635D-7D1B-DFE8EC535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311" y="101866"/>
            <a:ext cx="635268" cy="63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44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9FED34-B429-EBE0-CF9A-BAD70A8A30BB}"/>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73FF36F2-404E-B54A-6AEA-9270AFE8BDEB}"/>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29981C9A-048E-4A8A-FBC0-67679CAAB2BC}"/>
              </a:ext>
            </a:extLst>
          </p:cNvPr>
          <p:cNvSpPr>
            <a:spLocks noGrp="1"/>
          </p:cNvSpPr>
          <p:nvPr>
            <p:ph type="sldNum" sz="quarter" idx="12"/>
          </p:nvPr>
        </p:nvSpPr>
        <p:spPr/>
        <p:txBody>
          <a:bodyPr/>
          <a:lstStyle/>
          <a:p>
            <a:fld id="{F2E4311C-B5E2-4E20-9E06-4E6FDA9F8722}" type="slidenum">
              <a:rPr lang="en-US" smtClean="0"/>
              <a:pPr/>
              <a:t>20</a:t>
            </a:fld>
            <a:endParaRPr lang="en-US" dirty="0"/>
          </a:p>
        </p:txBody>
      </p:sp>
      <p:sp>
        <p:nvSpPr>
          <p:cNvPr id="7" name="TextBox 6">
            <a:extLst>
              <a:ext uri="{FF2B5EF4-FFF2-40B4-BE49-F238E27FC236}">
                <a16:creationId xmlns:a16="http://schemas.microsoft.com/office/drawing/2014/main" id="{A4F36173-FD17-B272-643F-F0B2D1E92AF3}"/>
              </a:ext>
            </a:extLst>
          </p:cNvPr>
          <p:cNvSpPr txBox="1"/>
          <p:nvPr/>
        </p:nvSpPr>
        <p:spPr>
          <a:xfrm>
            <a:off x="269508" y="1451509"/>
            <a:ext cx="6073541" cy="461665"/>
          </a:xfrm>
          <a:prstGeom prst="rect">
            <a:avLst/>
          </a:prstGeom>
          <a:noFill/>
        </p:spPr>
        <p:txBody>
          <a:bodyPr wrap="square" rtlCol="0">
            <a:spAutoFit/>
          </a:bodyPr>
          <a:lstStyle/>
          <a:p>
            <a:r>
              <a:rPr lang="en-IN" sz="2400" b="1" u="sng" dirty="0">
                <a:latin typeface="Verdana" panose="020B0604030504040204" pitchFamily="34" charset="0"/>
                <a:ea typeface="Verdana" panose="020B0604030504040204" pitchFamily="34" charset="0"/>
              </a:rPr>
              <a:t>1. PRE PROCESSING THE DATA</a:t>
            </a:r>
            <a:endParaRPr lang="en-US" sz="2400" b="1" u="sng"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2EBBEE10-FDC4-9BAF-39C9-2AF5B6D1D08C}"/>
              </a:ext>
            </a:extLst>
          </p:cNvPr>
          <p:cNvSpPr txBox="1"/>
          <p:nvPr/>
        </p:nvSpPr>
        <p:spPr>
          <a:xfrm>
            <a:off x="2449228" y="2295192"/>
            <a:ext cx="7293544" cy="189128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sz="2000" dirty="0">
                <a:solidFill>
                  <a:schemeClr val="accent6">
                    <a:lumMod val="50000"/>
                  </a:schemeClr>
                </a:solidFill>
                <a:latin typeface="Verdana" panose="020B0604030504040204" pitchFamily="34" charset="0"/>
                <a:ea typeface="Verdana" panose="020B0604030504040204" pitchFamily="34" charset="0"/>
              </a:rPr>
              <a:t>ENCODING</a:t>
            </a:r>
          </a:p>
          <a:p>
            <a:pPr marL="285750" indent="-285750">
              <a:lnSpc>
                <a:spcPct val="150000"/>
              </a:lnSpc>
              <a:buFont typeface="Wingdings" panose="05000000000000000000" pitchFamily="2" charset="2"/>
              <a:buChar char="Ø"/>
            </a:pPr>
            <a:r>
              <a:rPr lang="en-IN" sz="2000" dirty="0">
                <a:solidFill>
                  <a:schemeClr val="accent6">
                    <a:lumMod val="50000"/>
                  </a:schemeClr>
                </a:solidFill>
                <a:latin typeface="Verdana" panose="020B0604030504040204" pitchFamily="34" charset="0"/>
                <a:ea typeface="Verdana" panose="020B0604030504040204" pitchFamily="34" charset="0"/>
              </a:rPr>
              <a:t>DISTRIBUTION ANALYSIS</a:t>
            </a:r>
          </a:p>
          <a:p>
            <a:pPr marL="285750" indent="-285750">
              <a:lnSpc>
                <a:spcPct val="150000"/>
              </a:lnSpc>
              <a:buFont typeface="Wingdings" panose="05000000000000000000" pitchFamily="2" charset="2"/>
              <a:buChar char="Ø"/>
            </a:pPr>
            <a:r>
              <a:rPr lang="en-IN" sz="2000" dirty="0">
                <a:solidFill>
                  <a:schemeClr val="accent6">
                    <a:lumMod val="50000"/>
                  </a:schemeClr>
                </a:solidFill>
                <a:latin typeface="Verdana" panose="020B0604030504040204" pitchFamily="34" charset="0"/>
                <a:ea typeface="Verdana" panose="020B0604030504040204" pitchFamily="34" charset="0"/>
              </a:rPr>
              <a:t>CORRELATION ANALYSIS</a:t>
            </a:r>
          </a:p>
          <a:p>
            <a:pPr marL="285750" indent="-285750">
              <a:lnSpc>
                <a:spcPct val="150000"/>
              </a:lnSpc>
              <a:buFont typeface="Wingdings" panose="05000000000000000000" pitchFamily="2" charset="2"/>
              <a:buChar char="Ø"/>
            </a:pPr>
            <a:r>
              <a:rPr lang="en-IN" sz="2000" dirty="0">
                <a:solidFill>
                  <a:schemeClr val="accent6">
                    <a:lumMod val="50000"/>
                  </a:schemeClr>
                </a:solidFill>
                <a:latin typeface="Verdana" panose="020B0604030504040204" pitchFamily="34" charset="0"/>
                <a:ea typeface="Verdana" panose="020B0604030504040204" pitchFamily="34" charset="0"/>
              </a:rPr>
              <a:t>FEATURE SELECTION</a:t>
            </a:r>
          </a:p>
        </p:txBody>
      </p:sp>
    </p:spTree>
    <p:extLst>
      <p:ext uri="{BB962C8B-B14F-4D97-AF65-F5344CB8AC3E}">
        <p14:creationId xmlns:p14="http://schemas.microsoft.com/office/powerpoint/2010/main" val="245523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5F5FF12-427A-9DE3-091F-521FBFFDEA7C}"/>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4DF1D878-AD0C-0E11-4930-3B3AF4803A9C}"/>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A2F6C014-CD71-51B2-BF5F-0C21D8021E71}"/>
              </a:ext>
            </a:extLst>
          </p:cNvPr>
          <p:cNvSpPr>
            <a:spLocks noGrp="1"/>
          </p:cNvSpPr>
          <p:nvPr>
            <p:ph type="sldNum" sz="quarter" idx="12"/>
          </p:nvPr>
        </p:nvSpPr>
        <p:spPr/>
        <p:txBody>
          <a:bodyPr/>
          <a:lstStyle/>
          <a:p>
            <a:fld id="{F2E4311C-B5E2-4E20-9E06-4E6FDA9F8722}" type="slidenum">
              <a:rPr lang="en-US" smtClean="0"/>
              <a:pPr/>
              <a:t>21</a:t>
            </a:fld>
            <a:endParaRPr lang="en-US" dirty="0"/>
          </a:p>
        </p:txBody>
      </p:sp>
      <p:pic>
        <p:nvPicPr>
          <p:cNvPr id="10" name="Picture 9">
            <a:extLst>
              <a:ext uri="{FF2B5EF4-FFF2-40B4-BE49-F238E27FC236}">
                <a16:creationId xmlns:a16="http://schemas.microsoft.com/office/drawing/2014/main" id="{CE0A67A4-6DA5-F4E5-5DD8-D232E1929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22" y="2907466"/>
            <a:ext cx="11302366" cy="3182987"/>
          </a:xfrm>
          <a:prstGeom prst="rect">
            <a:avLst/>
          </a:prstGeom>
        </p:spPr>
      </p:pic>
      <p:sp>
        <p:nvSpPr>
          <p:cNvPr id="13" name="TextBox 12">
            <a:extLst>
              <a:ext uri="{FF2B5EF4-FFF2-40B4-BE49-F238E27FC236}">
                <a16:creationId xmlns:a16="http://schemas.microsoft.com/office/drawing/2014/main" id="{C3C3D1DF-DB2D-B657-913E-1E710BCC822E}"/>
              </a:ext>
            </a:extLst>
          </p:cNvPr>
          <p:cNvSpPr txBox="1"/>
          <p:nvPr/>
        </p:nvSpPr>
        <p:spPr>
          <a:xfrm>
            <a:off x="370621" y="1753304"/>
            <a:ext cx="11680207" cy="867289"/>
          </a:xfrm>
          <a:prstGeom prst="rect">
            <a:avLst/>
          </a:prstGeom>
          <a:noFill/>
        </p:spPr>
        <p:txBody>
          <a:bodyPr wrap="square">
            <a:spAutoFit/>
          </a:bodyPr>
          <a:lstStyle/>
          <a:p>
            <a:pPr>
              <a:lnSpc>
                <a:spcPct val="150000"/>
              </a:lnSpc>
            </a:pPr>
            <a:r>
              <a:rPr lang="en-US" b="0" i="0" dirty="0">
                <a:solidFill>
                  <a:schemeClr val="accent1">
                    <a:lumMod val="50000"/>
                  </a:schemeClr>
                </a:solidFill>
                <a:effectLst/>
                <a:latin typeface="Verdana" panose="020B0604030504040204" pitchFamily="34" charset="0"/>
                <a:ea typeface="Verdana" panose="020B0604030504040204" pitchFamily="34" charset="0"/>
              </a:rPr>
              <a:t>Label Encoding refers to </a:t>
            </a:r>
            <a:r>
              <a:rPr lang="en-US" b="1" i="0" dirty="0">
                <a:solidFill>
                  <a:schemeClr val="accent1">
                    <a:lumMod val="50000"/>
                  </a:schemeClr>
                </a:solidFill>
                <a:effectLst/>
                <a:latin typeface="Verdana" panose="020B0604030504040204" pitchFamily="34" charset="0"/>
                <a:ea typeface="Verdana" panose="020B0604030504040204" pitchFamily="34" charset="0"/>
              </a:rPr>
              <a:t>converting the labels into a numeric form so as to convert them into the machine-readable form</a:t>
            </a:r>
            <a:r>
              <a:rPr lang="en-US" b="0" i="0" dirty="0">
                <a:solidFill>
                  <a:schemeClr val="accent1">
                    <a:lumMod val="50000"/>
                  </a:schemeClr>
                </a:solidFill>
                <a:effectLst/>
                <a:latin typeface="Verdana" panose="020B0604030504040204" pitchFamily="34" charset="0"/>
                <a:ea typeface="Verdana" panose="020B0604030504040204" pitchFamily="34" charset="0"/>
              </a:rPr>
              <a:t>.</a:t>
            </a:r>
            <a:endParaRPr lang="en-US" dirty="0">
              <a:solidFill>
                <a:schemeClr val="accent1">
                  <a:lumMod val="50000"/>
                </a:schemeClr>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84BFB343-821A-6D97-321B-5DB21F814EAD}"/>
              </a:ext>
            </a:extLst>
          </p:cNvPr>
          <p:cNvSpPr txBox="1"/>
          <p:nvPr/>
        </p:nvSpPr>
        <p:spPr>
          <a:xfrm>
            <a:off x="101115" y="478835"/>
            <a:ext cx="6107228" cy="464871"/>
          </a:xfrm>
          <a:prstGeom prst="rect">
            <a:avLst/>
          </a:prstGeom>
          <a:noFill/>
        </p:spPr>
        <p:txBody>
          <a:bodyPr wrap="square">
            <a:spAutoFit/>
          </a:bodyPr>
          <a:lstStyle>
            <a:defPPr>
              <a:defRPr lang="en-US"/>
            </a:defPPr>
            <a:lvl1pPr>
              <a:defRPr b="1">
                <a:solidFill>
                  <a:schemeClr val="accent6">
                    <a:lumMod val="50000"/>
                  </a:schemeClr>
                </a:solidFill>
              </a:defRPr>
            </a:lvl1pPr>
          </a:lstStyle>
          <a:p>
            <a:r>
              <a:rPr lang="en-IN" dirty="0">
                <a:latin typeface="Verdana" panose="020B0604030504040204" pitchFamily="34" charset="0"/>
                <a:ea typeface="Verdana" panose="020B0604030504040204" pitchFamily="34" charset="0"/>
              </a:rPr>
              <a:t>ENCODING</a:t>
            </a:r>
          </a:p>
        </p:txBody>
      </p:sp>
      <p:sp>
        <p:nvSpPr>
          <p:cNvPr id="17" name="TextBox 16">
            <a:extLst>
              <a:ext uri="{FF2B5EF4-FFF2-40B4-BE49-F238E27FC236}">
                <a16:creationId xmlns:a16="http://schemas.microsoft.com/office/drawing/2014/main" id="{488C6B8C-6153-D285-BB25-23F986121877}"/>
              </a:ext>
            </a:extLst>
          </p:cNvPr>
          <p:cNvSpPr txBox="1"/>
          <p:nvPr/>
        </p:nvSpPr>
        <p:spPr>
          <a:xfrm>
            <a:off x="101115" y="109503"/>
            <a:ext cx="6107228" cy="369332"/>
          </a:xfrm>
          <a:prstGeom prst="rect">
            <a:avLst/>
          </a:prstGeom>
          <a:noFill/>
        </p:spPr>
        <p:txBody>
          <a:bodyPr wrap="square">
            <a:spAutoFit/>
          </a:bodyPr>
          <a:lstStyle>
            <a:defPPr>
              <a:defRPr lang="en-US"/>
            </a:defPPr>
            <a:lvl1pPr>
              <a:defRPr b="1">
                <a:solidFill>
                  <a:schemeClr val="accent6">
                    <a:lumMod val="50000"/>
                  </a:schemeClr>
                </a:solidFill>
              </a:defRPr>
            </a:lvl1pPr>
          </a:lstStyle>
          <a:p>
            <a:r>
              <a:rPr lang="en-IN" dirty="0">
                <a:latin typeface="Verdana" panose="020B0604030504040204" pitchFamily="34" charset="0"/>
                <a:ea typeface="Verdana" panose="020B0604030504040204" pitchFamily="34" charset="0"/>
              </a:rPr>
              <a:t>PRE PROCESSING THE DATA</a:t>
            </a:r>
            <a:endParaRPr lang="en-US" dirty="0">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BBE3C8C2-6D19-3F3C-4F62-AF89A0E12FEE}"/>
              </a:ext>
            </a:extLst>
          </p:cNvPr>
          <p:cNvSpPr txBox="1"/>
          <p:nvPr/>
        </p:nvSpPr>
        <p:spPr>
          <a:xfrm>
            <a:off x="178117" y="1281765"/>
            <a:ext cx="6107228" cy="369332"/>
          </a:xfrm>
          <a:prstGeom prst="rect">
            <a:avLst/>
          </a:prstGeom>
          <a:noFill/>
        </p:spPr>
        <p:txBody>
          <a:bodyPr wrap="square">
            <a:spAutoFit/>
          </a:bodyPr>
          <a:lstStyle/>
          <a:p>
            <a:r>
              <a:rPr lang="en-US" b="1" i="0" dirty="0">
                <a:solidFill>
                  <a:schemeClr val="accent1">
                    <a:lumMod val="50000"/>
                  </a:schemeClr>
                </a:solidFill>
                <a:effectLst/>
                <a:latin typeface="Verdana" panose="020B0604030504040204" pitchFamily="34" charset="0"/>
                <a:ea typeface="Verdana" panose="020B0604030504040204" pitchFamily="34" charset="0"/>
              </a:rPr>
              <a:t>LABEL ENCODING </a:t>
            </a:r>
            <a:endParaRPr lang="en-US"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7031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E731FBF-8E79-FB27-7ADA-01CE7758CD44}"/>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09AFDE8C-0A2C-30EC-ECC5-5830BE35A5DE}"/>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05A046CC-11EB-85BE-B421-5717159834B4}"/>
              </a:ext>
            </a:extLst>
          </p:cNvPr>
          <p:cNvSpPr>
            <a:spLocks noGrp="1"/>
          </p:cNvSpPr>
          <p:nvPr>
            <p:ph type="sldNum" sz="quarter" idx="12"/>
          </p:nvPr>
        </p:nvSpPr>
        <p:spPr/>
        <p:txBody>
          <a:bodyPr/>
          <a:lstStyle/>
          <a:p>
            <a:fld id="{F2E4311C-B5E2-4E20-9E06-4E6FDA9F8722}" type="slidenum">
              <a:rPr lang="en-US" smtClean="0"/>
              <a:pPr/>
              <a:t>22</a:t>
            </a:fld>
            <a:endParaRPr lang="en-US" dirty="0"/>
          </a:p>
        </p:txBody>
      </p:sp>
      <p:pic>
        <p:nvPicPr>
          <p:cNvPr id="7" name="Picture 6">
            <a:extLst>
              <a:ext uri="{FF2B5EF4-FFF2-40B4-BE49-F238E27FC236}">
                <a16:creationId xmlns:a16="http://schemas.microsoft.com/office/drawing/2014/main" id="{0DB85839-BD95-7966-4176-4A921DF1C2F7}"/>
              </a:ext>
            </a:extLst>
          </p:cNvPr>
          <p:cNvPicPr>
            <a:picLocks noChangeAspect="1"/>
          </p:cNvPicPr>
          <p:nvPr/>
        </p:nvPicPr>
        <p:blipFill>
          <a:blip r:embed="rId2"/>
          <a:stretch>
            <a:fillRect/>
          </a:stretch>
        </p:blipFill>
        <p:spPr>
          <a:xfrm>
            <a:off x="85980" y="984979"/>
            <a:ext cx="7874760" cy="1686848"/>
          </a:xfrm>
          <a:prstGeom prst="rect">
            <a:avLst/>
          </a:prstGeom>
        </p:spPr>
      </p:pic>
      <p:pic>
        <p:nvPicPr>
          <p:cNvPr id="2050" name="Picture 2">
            <a:extLst>
              <a:ext uri="{FF2B5EF4-FFF2-40B4-BE49-F238E27FC236}">
                <a16:creationId xmlns:a16="http://schemas.microsoft.com/office/drawing/2014/main" id="{D7317673-E803-EFB3-7448-8982C6067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671828"/>
            <a:ext cx="7960741" cy="17643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DBC3E86-691D-19C6-AF3A-75A89B2E94B7}"/>
              </a:ext>
            </a:extLst>
          </p:cNvPr>
          <p:cNvPicPr>
            <a:picLocks noChangeAspect="1"/>
          </p:cNvPicPr>
          <p:nvPr/>
        </p:nvPicPr>
        <p:blipFill>
          <a:blip r:embed="rId4"/>
          <a:stretch>
            <a:fillRect/>
          </a:stretch>
        </p:blipFill>
        <p:spPr>
          <a:xfrm>
            <a:off x="-1" y="4436187"/>
            <a:ext cx="8046721" cy="1892977"/>
          </a:xfrm>
          <a:prstGeom prst="rect">
            <a:avLst/>
          </a:prstGeom>
        </p:spPr>
      </p:pic>
      <p:sp>
        <p:nvSpPr>
          <p:cNvPr id="10" name="TextBox 9">
            <a:extLst>
              <a:ext uri="{FF2B5EF4-FFF2-40B4-BE49-F238E27FC236}">
                <a16:creationId xmlns:a16="http://schemas.microsoft.com/office/drawing/2014/main" id="{7AF7AA96-AA8F-B8AC-7197-162A8C384B3C}"/>
              </a:ext>
            </a:extLst>
          </p:cNvPr>
          <p:cNvSpPr txBox="1"/>
          <p:nvPr/>
        </p:nvSpPr>
        <p:spPr>
          <a:xfrm>
            <a:off x="101115" y="528836"/>
            <a:ext cx="6107228" cy="369332"/>
          </a:xfrm>
          <a:prstGeom prst="rect">
            <a:avLst/>
          </a:prstGeom>
          <a:noFill/>
        </p:spPr>
        <p:txBody>
          <a:bodyPr wrap="square">
            <a:spAutoFit/>
          </a:bodyPr>
          <a:lstStyle>
            <a:defPPr>
              <a:defRPr lang="en-US"/>
            </a:defPPr>
            <a:lvl1pPr>
              <a:defRPr b="1">
                <a:solidFill>
                  <a:schemeClr val="accent6">
                    <a:lumMod val="50000"/>
                  </a:schemeClr>
                </a:solidFill>
              </a:defRPr>
            </a:lvl1pPr>
          </a:lstStyle>
          <a:p>
            <a:r>
              <a:rPr lang="en-US" dirty="0">
                <a:latin typeface="Verdana" panose="020B0604030504040204" pitchFamily="34" charset="0"/>
                <a:ea typeface="Verdana" panose="020B0604030504040204" pitchFamily="34" charset="0"/>
              </a:rPr>
              <a:t>DISTRIBUTION ANALYSIS</a:t>
            </a:r>
          </a:p>
        </p:txBody>
      </p:sp>
      <p:sp>
        <p:nvSpPr>
          <p:cNvPr id="11" name="TextBox 10">
            <a:extLst>
              <a:ext uri="{FF2B5EF4-FFF2-40B4-BE49-F238E27FC236}">
                <a16:creationId xmlns:a16="http://schemas.microsoft.com/office/drawing/2014/main" id="{03747C4D-AADC-ACCF-CA9D-AD480FA864E7}"/>
              </a:ext>
            </a:extLst>
          </p:cNvPr>
          <p:cNvSpPr txBox="1"/>
          <p:nvPr/>
        </p:nvSpPr>
        <p:spPr>
          <a:xfrm>
            <a:off x="101115" y="109503"/>
            <a:ext cx="6107228" cy="369332"/>
          </a:xfrm>
          <a:prstGeom prst="rect">
            <a:avLst/>
          </a:prstGeom>
          <a:noFill/>
        </p:spPr>
        <p:txBody>
          <a:bodyPr wrap="square">
            <a:spAutoFit/>
          </a:bodyPr>
          <a:lstStyle>
            <a:defPPr>
              <a:defRPr lang="en-US"/>
            </a:defPPr>
            <a:lvl1pPr>
              <a:defRPr b="1">
                <a:solidFill>
                  <a:schemeClr val="accent6">
                    <a:lumMod val="50000"/>
                  </a:schemeClr>
                </a:solidFill>
              </a:defRPr>
            </a:lvl1pPr>
          </a:lstStyle>
          <a:p>
            <a:r>
              <a:rPr lang="en-IN" dirty="0">
                <a:latin typeface="Verdana" panose="020B0604030504040204" pitchFamily="34" charset="0"/>
                <a:ea typeface="Verdana" panose="020B0604030504040204" pitchFamily="34" charset="0"/>
              </a:rPr>
              <a:t>PRE PROCESSING THE DATA</a:t>
            </a:r>
            <a:endParaRPr lang="en-US"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54AB3A22-EB3C-A2AD-BF49-BED7931E278C}"/>
              </a:ext>
            </a:extLst>
          </p:cNvPr>
          <p:cNvSpPr txBox="1"/>
          <p:nvPr/>
        </p:nvSpPr>
        <p:spPr>
          <a:xfrm>
            <a:off x="8508989" y="1713297"/>
            <a:ext cx="3233832" cy="923330"/>
          </a:xfrm>
          <a:prstGeom prst="rect">
            <a:avLst/>
          </a:prstGeom>
          <a:noFill/>
        </p:spPr>
        <p:txBody>
          <a:bodyPr wrap="square" rtlCol="0">
            <a:spAutoFit/>
          </a:bodyPr>
          <a:lstStyle/>
          <a:p>
            <a:r>
              <a:rPr lang="en-IN" b="1" dirty="0">
                <a:solidFill>
                  <a:schemeClr val="accent6">
                    <a:lumMod val="50000"/>
                  </a:schemeClr>
                </a:solidFill>
              </a:rPr>
              <a:t>Customers – </a:t>
            </a:r>
          </a:p>
          <a:p>
            <a:r>
              <a:rPr lang="en-IN" dirty="0">
                <a:solidFill>
                  <a:schemeClr val="accent6">
                    <a:lumMod val="50000"/>
                  </a:schemeClr>
                </a:solidFill>
              </a:rPr>
              <a:t>	Right skew</a:t>
            </a:r>
          </a:p>
          <a:p>
            <a:r>
              <a:rPr lang="en-IN" dirty="0">
                <a:solidFill>
                  <a:schemeClr val="accent6">
                    <a:lumMod val="50000"/>
                  </a:schemeClr>
                </a:solidFill>
              </a:rPr>
              <a:t>	More number of outliers</a:t>
            </a:r>
          </a:p>
        </p:txBody>
      </p:sp>
      <p:sp>
        <p:nvSpPr>
          <p:cNvPr id="13" name="TextBox 12">
            <a:extLst>
              <a:ext uri="{FF2B5EF4-FFF2-40B4-BE49-F238E27FC236}">
                <a16:creationId xmlns:a16="http://schemas.microsoft.com/office/drawing/2014/main" id="{AA252544-C074-E632-9153-56559B5A0753}"/>
              </a:ext>
            </a:extLst>
          </p:cNvPr>
          <p:cNvSpPr txBox="1"/>
          <p:nvPr/>
        </p:nvSpPr>
        <p:spPr>
          <a:xfrm>
            <a:off x="8508989" y="2967335"/>
            <a:ext cx="3233832" cy="923330"/>
          </a:xfrm>
          <a:prstGeom prst="rect">
            <a:avLst/>
          </a:prstGeom>
          <a:noFill/>
        </p:spPr>
        <p:txBody>
          <a:bodyPr wrap="square" rtlCol="0">
            <a:spAutoFit/>
          </a:bodyPr>
          <a:lstStyle/>
          <a:p>
            <a:r>
              <a:rPr lang="en-IN" b="1" dirty="0">
                <a:solidFill>
                  <a:schemeClr val="accent4">
                    <a:lumMod val="50000"/>
                  </a:schemeClr>
                </a:solidFill>
              </a:rPr>
              <a:t>Competition Distance – </a:t>
            </a:r>
          </a:p>
          <a:p>
            <a:r>
              <a:rPr lang="en-IN" dirty="0">
                <a:solidFill>
                  <a:schemeClr val="accent4">
                    <a:lumMod val="50000"/>
                  </a:schemeClr>
                </a:solidFill>
              </a:rPr>
              <a:t>	Right skew</a:t>
            </a:r>
          </a:p>
          <a:p>
            <a:r>
              <a:rPr lang="en-IN" dirty="0">
                <a:solidFill>
                  <a:schemeClr val="accent4">
                    <a:lumMod val="50000"/>
                  </a:schemeClr>
                </a:solidFill>
              </a:rPr>
              <a:t>	More number of outliers</a:t>
            </a:r>
          </a:p>
        </p:txBody>
      </p:sp>
      <p:sp>
        <p:nvSpPr>
          <p:cNvPr id="14" name="TextBox 13">
            <a:extLst>
              <a:ext uri="{FF2B5EF4-FFF2-40B4-BE49-F238E27FC236}">
                <a16:creationId xmlns:a16="http://schemas.microsoft.com/office/drawing/2014/main" id="{9C468C2A-7677-6CB6-88D4-80B6161BDB0D}"/>
              </a:ext>
            </a:extLst>
          </p:cNvPr>
          <p:cNvSpPr txBox="1"/>
          <p:nvPr/>
        </p:nvSpPr>
        <p:spPr>
          <a:xfrm>
            <a:off x="8595617" y="4221373"/>
            <a:ext cx="3233832" cy="923330"/>
          </a:xfrm>
          <a:prstGeom prst="rect">
            <a:avLst/>
          </a:prstGeom>
          <a:noFill/>
        </p:spPr>
        <p:txBody>
          <a:bodyPr wrap="square" rtlCol="0">
            <a:spAutoFit/>
          </a:bodyPr>
          <a:lstStyle/>
          <a:p>
            <a:r>
              <a:rPr lang="en-IN" b="1" dirty="0">
                <a:solidFill>
                  <a:srgbClr val="002060"/>
                </a:solidFill>
              </a:rPr>
              <a:t>Sales – </a:t>
            </a:r>
          </a:p>
          <a:p>
            <a:r>
              <a:rPr lang="en-IN" dirty="0">
                <a:solidFill>
                  <a:srgbClr val="002060"/>
                </a:solidFill>
              </a:rPr>
              <a:t>	Right skew</a:t>
            </a:r>
          </a:p>
          <a:p>
            <a:r>
              <a:rPr lang="en-IN" dirty="0">
                <a:solidFill>
                  <a:srgbClr val="002060"/>
                </a:solidFill>
              </a:rPr>
              <a:t>	More number of outliers</a:t>
            </a:r>
          </a:p>
        </p:txBody>
      </p:sp>
    </p:spTree>
    <p:extLst>
      <p:ext uri="{BB962C8B-B14F-4D97-AF65-F5344CB8AC3E}">
        <p14:creationId xmlns:p14="http://schemas.microsoft.com/office/powerpoint/2010/main" val="363594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5D4DCC-EC72-8BB7-C067-A4DD1B0A9515}"/>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A052351A-E20F-7A2D-5155-3D02E7A0CE36}"/>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90204240-A141-53A5-2D73-62A81ED4BD8C}"/>
              </a:ext>
            </a:extLst>
          </p:cNvPr>
          <p:cNvSpPr>
            <a:spLocks noGrp="1"/>
          </p:cNvSpPr>
          <p:nvPr>
            <p:ph type="sldNum" sz="quarter" idx="12"/>
          </p:nvPr>
        </p:nvSpPr>
        <p:spPr/>
        <p:txBody>
          <a:bodyPr/>
          <a:lstStyle/>
          <a:p>
            <a:fld id="{F2E4311C-B5E2-4E20-9E06-4E6FDA9F8722}" type="slidenum">
              <a:rPr lang="en-US" smtClean="0"/>
              <a:pPr/>
              <a:t>23</a:t>
            </a:fld>
            <a:endParaRPr lang="en-US" dirty="0"/>
          </a:p>
        </p:txBody>
      </p:sp>
      <p:pic>
        <p:nvPicPr>
          <p:cNvPr id="7" name="Picture 6">
            <a:extLst>
              <a:ext uri="{FF2B5EF4-FFF2-40B4-BE49-F238E27FC236}">
                <a16:creationId xmlns:a16="http://schemas.microsoft.com/office/drawing/2014/main" id="{ED5AA61E-DFB2-38D5-ACD4-63F64E3A4341}"/>
              </a:ext>
            </a:extLst>
          </p:cNvPr>
          <p:cNvPicPr>
            <a:picLocks noChangeAspect="1"/>
          </p:cNvPicPr>
          <p:nvPr/>
        </p:nvPicPr>
        <p:blipFill>
          <a:blip r:embed="rId2"/>
          <a:stretch>
            <a:fillRect/>
          </a:stretch>
        </p:blipFill>
        <p:spPr>
          <a:xfrm>
            <a:off x="0" y="1049155"/>
            <a:ext cx="6494144" cy="5274644"/>
          </a:xfrm>
          <a:prstGeom prst="rect">
            <a:avLst/>
          </a:prstGeom>
        </p:spPr>
      </p:pic>
      <p:sp>
        <p:nvSpPr>
          <p:cNvPr id="9" name="TextBox 8">
            <a:extLst>
              <a:ext uri="{FF2B5EF4-FFF2-40B4-BE49-F238E27FC236}">
                <a16:creationId xmlns:a16="http://schemas.microsoft.com/office/drawing/2014/main" id="{953123A0-E4A8-335D-118E-6086228DC891}"/>
              </a:ext>
            </a:extLst>
          </p:cNvPr>
          <p:cNvSpPr txBox="1"/>
          <p:nvPr/>
        </p:nvSpPr>
        <p:spPr>
          <a:xfrm>
            <a:off x="6663087" y="1679956"/>
            <a:ext cx="5310740" cy="336027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b="0" i="0" dirty="0">
                <a:solidFill>
                  <a:srgbClr val="002060"/>
                </a:solidFill>
                <a:effectLst/>
                <a:latin typeface="Verdana" panose="020B0604030504040204" pitchFamily="34" charset="0"/>
                <a:ea typeface="Verdana" panose="020B0604030504040204" pitchFamily="34" charset="0"/>
              </a:rPr>
              <a:t>It's interesting to see that Sales per Customer and Promo (0.28) actually correlate positively, since running a promotion increases that number .</a:t>
            </a:r>
          </a:p>
          <a:p>
            <a:pPr algn="just">
              <a:lnSpc>
                <a:spcPct val="150000"/>
              </a:lnSpc>
            </a:pPr>
            <a:endParaRPr lang="en-US" b="0" i="0" dirty="0">
              <a:solidFill>
                <a:schemeClr val="tx1">
                  <a:lumMod val="95000"/>
                  <a:lumOff val="5000"/>
                </a:schemeClr>
              </a:solidFill>
              <a:effectLst/>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q"/>
            </a:pPr>
            <a:r>
              <a:rPr lang="en-US" b="0" i="0" dirty="0">
                <a:solidFill>
                  <a:schemeClr val="accent1">
                    <a:lumMod val="50000"/>
                  </a:schemeClr>
                </a:solidFill>
                <a:effectLst/>
                <a:latin typeface="Verdana" panose="020B0604030504040204" pitchFamily="34" charset="0"/>
                <a:ea typeface="Verdana" panose="020B0604030504040204" pitchFamily="34" charset="0"/>
              </a:rPr>
              <a:t>Sales per Customer also correlates with Competition Distance(0.2), in a positive manner</a:t>
            </a:r>
          </a:p>
        </p:txBody>
      </p:sp>
      <p:sp>
        <p:nvSpPr>
          <p:cNvPr id="12" name="TextBox 11">
            <a:extLst>
              <a:ext uri="{FF2B5EF4-FFF2-40B4-BE49-F238E27FC236}">
                <a16:creationId xmlns:a16="http://schemas.microsoft.com/office/drawing/2014/main" id="{9D1092C3-7F46-C760-5E77-FCC3313B2172}"/>
              </a:ext>
            </a:extLst>
          </p:cNvPr>
          <p:cNvSpPr txBox="1"/>
          <p:nvPr/>
        </p:nvSpPr>
        <p:spPr>
          <a:xfrm>
            <a:off x="101115" y="536033"/>
            <a:ext cx="6107228" cy="369332"/>
          </a:xfrm>
          <a:prstGeom prst="rect">
            <a:avLst/>
          </a:prstGeom>
          <a:noFill/>
        </p:spPr>
        <p:txBody>
          <a:bodyPr wrap="square">
            <a:spAutoFit/>
          </a:bodyPr>
          <a:lstStyle>
            <a:defPPr>
              <a:defRPr lang="en-US"/>
            </a:defPPr>
            <a:lvl1pPr>
              <a:defRPr b="1">
                <a:solidFill>
                  <a:schemeClr val="accent6">
                    <a:lumMod val="50000"/>
                  </a:schemeClr>
                </a:solidFill>
              </a:defRPr>
            </a:lvl1pPr>
          </a:lstStyle>
          <a:p>
            <a:r>
              <a:rPr lang="en-US" dirty="0"/>
              <a:t>CORRELATION ANALYSIS</a:t>
            </a:r>
          </a:p>
        </p:txBody>
      </p:sp>
      <p:sp>
        <p:nvSpPr>
          <p:cNvPr id="13" name="TextBox 12">
            <a:extLst>
              <a:ext uri="{FF2B5EF4-FFF2-40B4-BE49-F238E27FC236}">
                <a16:creationId xmlns:a16="http://schemas.microsoft.com/office/drawing/2014/main" id="{35BD16A9-0084-FF49-7D3E-BCDCAF19D5B8}"/>
              </a:ext>
            </a:extLst>
          </p:cNvPr>
          <p:cNvSpPr txBox="1"/>
          <p:nvPr/>
        </p:nvSpPr>
        <p:spPr>
          <a:xfrm>
            <a:off x="101115" y="109503"/>
            <a:ext cx="6107228" cy="369332"/>
          </a:xfrm>
          <a:prstGeom prst="rect">
            <a:avLst/>
          </a:prstGeom>
          <a:noFill/>
        </p:spPr>
        <p:txBody>
          <a:bodyPr wrap="square">
            <a:spAutoFit/>
          </a:bodyPr>
          <a:lstStyle>
            <a:defPPr>
              <a:defRPr lang="en-US"/>
            </a:defPPr>
            <a:lvl1pPr>
              <a:defRPr b="1">
                <a:solidFill>
                  <a:schemeClr val="accent6">
                    <a:lumMod val="50000"/>
                  </a:schemeClr>
                </a:solidFill>
              </a:defRPr>
            </a:lvl1pPr>
          </a:lstStyle>
          <a:p>
            <a:r>
              <a:rPr lang="en-IN" dirty="0"/>
              <a:t>PRE PROCESSING THE DATA</a:t>
            </a:r>
            <a:endParaRPr lang="en-US" dirty="0"/>
          </a:p>
        </p:txBody>
      </p:sp>
    </p:spTree>
    <p:extLst>
      <p:ext uri="{BB962C8B-B14F-4D97-AF65-F5344CB8AC3E}">
        <p14:creationId xmlns:p14="http://schemas.microsoft.com/office/powerpoint/2010/main" val="2561532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5DF9279-2B47-408D-C9C8-64277591EE0F}"/>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2FF68865-F224-DD56-8F03-C7412BE36783}"/>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2F0C852C-0434-468F-BB3D-0F8D3D51996E}"/>
              </a:ext>
            </a:extLst>
          </p:cNvPr>
          <p:cNvSpPr>
            <a:spLocks noGrp="1"/>
          </p:cNvSpPr>
          <p:nvPr>
            <p:ph type="sldNum" sz="quarter" idx="12"/>
          </p:nvPr>
        </p:nvSpPr>
        <p:spPr/>
        <p:txBody>
          <a:bodyPr/>
          <a:lstStyle/>
          <a:p>
            <a:fld id="{F2E4311C-B5E2-4E20-9E06-4E6FDA9F8722}" type="slidenum">
              <a:rPr lang="en-US" smtClean="0"/>
              <a:pPr/>
              <a:t>24</a:t>
            </a:fld>
            <a:endParaRPr lang="en-US" dirty="0"/>
          </a:p>
        </p:txBody>
      </p:sp>
      <p:sp>
        <p:nvSpPr>
          <p:cNvPr id="7" name="TextBox 6">
            <a:extLst>
              <a:ext uri="{FF2B5EF4-FFF2-40B4-BE49-F238E27FC236}">
                <a16:creationId xmlns:a16="http://schemas.microsoft.com/office/drawing/2014/main" id="{A65B96A5-76A6-2CFA-6E9B-B25765448B82}"/>
              </a:ext>
            </a:extLst>
          </p:cNvPr>
          <p:cNvSpPr txBox="1"/>
          <p:nvPr/>
        </p:nvSpPr>
        <p:spPr>
          <a:xfrm>
            <a:off x="101115" y="109503"/>
            <a:ext cx="6107228" cy="369332"/>
          </a:xfrm>
          <a:prstGeom prst="rect">
            <a:avLst/>
          </a:prstGeom>
          <a:noFill/>
        </p:spPr>
        <p:txBody>
          <a:bodyPr wrap="square">
            <a:spAutoFit/>
          </a:bodyPr>
          <a:lstStyle>
            <a:defPPr>
              <a:defRPr lang="en-US"/>
            </a:defPPr>
            <a:lvl1pPr>
              <a:defRPr b="1">
                <a:solidFill>
                  <a:schemeClr val="accent6">
                    <a:lumMod val="50000"/>
                  </a:schemeClr>
                </a:solidFill>
              </a:defRPr>
            </a:lvl1pPr>
          </a:lstStyle>
          <a:p>
            <a:r>
              <a:rPr lang="en-IN" dirty="0">
                <a:latin typeface="Verdana" panose="020B0604030504040204" pitchFamily="34" charset="0"/>
                <a:ea typeface="Verdana" panose="020B0604030504040204" pitchFamily="34" charset="0"/>
              </a:rPr>
              <a:t>PRE PROCESSING THE DATA</a:t>
            </a:r>
            <a:endParaRPr lang="en-US"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E32A2413-5FE4-9F06-D17D-9C95F9552F0E}"/>
              </a:ext>
            </a:extLst>
          </p:cNvPr>
          <p:cNvSpPr txBox="1"/>
          <p:nvPr/>
        </p:nvSpPr>
        <p:spPr>
          <a:xfrm>
            <a:off x="101115" y="536033"/>
            <a:ext cx="6107228" cy="369332"/>
          </a:xfrm>
          <a:prstGeom prst="rect">
            <a:avLst/>
          </a:prstGeom>
          <a:noFill/>
        </p:spPr>
        <p:txBody>
          <a:bodyPr wrap="square">
            <a:spAutoFit/>
          </a:bodyPr>
          <a:lstStyle>
            <a:defPPr>
              <a:defRPr lang="en-US"/>
            </a:defPPr>
            <a:lvl1pPr>
              <a:defRPr b="1">
                <a:solidFill>
                  <a:schemeClr val="accent6">
                    <a:lumMod val="50000"/>
                  </a:schemeClr>
                </a:solidFill>
              </a:defRPr>
            </a:lvl1pPr>
          </a:lstStyle>
          <a:p>
            <a:r>
              <a:rPr lang="en-US" dirty="0">
                <a:latin typeface="Verdana" panose="020B0604030504040204" pitchFamily="34" charset="0"/>
                <a:ea typeface="Verdana" panose="020B0604030504040204" pitchFamily="34" charset="0"/>
              </a:rPr>
              <a:t>CORRELATION ANALYSIS</a:t>
            </a:r>
          </a:p>
        </p:txBody>
      </p:sp>
      <p:sp>
        <p:nvSpPr>
          <p:cNvPr id="11" name="TextBox 10">
            <a:extLst>
              <a:ext uri="{FF2B5EF4-FFF2-40B4-BE49-F238E27FC236}">
                <a16:creationId xmlns:a16="http://schemas.microsoft.com/office/drawing/2014/main" id="{29432157-7B92-6CE8-7EAE-11D7A53DD0E8}"/>
              </a:ext>
            </a:extLst>
          </p:cNvPr>
          <p:cNvSpPr txBox="1"/>
          <p:nvPr/>
        </p:nvSpPr>
        <p:spPr>
          <a:xfrm>
            <a:off x="261194" y="1564551"/>
            <a:ext cx="11669612" cy="867289"/>
          </a:xfrm>
          <a:prstGeom prst="rect">
            <a:avLst/>
          </a:prstGeom>
          <a:noFill/>
        </p:spPr>
        <p:txBody>
          <a:bodyPr wrap="square">
            <a:spAutoFit/>
          </a:bodyPr>
          <a:lstStyle/>
          <a:p>
            <a:pPr>
              <a:lnSpc>
                <a:spcPct val="150000"/>
              </a:lnSpc>
            </a:pPr>
            <a:r>
              <a:rPr lang="en-US" b="0" i="0" dirty="0">
                <a:solidFill>
                  <a:srgbClr val="232A3D"/>
                </a:solidFill>
                <a:effectLst/>
                <a:latin typeface="Verdana" panose="020B0604030504040204" pitchFamily="34" charset="0"/>
                <a:ea typeface="Verdana" panose="020B0604030504040204" pitchFamily="34" charset="0"/>
              </a:rPr>
              <a:t>If the </a:t>
            </a:r>
            <a:r>
              <a:rPr lang="en-US" b="1" i="0" dirty="0">
                <a:solidFill>
                  <a:srgbClr val="232A3D"/>
                </a:solidFill>
                <a:effectLst/>
                <a:latin typeface="Verdana" panose="020B0604030504040204" pitchFamily="34" charset="0"/>
                <a:ea typeface="Verdana" panose="020B0604030504040204" pitchFamily="34" charset="0"/>
              </a:rPr>
              <a:t>variance</a:t>
            </a:r>
            <a:r>
              <a:rPr lang="en-US" b="0" i="0" dirty="0">
                <a:solidFill>
                  <a:srgbClr val="232A3D"/>
                </a:solidFill>
                <a:effectLst/>
                <a:latin typeface="Verdana" panose="020B0604030504040204" pitchFamily="34" charset="0"/>
                <a:ea typeface="Verdana" panose="020B0604030504040204" pitchFamily="34" charset="0"/>
              </a:rPr>
              <a:t> is </a:t>
            </a:r>
            <a:r>
              <a:rPr lang="en-US" b="1" i="0" dirty="0">
                <a:solidFill>
                  <a:srgbClr val="232A3D"/>
                </a:solidFill>
                <a:effectLst/>
                <a:latin typeface="Verdana" panose="020B0604030504040204" pitchFamily="34" charset="0"/>
                <a:ea typeface="Verdana" panose="020B0604030504040204" pitchFamily="34" charset="0"/>
              </a:rPr>
              <a:t>low</a:t>
            </a:r>
            <a:r>
              <a:rPr lang="en-US" b="0" i="0" dirty="0">
                <a:solidFill>
                  <a:srgbClr val="232A3D"/>
                </a:solidFill>
                <a:effectLst/>
                <a:latin typeface="Verdana" panose="020B0604030504040204" pitchFamily="34" charset="0"/>
                <a:ea typeface="Verdana" panose="020B0604030504040204" pitchFamily="34" charset="0"/>
              </a:rPr>
              <a:t> or </a:t>
            </a:r>
            <a:r>
              <a:rPr lang="en-US" b="1" i="0" dirty="0">
                <a:solidFill>
                  <a:srgbClr val="232A3D"/>
                </a:solidFill>
                <a:effectLst/>
                <a:latin typeface="Verdana" panose="020B0604030504040204" pitchFamily="34" charset="0"/>
                <a:ea typeface="Verdana" panose="020B0604030504040204" pitchFamily="34" charset="0"/>
              </a:rPr>
              <a:t>close to zero</a:t>
            </a:r>
            <a:r>
              <a:rPr lang="en-US" b="0" i="0" dirty="0">
                <a:solidFill>
                  <a:srgbClr val="232A3D"/>
                </a:solidFill>
                <a:effectLst/>
                <a:latin typeface="Verdana" panose="020B0604030504040204" pitchFamily="34" charset="0"/>
                <a:ea typeface="Verdana" panose="020B0604030504040204" pitchFamily="34" charset="0"/>
              </a:rPr>
              <a:t>, then </a:t>
            </a:r>
            <a:r>
              <a:rPr lang="en-US" b="1" i="0" dirty="0">
                <a:solidFill>
                  <a:srgbClr val="232A3D"/>
                </a:solidFill>
                <a:effectLst/>
                <a:latin typeface="Verdana" panose="020B0604030504040204" pitchFamily="34" charset="0"/>
                <a:ea typeface="Verdana" panose="020B0604030504040204" pitchFamily="34" charset="0"/>
              </a:rPr>
              <a:t>a feature is approximately constant</a:t>
            </a:r>
            <a:r>
              <a:rPr lang="en-US" b="0" i="0" dirty="0">
                <a:solidFill>
                  <a:srgbClr val="232A3D"/>
                </a:solidFill>
                <a:effectLst/>
                <a:latin typeface="Verdana" panose="020B0604030504040204" pitchFamily="34" charset="0"/>
                <a:ea typeface="Verdana" panose="020B0604030504040204" pitchFamily="34" charset="0"/>
              </a:rPr>
              <a:t> and will not improve the performance of the model. In that case, it should be removed.</a:t>
            </a:r>
            <a:endParaRPr lang="en-US"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99722B08-6895-8512-B549-EBFA4147EA8A}"/>
              </a:ext>
            </a:extLst>
          </p:cNvPr>
          <p:cNvSpPr txBox="1"/>
          <p:nvPr/>
        </p:nvSpPr>
        <p:spPr>
          <a:xfrm>
            <a:off x="101115" y="1199381"/>
            <a:ext cx="2757588" cy="369332"/>
          </a:xfrm>
          <a:prstGeom prst="rect">
            <a:avLst/>
          </a:prstGeom>
          <a:noFill/>
        </p:spPr>
        <p:txBody>
          <a:bodyPr wrap="square" rtlCol="0">
            <a:spAutoFit/>
          </a:bodyPr>
          <a:lstStyle/>
          <a:p>
            <a:r>
              <a:rPr lang="en-IN" b="1" dirty="0">
                <a:solidFill>
                  <a:schemeClr val="accent1">
                    <a:lumMod val="50000"/>
                  </a:schemeClr>
                </a:solidFill>
                <a:latin typeface="Verdana" panose="020B0604030504040204" pitchFamily="34" charset="0"/>
                <a:ea typeface="Verdana" panose="020B0604030504040204" pitchFamily="34" charset="0"/>
              </a:rPr>
              <a:t>VARIANCE</a:t>
            </a:r>
            <a:endParaRPr lang="en-US" b="1" dirty="0">
              <a:solidFill>
                <a:schemeClr val="accent1">
                  <a:lumMod val="50000"/>
                </a:schemeClr>
              </a:solidFill>
              <a:latin typeface="Verdana" panose="020B0604030504040204" pitchFamily="34" charset="0"/>
              <a:ea typeface="Verdana" panose="020B0604030504040204" pitchFamily="34" charset="0"/>
            </a:endParaRPr>
          </a:p>
        </p:txBody>
      </p:sp>
      <p:pic>
        <p:nvPicPr>
          <p:cNvPr id="14" name="Picture 13">
            <a:extLst>
              <a:ext uri="{FF2B5EF4-FFF2-40B4-BE49-F238E27FC236}">
                <a16:creationId xmlns:a16="http://schemas.microsoft.com/office/drawing/2014/main" id="{8FAAE581-6E8B-F89D-728F-A6E5F35AB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91" y="2642966"/>
            <a:ext cx="7904098" cy="1009702"/>
          </a:xfrm>
          <a:prstGeom prst="rect">
            <a:avLst/>
          </a:prstGeom>
          <a:ln>
            <a:noFill/>
          </a:ln>
          <a:effectLst>
            <a:outerShdw blurRad="190500" algn="tl" rotWithShape="0">
              <a:srgbClr val="000000">
                <a:alpha val="70000"/>
              </a:srgbClr>
            </a:outerShdw>
          </a:effectLst>
        </p:spPr>
      </p:pic>
      <p:sp>
        <p:nvSpPr>
          <p:cNvPr id="16" name="TextBox 15">
            <a:extLst>
              <a:ext uri="{FF2B5EF4-FFF2-40B4-BE49-F238E27FC236}">
                <a16:creationId xmlns:a16="http://schemas.microsoft.com/office/drawing/2014/main" id="{ED8C3DD7-6915-EA62-F2C2-98794843D104}"/>
              </a:ext>
            </a:extLst>
          </p:cNvPr>
          <p:cNvSpPr txBox="1"/>
          <p:nvPr/>
        </p:nvSpPr>
        <p:spPr>
          <a:xfrm>
            <a:off x="481263" y="4512209"/>
            <a:ext cx="8296977" cy="781240"/>
          </a:xfrm>
          <a:prstGeom prst="rect">
            <a:avLst/>
          </a:prstGeom>
          <a:noFill/>
        </p:spPr>
        <p:txBody>
          <a:bodyPr wrap="square">
            <a:spAutoFit/>
          </a:bodyPr>
          <a:lstStyle/>
          <a:p>
            <a:pPr>
              <a:lnSpc>
                <a:spcPct val="150000"/>
              </a:lnSpc>
            </a:pPr>
            <a:r>
              <a:rPr lang="en-US" sz="1600" b="0" i="0" dirty="0">
                <a:solidFill>
                  <a:schemeClr val="accent1">
                    <a:lumMod val="50000"/>
                  </a:schemeClr>
                </a:solidFill>
                <a:effectLst/>
                <a:latin typeface="Verdana" panose="020B0604030504040204" pitchFamily="34" charset="0"/>
                <a:ea typeface="Verdana" panose="020B0604030504040204" pitchFamily="34" charset="0"/>
              </a:rPr>
              <a:t>A variance inflation factor (VIF) </a:t>
            </a:r>
            <a:r>
              <a:rPr lang="en-US" sz="1600" b="1" i="0" dirty="0">
                <a:solidFill>
                  <a:schemeClr val="accent1">
                    <a:lumMod val="50000"/>
                  </a:schemeClr>
                </a:solidFill>
                <a:effectLst/>
                <a:latin typeface="Verdana" panose="020B0604030504040204" pitchFamily="34" charset="0"/>
                <a:ea typeface="Verdana" panose="020B0604030504040204" pitchFamily="34" charset="0"/>
              </a:rPr>
              <a:t>provides a measure of multicollinearity among the independent variables in a multiple regression model</a:t>
            </a:r>
            <a:r>
              <a:rPr lang="en-US" sz="1600" b="0" i="0" dirty="0">
                <a:solidFill>
                  <a:schemeClr val="accent1">
                    <a:lumMod val="50000"/>
                  </a:schemeClr>
                </a:solidFill>
                <a:effectLst/>
                <a:latin typeface="Verdana" panose="020B0604030504040204" pitchFamily="34" charset="0"/>
                <a:ea typeface="Verdana" panose="020B0604030504040204" pitchFamily="34" charset="0"/>
              </a:rPr>
              <a:t>.</a:t>
            </a:r>
            <a:endParaRPr lang="en-US" sz="1600" dirty="0">
              <a:solidFill>
                <a:schemeClr val="accent1">
                  <a:lumMod val="50000"/>
                </a:schemeClr>
              </a:solidFill>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A0AF9604-4A91-6352-EDB0-E7AFC3421254}"/>
              </a:ext>
            </a:extLst>
          </p:cNvPr>
          <p:cNvSpPr txBox="1"/>
          <p:nvPr/>
        </p:nvSpPr>
        <p:spPr>
          <a:xfrm>
            <a:off x="101115" y="4006498"/>
            <a:ext cx="6107228" cy="369332"/>
          </a:xfrm>
          <a:prstGeom prst="rect">
            <a:avLst/>
          </a:prstGeom>
          <a:noFill/>
        </p:spPr>
        <p:txBody>
          <a:bodyPr wrap="square">
            <a:spAutoFit/>
          </a:bodyPr>
          <a:lstStyle/>
          <a:p>
            <a:r>
              <a:rPr lang="en-US" b="1" i="0" dirty="0">
                <a:solidFill>
                  <a:schemeClr val="accent1">
                    <a:lumMod val="50000"/>
                  </a:schemeClr>
                </a:solidFill>
                <a:effectLst/>
                <a:latin typeface="Verdana" panose="020B0604030504040204" pitchFamily="34" charset="0"/>
                <a:ea typeface="Verdana" panose="020B0604030504040204" pitchFamily="34" charset="0"/>
              </a:rPr>
              <a:t>VARIANCE INFLATION FACTOR </a:t>
            </a:r>
            <a:endParaRPr lang="en-US" b="1" dirty="0">
              <a:solidFill>
                <a:schemeClr val="accent1">
                  <a:lumMod val="50000"/>
                </a:schemeClr>
              </a:solidFill>
              <a:latin typeface="Verdana" panose="020B0604030504040204" pitchFamily="34" charset="0"/>
              <a:ea typeface="Verdana" panose="020B0604030504040204" pitchFamily="34" charset="0"/>
            </a:endParaRPr>
          </a:p>
        </p:txBody>
      </p:sp>
      <p:pic>
        <p:nvPicPr>
          <p:cNvPr id="20" name="Picture 19">
            <a:extLst>
              <a:ext uri="{FF2B5EF4-FFF2-40B4-BE49-F238E27FC236}">
                <a16:creationId xmlns:a16="http://schemas.microsoft.com/office/drawing/2014/main" id="{6AA97D30-6FEF-7A37-B30A-E903EA966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5259" y="2292416"/>
            <a:ext cx="2565687" cy="39907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2988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738F1D7-7D28-8051-A6F5-9AC0F3A07BB3}"/>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8DDC816C-CB5C-F80B-9834-8A24A09CFCB8}"/>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CDD90F0E-A0E3-2E4E-8175-7218B32218EA}"/>
              </a:ext>
            </a:extLst>
          </p:cNvPr>
          <p:cNvSpPr>
            <a:spLocks noGrp="1"/>
          </p:cNvSpPr>
          <p:nvPr>
            <p:ph type="sldNum" sz="quarter" idx="12"/>
          </p:nvPr>
        </p:nvSpPr>
        <p:spPr/>
        <p:txBody>
          <a:bodyPr/>
          <a:lstStyle/>
          <a:p>
            <a:fld id="{F2E4311C-B5E2-4E20-9E06-4E6FDA9F8722}" type="slidenum">
              <a:rPr lang="en-US" smtClean="0"/>
              <a:pPr/>
              <a:t>25</a:t>
            </a:fld>
            <a:endParaRPr lang="en-US" dirty="0"/>
          </a:p>
        </p:txBody>
      </p:sp>
      <p:sp>
        <p:nvSpPr>
          <p:cNvPr id="8" name="TextBox 7">
            <a:extLst>
              <a:ext uri="{FF2B5EF4-FFF2-40B4-BE49-F238E27FC236}">
                <a16:creationId xmlns:a16="http://schemas.microsoft.com/office/drawing/2014/main" id="{49428EFE-7404-FE69-477F-D626888F82F7}"/>
              </a:ext>
            </a:extLst>
          </p:cNvPr>
          <p:cNvSpPr txBox="1"/>
          <p:nvPr/>
        </p:nvSpPr>
        <p:spPr>
          <a:xfrm>
            <a:off x="312419" y="2390961"/>
            <a:ext cx="11355405" cy="923330"/>
          </a:xfrm>
          <a:prstGeom prst="rect">
            <a:avLst/>
          </a:prstGeom>
          <a:noFill/>
        </p:spPr>
        <p:txBody>
          <a:bodyPr wrap="square">
            <a:spAutoFit/>
          </a:bodyPr>
          <a:lstStyle/>
          <a:p>
            <a:pPr algn="just"/>
            <a:r>
              <a:rPr lang="en-US" b="0" i="0" dirty="0">
                <a:solidFill>
                  <a:schemeClr val="tx1">
                    <a:lumMod val="95000"/>
                    <a:lumOff val="5000"/>
                  </a:schemeClr>
                </a:solidFill>
                <a:effectLst/>
                <a:latin typeface="Courier New" panose="02070309020205020404" pitchFamily="49" charset="0"/>
              </a:rPr>
              <a:t>['Store', '</a:t>
            </a:r>
            <a:r>
              <a:rPr lang="en-US" b="0" i="0" dirty="0" err="1">
                <a:solidFill>
                  <a:schemeClr val="tx1">
                    <a:lumMod val="95000"/>
                    <a:lumOff val="5000"/>
                  </a:schemeClr>
                </a:solidFill>
                <a:effectLst/>
                <a:latin typeface="Courier New" panose="02070309020205020404" pitchFamily="49" charset="0"/>
              </a:rPr>
              <a:t>DayOfWeek</a:t>
            </a:r>
            <a:r>
              <a:rPr lang="en-US" b="0" i="0" dirty="0">
                <a:solidFill>
                  <a:schemeClr val="tx1">
                    <a:lumMod val="95000"/>
                    <a:lumOff val="5000"/>
                  </a:schemeClr>
                </a:solidFill>
                <a:effectLst/>
                <a:latin typeface="Courier New" panose="02070309020205020404" pitchFamily="49" charset="0"/>
              </a:rPr>
              <a:t>', 'Sales', 'Customers', 'Promo', '</a:t>
            </a:r>
            <a:r>
              <a:rPr lang="en-US" b="0" i="0" dirty="0" err="1">
                <a:solidFill>
                  <a:schemeClr val="tx1">
                    <a:lumMod val="95000"/>
                    <a:lumOff val="5000"/>
                  </a:schemeClr>
                </a:solidFill>
                <a:effectLst/>
                <a:latin typeface="Courier New" panose="02070309020205020404" pitchFamily="49" charset="0"/>
              </a:rPr>
              <a:t>StateHoliday</a:t>
            </a:r>
            <a:r>
              <a:rPr lang="en-US" b="0" i="0" dirty="0">
                <a:solidFill>
                  <a:schemeClr val="tx1">
                    <a:lumMod val="95000"/>
                    <a:lumOff val="5000"/>
                  </a:schemeClr>
                </a:solidFill>
                <a:effectLst/>
                <a:latin typeface="Courier New" panose="02070309020205020404" pitchFamily="49" charset="0"/>
              </a:rPr>
              <a:t>', '</a:t>
            </a:r>
            <a:r>
              <a:rPr lang="en-US" b="0" i="0" dirty="0" err="1">
                <a:solidFill>
                  <a:schemeClr val="tx1">
                    <a:lumMod val="95000"/>
                    <a:lumOff val="5000"/>
                  </a:schemeClr>
                </a:solidFill>
                <a:effectLst/>
                <a:latin typeface="Courier New" panose="02070309020205020404" pitchFamily="49" charset="0"/>
              </a:rPr>
              <a:t>SchoolHoliday</a:t>
            </a:r>
            <a:r>
              <a:rPr lang="en-US" b="0" i="0" dirty="0">
                <a:solidFill>
                  <a:schemeClr val="tx1">
                    <a:lumMod val="95000"/>
                    <a:lumOff val="5000"/>
                  </a:schemeClr>
                </a:solidFill>
                <a:effectLst/>
                <a:latin typeface="Courier New" panose="02070309020205020404" pitchFamily="49" charset="0"/>
              </a:rPr>
              <a:t>', '</a:t>
            </a:r>
            <a:r>
              <a:rPr lang="en-US" b="0" i="0" dirty="0" err="1">
                <a:solidFill>
                  <a:schemeClr val="tx1">
                    <a:lumMod val="95000"/>
                    <a:lumOff val="5000"/>
                  </a:schemeClr>
                </a:solidFill>
                <a:effectLst/>
                <a:latin typeface="Courier New" panose="02070309020205020404" pitchFamily="49" charset="0"/>
              </a:rPr>
              <a:t>StoreType</a:t>
            </a:r>
            <a:r>
              <a:rPr lang="en-US" b="0" i="0" dirty="0">
                <a:solidFill>
                  <a:schemeClr val="tx1">
                    <a:lumMod val="95000"/>
                    <a:lumOff val="5000"/>
                  </a:schemeClr>
                </a:solidFill>
                <a:effectLst/>
                <a:latin typeface="Courier New" panose="02070309020205020404" pitchFamily="49" charset="0"/>
              </a:rPr>
              <a:t>', 'Assortment', '</a:t>
            </a:r>
            <a:r>
              <a:rPr lang="en-US" b="0" i="0" dirty="0" err="1">
                <a:solidFill>
                  <a:schemeClr val="tx1">
                    <a:lumMod val="95000"/>
                    <a:lumOff val="5000"/>
                  </a:schemeClr>
                </a:solidFill>
                <a:effectLst/>
                <a:latin typeface="Courier New" panose="02070309020205020404" pitchFamily="49" charset="0"/>
              </a:rPr>
              <a:t>CompetitionDistance</a:t>
            </a:r>
            <a:r>
              <a:rPr lang="en-US" b="0" i="0" dirty="0">
                <a:solidFill>
                  <a:schemeClr val="tx1">
                    <a:lumMod val="95000"/>
                    <a:lumOff val="5000"/>
                  </a:schemeClr>
                </a:solidFill>
                <a:effectLst/>
                <a:latin typeface="Courier New" panose="02070309020205020404" pitchFamily="49" charset="0"/>
              </a:rPr>
              <a:t>', 'Promo2', 'year', 'month', 'day', 'Promo2Open', '</a:t>
            </a:r>
            <a:r>
              <a:rPr lang="en-US" b="0" i="0" dirty="0" err="1">
                <a:solidFill>
                  <a:schemeClr val="tx1">
                    <a:lumMod val="95000"/>
                    <a:lumOff val="5000"/>
                  </a:schemeClr>
                </a:solidFill>
                <a:effectLst/>
                <a:latin typeface="Courier New" panose="02070309020205020404" pitchFamily="49" charset="0"/>
              </a:rPr>
              <a:t>CompetitionOpen</a:t>
            </a:r>
            <a:r>
              <a:rPr lang="en-US" b="0" i="0" dirty="0">
                <a:solidFill>
                  <a:schemeClr val="tx1">
                    <a:lumMod val="95000"/>
                    <a:lumOff val="5000"/>
                  </a:schemeClr>
                </a:solidFill>
                <a:effectLst/>
                <a:latin typeface="Courier New" panose="02070309020205020404" pitchFamily="49" charset="0"/>
              </a:rPr>
              <a:t>', '</a:t>
            </a:r>
            <a:r>
              <a:rPr lang="en-US" b="0" i="0" dirty="0" err="1">
                <a:solidFill>
                  <a:schemeClr val="tx1">
                    <a:lumMod val="95000"/>
                    <a:lumOff val="5000"/>
                  </a:schemeClr>
                </a:solidFill>
                <a:effectLst/>
                <a:latin typeface="Courier New" panose="02070309020205020404" pitchFamily="49" charset="0"/>
              </a:rPr>
              <a:t>isPromoMonth</a:t>
            </a:r>
            <a:r>
              <a:rPr lang="en-US" b="0" i="0" dirty="0">
                <a:solidFill>
                  <a:schemeClr val="tx1">
                    <a:lumMod val="95000"/>
                    <a:lumOff val="5000"/>
                  </a:schemeClr>
                </a:solidFill>
                <a:effectLst/>
                <a:latin typeface="Courier New" panose="02070309020205020404" pitchFamily="49" charset="0"/>
              </a:rPr>
              <a:t>']</a:t>
            </a:r>
            <a:endParaRPr lang="en-US" dirty="0">
              <a:solidFill>
                <a:schemeClr val="tx1">
                  <a:lumMod val="95000"/>
                  <a:lumOff val="5000"/>
                </a:schemeClr>
              </a:solidFill>
            </a:endParaRPr>
          </a:p>
        </p:txBody>
      </p:sp>
      <p:sp>
        <p:nvSpPr>
          <p:cNvPr id="10" name="TextBox 9">
            <a:extLst>
              <a:ext uri="{FF2B5EF4-FFF2-40B4-BE49-F238E27FC236}">
                <a16:creationId xmlns:a16="http://schemas.microsoft.com/office/drawing/2014/main" id="{170BBFC7-CD06-3310-CC53-C5E02CCF0E02}"/>
              </a:ext>
            </a:extLst>
          </p:cNvPr>
          <p:cNvSpPr txBox="1"/>
          <p:nvPr/>
        </p:nvSpPr>
        <p:spPr>
          <a:xfrm>
            <a:off x="156411" y="1196559"/>
            <a:ext cx="6107228" cy="369332"/>
          </a:xfrm>
          <a:prstGeom prst="rect">
            <a:avLst/>
          </a:prstGeom>
          <a:noFill/>
        </p:spPr>
        <p:txBody>
          <a:bodyPr wrap="square">
            <a:spAutoFit/>
          </a:bodyPr>
          <a:lstStyle/>
          <a:p>
            <a:pPr algn="l"/>
            <a:r>
              <a:rPr lang="en-US" b="1" i="0" dirty="0">
                <a:solidFill>
                  <a:schemeClr val="accent6">
                    <a:lumMod val="50000"/>
                  </a:schemeClr>
                </a:solidFill>
                <a:effectLst/>
                <a:latin typeface="Verdana" panose="020B0604030504040204" pitchFamily="34" charset="0"/>
                <a:ea typeface="Verdana" panose="020B0604030504040204" pitchFamily="34" charset="0"/>
              </a:rPr>
              <a:t>FEATURE SELECTION</a:t>
            </a:r>
          </a:p>
        </p:txBody>
      </p:sp>
      <p:sp>
        <p:nvSpPr>
          <p:cNvPr id="11" name="TextBox 10">
            <a:extLst>
              <a:ext uri="{FF2B5EF4-FFF2-40B4-BE49-F238E27FC236}">
                <a16:creationId xmlns:a16="http://schemas.microsoft.com/office/drawing/2014/main" id="{C512F768-C35B-AA3B-F972-3AD785017BAA}"/>
              </a:ext>
            </a:extLst>
          </p:cNvPr>
          <p:cNvSpPr txBox="1"/>
          <p:nvPr/>
        </p:nvSpPr>
        <p:spPr>
          <a:xfrm>
            <a:off x="418297" y="1793760"/>
            <a:ext cx="8181474" cy="369332"/>
          </a:xfrm>
          <a:prstGeom prst="rect">
            <a:avLst/>
          </a:prstGeom>
          <a:noFill/>
        </p:spPr>
        <p:txBody>
          <a:bodyPr wrap="square" rtlCol="0">
            <a:spAutoFit/>
          </a:bodyPr>
          <a:lstStyle/>
          <a:p>
            <a:r>
              <a:rPr lang="en-IN" dirty="0">
                <a:solidFill>
                  <a:srgbClr val="002060"/>
                </a:solidFill>
                <a:latin typeface="Verdana" panose="020B0604030504040204" pitchFamily="34" charset="0"/>
                <a:ea typeface="Verdana" panose="020B0604030504040204" pitchFamily="34" charset="0"/>
              </a:rPr>
              <a:t>The features considered for creating the model are</a:t>
            </a:r>
            <a:endParaRPr lang="en-US" dirty="0">
              <a:solidFill>
                <a:srgbClr val="002060"/>
              </a:solidFill>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79936BED-EE61-97A1-A444-B8E74C04A931}"/>
              </a:ext>
            </a:extLst>
          </p:cNvPr>
          <p:cNvSpPr txBox="1"/>
          <p:nvPr/>
        </p:nvSpPr>
        <p:spPr>
          <a:xfrm>
            <a:off x="101115" y="109503"/>
            <a:ext cx="6107228" cy="369332"/>
          </a:xfrm>
          <a:prstGeom prst="rect">
            <a:avLst/>
          </a:prstGeom>
          <a:noFill/>
        </p:spPr>
        <p:txBody>
          <a:bodyPr wrap="square">
            <a:spAutoFit/>
          </a:bodyPr>
          <a:lstStyle>
            <a:defPPr>
              <a:defRPr lang="en-US"/>
            </a:defPPr>
            <a:lvl1pPr>
              <a:defRPr b="1">
                <a:solidFill>
                  <a:schemeClr val="accent6">
                    <a:lumMod val="50000"/>
                  </a:schemeClr>
                </a:solidFill>
              </a:defRPr>
            </a:lvl1pPr>
          </a:lstStyle>
          <a:p>
            <a:r>
              <a:rPr lang="en-IN" dirty="0">
                <a:latin typeface="Verdana" panose="020B0604030504040204" pitchFamily="34" charset="0"/>
                <a:ea typeface="Verdana" panose="020B0604030504040204" pitchFamily="34" charset="0"/>
              </a:rPr>
              <a:t>PRE PROCESSING THE DATA</a:t>
            </a:r>
            <a:endParaRPr lang="en-US"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4462FF85-9FF5-479D-B8B5-6EB84769AF91}"/>
              </a:ext>
            </a:extLst>
          </p:cNvPr>
          <p:cNvSpPr txBox="1"/>
          <p:nvPr/>
        </p:nvSpPr>
        <p:spPr>
          <a:xfrm>
            <a:off x="156411" y="522038"/>
            <a:ext cx="6107228" cy="369332"/>
          </a:xfrm>
          <a:prstGeom prst="rect">
            <a:avLst/>
          </a:prstGeom>
          <a:noFill/>
        </p:spPr>
        <p:txBody>
          <a:bodyPr wrap="square">
            <a:spAutoFit/>
          </a:bodyPr>
          <a:lstStyle/>
          <a:p>
            <a:pPr algn="l"/>
            <a:r>
              <a:rPr lang="en-US" b="1" i="0" dirty="0">
                <a:solidFill>
                  <a:schemeClr val="accent6">
                    <a:lumMod val="50000"/>
                  </a:schemeClr>
                </a:solidFill>
                <a:effectLst/>
                <a:latin typeface="Verdana" panose="020B0604030504040204" pitchFamily="34" charset="0"/>
                <a:ea typeface="Verdana" panose="020B0604030504040204" pitchFamily="34" charset="0"/>
              </a:rPr>
              <a:t>FEATURE SELECTION</a:t>
            </a:r>
          </a:p>
        </p:txBody>
      </p:sp>
    </p:spTree>
    <p:extLst>
      <p:ext uri="{BB962C8B-B14F-4D97-AF65-F5344CB8AC3E}">
        <p14:creationId xmlns:p14="http://schemas.microsoft.com/office/powerpoint/2010/main" val="4032809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B4C0408-D3DD-EA68-33DC-20D58A0B0618}"/>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0E6B7AF2-0E28-28B2-9D01-0DC85709A6F2}"/>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F7E2ED61-467C-018D-A664-31A1FC8DD43D}"/>
              </a:ext>
            </a:extLst>
          </p:cNvPr>
          <p:cNvSpPr>
            <a:spLocks noGrp="1"/>
          </p:cNvSpPr>
          <p:nvPr>
            <p:ph type="sldNum" sz="quarter" idx="12"/>
          </p:nvPr>
        </p:nvSpPr>
        <p:spPr/>
        <p:txBody>
          <a:bodyPr/>
          <a:lstStyle/>
          <a:p>
            <a:fld id="{F2E4311C-B5E2-4E20-9E06-4E6FDA9F8722}" type="slidenum">
              <a:rPr lang="en-US" smtClean="0"/>
              <a:pPr/>
              <a:t>26</a:t>
            </a:fld>
            <a:endParaRPr lang="en-US" dirty="0"/>
          </a:p>
        </p:txBody>
      </p:sp>
      <p:sp>
        <p:nvSpPr>
          <p:cNvPr id="7" name="TextBox 6">
            <a:extLst>
              <a:ext uri="{FF2B5EF4-FFF2-40B4-BE49-F238E27FC236}">
                <a16:creationId xmlns:a16="http://schemas.microsoft.com/office/drawing/2014/main" id="{3A2EF762-A4C2-EEE7-56CD-06B63D6BC700}"/>
              </a:ext>
            </a:extLst>
          </p:cNvPr>
          <p:cNvSpPr txBox="1"/>
          <p:nvPr/>
        </p:nvSpPr>
        <p:spPr>
          <a:xfrm>
            <a:off x="149993" y="1225858"/>
            <a:ext cx="6414436" cy="369332"/>
          </a:xfrm>
          <a:prstGeom prst="rect">
            <a:avLst/>
          </a:prstGeom>
          <a:noFill/>
        </p:spPr>
        <p:txBody>
          <a:bodyPr wrap="square" rtlCol="0">
            <a:spAutoFit/>
          </a:bodyPr>
          <a:lstStyle/>
          <a:p>
            <a:r>
              <a:rPr lang="en-IN" b="1" dirty="0">
                <a:solidFill>
                  <a:schemeClr val="accent6">
                    <a:lumMod val="50000"/>
                  </a:schemeClr>
                </a:solidFill>
                <a:latin typeface="Verdana" panose="020B0604030504040204" pitchFamily="34" charset="0"/>
                <a:ea typeface="Verdana" panose="020B0604030504040204" pitchFamily="34" charset="0"/>
              </a:rPr>
              <a:t>Machine Learning  Model for Sales prediction</a:t>
            </a:r>
            <a:endParaRPr lang="en-US" b="1" dirty="0">
              <a:solidFill>
                <a:schemeClr val="accent6">
                  <a:lumMod val="50000"/>
                </a:schemeClr>
              </a:solidFill>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001FDFDA-44EC-1BA3-CB2D-03E5C1711E24}"/>
              </a:ext>
            </a:extLst>
          </p:cNvPr>
          <p:cNvSpPr txBox="1"/>
          <p:nvPr/>
        </p:nvSpPr>
        <p:spPr>
          <a:xfrm>
            <a:off x="659439" y="1684422"/>
            <a:ext cx="11247012" cy="252928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IN" dirty="0" err="1">
                <a:solidFill>
                  <a:srgbClr val="002060"/>
                </a:solidFill>
                <a:latin typeface="Verdana" panose="020B0604030504040204" pitchFamily="34" charset="0"/>
                <a:ea typeface="Verdana" panose="020B0604030504040204" pitchFamily="34" charset="0"/>
              </a:rPr>
              <a:t>Rossmann</a:t>
            </a:r>
            <a:r>
              <a:rPr lang="en-IN" dirty="0">
                <a:solidFill>
                  <a:srgbClr val="002060"/>
                </a:solidFill>
                <a:latin typeface="Verdana" panose="020B0604030504040204" pitchFamily="34" charset="0"/>
                <a:ea typeface="Verdana" panose="020B0604030504040204" pitchFamily="34" charset="0"/>
              </a:rPr>
              <a:t> Sales data contain 10L rows, which will consume more computational time for training the model. So to overcome this , by mean of random sampling the size of the dataset has been reduced to 3L </a:t>
            </a:r>
          </a:p>
          <a:p>
            <a:pPr marL="285750" indent="-285750" algn="just">
              <a:lnSpc>
                <a:spcPct val="150000"/>
              </a:lnSpc>
              <a:buFont typeface="Wingdings" panose="05000000000000000000" pitchFamily="2" charset="2"/>
              <a:buChar char="q"/>
            </a:pPr>
            <a:r>
              <a:rPr lang="en-IN" dirty="0">
                <a:solidFill>
                  <a:schemeClr val="accent6">
                    <a:lumMod val="50000"/>
                  </a:schemeClr>
                </a:solidFill>
                <a:latin typeface="Verdana" panose="020B0604030504040204" pitchFamily="34" charset="0"/>
                <a:ea typeface="Verdana" panose="020B0604030504040204" pitchFamily="34" charset="0"/>
              </a:rPr>
              <a:t>For Train –Test data split up , I have considered 0.3 as threshold, So that train data will be around 2L rows to train the model.</a:t>
            </a:r>
          </a:p>
          <a:p>
            <a:pPr marL="285750" indent="-285750" algn="just">
              <a:lnSpc>
                <a:spcPct val="150000"/>
              </a:lnSpc>
              <a:buFont typeface="Wingdings" panose="05000000000000000000" pitchFamily="2" charset="2"/>
              <a:buChar char="q"/>
            </a:pPr>
            <a:r>
              <a:rPr lang="en-IN" dirty="0">
                <a:solidFill>
                  <a:srgbClr val="002060"/>
                </a:solidFill>
                <a:latin typeface="Verdana" panose="020B0604030504040204" pitchFamily="34" charset="0"/>
                <a:ea typeface="Verdana" panose="020B0604030504040204" pitchFamily="34" charset="0"/>
              </a:rPr>
              <a:t>To predict the sales,  following Regression models are created</a:t>
            </a:r>
          </a:p>
        </p:txBody>
      </p:sp>
      <p:sp>
        <p:nvSpPr>
          <p:cNvPr id="10" name="TextBox 9">
            <a:extLst>
              <a:ext uri="{FF2B5EF4-FFF2-40B4-BE49-F238E27FC236}">
                <a16:creationId xmlns:a16="http://schemas.microsoft.com/office/drawing/2014/main" id="{C22DF917-7AE5-45AF-935F-475280ACCE81}"/>
              </a:ext>
            </a:extLst>
          </p:cNvPr>
          <p:cNvSpPr txBox="1"/>
          <p:nvPr/>
        </p:nvSpPr>
        <p:spPr>
          <a:xfrm>
            <a:off x="1157438" y="4213704"/>
            <a:ext cx="6107228" cy="1698285"/>
          </a:xfrm>
          <a:prstGeom prst="rect">
            <a:avLst/>
          </a:prstGeom>
          <a:noFill/>
        </p:spPr>
        <p:txBody>
          <a:bodyPr wrap="square">
            <a:spAutoFit/>
          </a:bodyPr>
          <a:lstStyle/>
          <a:p>
            <a:pPr marL="742950" lvl="1" indent="-285750" algn="just">
              <a:lnSpc>
                <a:spcPct val="150000"/>
              </a:lnSpc>
              <a:buFont typeface="Wingdings" panose="05000000000000000000" pitchFamily="2" charset="2"/>
              <a:buChar char="q"/>
            </a:pPr>
            <a:r>
              <a:rPr lang="en-IN" dirty="0">
                <a:solidFill>
                  <a:schemeClr val="accent6">
                    <a:lumMod val="50000"/>
                  </a:schemeClr>
                </a:solidFill>
                <a:latin typeface="Verdana" panose="020B0604030504040204" pitchFamily="34" charset="0"/>
                <a:ea typeface="Verdana" panose="020B0604030504040204" pitchFamily="34" charset="0"/>
              </a:rPr>
              <a:t>Linear Regression					</a:t>
            </a:r>
          </a:p>
          <a:p>
            <a:pPr marL="742950" lvl="1" indent="-285750" algn="just">
              <a:lnSpc>
                <a:spcPct val="150000"/>
              </a:lnSpc>
              <a:buFont typeface="Wingdings" panose="05000000000000000000" pitchFamily="2" charset="2"/>
              <a:buChar char="q"/>
            </a:pPr>
            <a:r>
              <a:rPr lang="en-IN" dirty="0">
                <a:solidFill>
                  <a:schemeClr val="accent6">
                    <a:lumMod val="50000"/>
                  </a:schemeClr>
                </a:solidFill>
                <a:latin typeface="Verdana" panose="020B0604030504040204" pitchFamily="34" charset="0"/>
                <a:ea typeface="Verdana" panose="020B0604030504040204" pitchFamily="34" charset="0"/>
              </a:rPr>
              <a:t>Decision Tree Regressor</a:t>
            </a:r>
          </a:p>
          <a:p>
            <a:pPr marL="742950" lvl="1" indent="-285750" algn="just">
              <a:lnSpc>
                <a:spcPct val="150000"/>
              </a:lnSpc>
              <a:buFont typeface="Wingdings" panose="05000000000000000000" pitchFamily="2" charset="2"/>
              <a:buChar char="q"/>
            </a:pPr>
            <a:r>
              <a:rPr lang="en-IN" dirty="0">
                <a:solidFill>
                  <a:schemeClr val="accent6">
                    <a:lumMod val="50000"/>
                  </a:schemeClr>
                </a:solidFill>
                <a:latin typeface="Verdana" panose="020B0604030504040204" pitchFamily="34" charset="0"/>
                <a:ea typeface="Verdana" panose="020B0604030504040204" pitchFamily="34" charset="0"/>
              </a:rPr>
              <a:t>Random Forest Regressor</a:t>
            </a:r>
          </a:p>
          <a:p>
            <a:pPr marL="742950" lvl="1" indent="-285750" algn="just">
              <a:lnSpc>
                <a:spcPct val="150000"/>
              </a:lnSpc>
              <a:buFont typeface="Wingdings" panose="05000000000000000000" pitchFamily="2" charset="2"/>
              <a:buChar char="q"/>
            </a:pPr>
            <a:r>
              <a:rPr lang="en-US" dirty="0">
                <a:solidFill>
                  <a:schemeClr val="accent6">
                    <a:lumMod val="50000"/>
                  </a:schemeClr>
                </a:solidFill>
                <a:latin typeface="Verdana" panose="020B0604030504040204" pitchFamily="34" charset="0"/>
                <a:ea typeface="Verdana" panose="020B0604030504040204" pitchFamily="34" charset="0"/>
              </a:rPr>
              <a:t>Extreme Gradient Boosting</a:t>
            </a:r>
          </a:p>
        </p:txBody>
      </p:sp>
      <p:sp>
        <p:nvSpPr>
          <p:cNvPr id="12" name="TextBox 11">
            <a:extLst>
              <a:ext uri="{FF2B5EF4-FFF2-40B4-BE49-F238E27FC236}">
                <a16:creationId xmlns:a16="http://schemas.microsoft.com/office/drawing/2014/main" id="{BC8755F1-DD9B-D3A6-48F9-003472F47CAF}"/>
              </a:ext>
            </a:extLst>
          </p:cNvPr>
          <p:cNvSpPr txBox="1"/>
          <p:nvPr/>
        </p:nvSpPr>
        <p:spPr>
          <a:xfrm>
            <a:off x="5305926" y="4213703"/>
            <a:ext cx="6107228" cy="1282787"/>
          </a:xfrm>
          <a:prstGeom prst="rect">
            <a:avLst/>
          </a:prstGeom>
          <a:noFill/>
        </p:spPr>
        <p:txBody>
          <a:bodyPr wrap="square">
            <a:spAutoFit/>
          </a:bodyPr>
          <a:lstStyle/>
          <a:p>
            <a:pPr marL="742950" lvl="1" indent="-285750" algn="just">
              <a:lnSpc>
                <a:spcPct val="150000"/>
              </a:lnSpc>
              <a:buFont typeface="Wingdings" panose="05000000000000000000" pitchFamily="2" charset="2"/>
              <a:buChar char="q"/>
            </a:pPr>
            <a:r>
              <a:rPr lang="en-IN" dirty="0">
                <a:solidFill>
                  <a:schemeClr val="accent6">
                    <a:lumMod val="50000"/>
                  </a:schemeClr>
                </a:solidFill>
                <a:latin typeface="Verdana" panose="020B0604030504040204" pitchFamily="34" charset="0"/>
                <a:ea typeface="Verdana" panose="020B0604030504040204" pitchFamily="34" charset="0"/>
              </a:rPr>
              <a:t>Lasso Regression				</a:t>
            </a:r>
          </a:p>
          <a:p>
            <a:pPr marL="742950" lvl="1" indent="-285750" algn="just">
              <a:lnSpc>
                <a:spcPct val="150000"/>
              </a:lnSpc>
              <a:buFont typeface="Wingdings" panose="05000000000000000000" pitchFamily="2" charset="2"/>
              <a:buChar char="q"/>
            </a:pPr>
            <a:r>
              <a:rPr lang="en-IN" dirty="0">
                <a:solidFill>
                  <a:schemeClr val="accent6">
                    <a:lumMod val="50000"/>
                  </a:schemeClr>
                </a:solidFill>
                <a:latin typeface="Verdana" panose="020B0604030504040204" pitchFamily="34" charset="0"/>
                <a:ea typeface="Verdana" panose="020B0604030504040204" pitchFamily="34" charset="0"/>
              </a:rPr>
              <a:t>Ridge Regression</a:t>
            </a:r>
          </a:p>
          <a:p>
            <a:pPr marL="742950" lvl="1" indent="-285750" algn="just">
              <a:lnSpc>
                <a:spcPct val="150000"/>
              </a:lnSpc>
              <a:buFont typeface="Wingdings" panose="05000000000000000000" pitchFamily="2" charset="2"/>
              <a:buChar char="q"/>
            </a:pPr>
            <a:r>
              <a:rPr lang="en-IN" dirty="0" err="1">
                <a:solidFill>
                  <a:schemeClr val="accent6">
                    <a:lumMod val="50000"/>
                  </a:schemeClr>
                </a:solidFill>
                <a:latin typeface="Verdana" panose="020B0604030504040204" pitchFamily="34" charset="0"/>
                <a:ea typeface="Verdana" panose="020B0604030504040204" pitchFamily="34" charset="0"/>
              </a:rPr>
              <a:t>ElastoNet</a:t>
            </a:r>
            <a:r>
              <a:rPr lang="en-IN" dirty="0">
                <a:solidFill>
                  <a:schemeClr val="accent6">
                    <a:lumMod val="50000"/>
                  </a:schemeClr>
                </a:solidFill>
                <a:latin typeface="Verdana" panose="020B0604030504040204" pitchFamily="34" charset="0"/>
                <a:ea typeface="Verdana" panose="020B0604030504040204" pitchFamily="34" charset="0"/>
              </a:rPr>
              <a:t> Regression</a:t>
            </a:r>
          </a:p>
        </p:txBody>
      </p:sp>
      <p:sp>
        <p:nvSpPr>
          <p:cNvPr id="13" name="TextBox 12">
            <a:extLst>
              <a:ext uri="{FF2B5EF4-FFF2-40B4-BE49-F238E27FC236}">
                <a16:creationId xmlns:a16="http://schemas.microsoft.com/office/drawing/2014/main" id="{0202F654-4601-F903-DC68-2D5B70F2ACE4}"/>
              </a:ext>
            </a:extLst>
          </p:cNvPr>
          <p:cNvSpPr txBox="1"/>
          <p:nvPr/>
        </p:nvSpPr>
        <p:spPr>
          <a:xfrm>
            <a:off x="149993" y="235115"/>
            <a:ext cx="4402756" cy="400110"/>
          </a:xfrm>
          <a:prstGeom prst="rect">
            <a:avLst/>
          </a:prstGeom>
          <a:noFill/>
        </p:spPr>
        <p:txBody>
          <a:bodyPr wrap="square" rtlCol="0">
            <a:spAutoFit/>
          </a:bodyPr>
          <a:lstStyle/>
          <a:p>
            <a:r>
              <a:rPr lang="en-IN" sz="2000" b="1" dirty="0">
                <a:solidFill>
                  <a:schemeClr val="accent6">
                    <a:lumMod val="50000"/>
                  </a:schemeClr>
                </a:solidFill>
                <a:latin typeface="Verdana" panose="020B0604030504040204" pitchFamily="34" charset="0"/>
                <a:ea typeface="Verdana" panose="020B0604030504040204" pitchFamily="34" charset="0"/>
              </a:rPr>
              <a:t>ML MODEL</a:t>
            </a:r>
            <a:endParaRPr lang="en-US" sz="20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46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953CE9-0742-A321-32A9-2A5DF1A91ACA}"/>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7884351F-0D38-7DF5-F2E7-0415BBFFD638}"/>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23562FAA-73E3-A8DC-0D36-8596A725BAE4}"/>
              </a:ext>
            </a:extLst>
          </p:cNvPr>
          <p:cNvSpPr>
            <a:spLocks noGrp="1"/>
          </p:cNvSpPr>
          <p:nvPr>
            <p:ph type="sldNum" sz="quarter" idx="12"/>
          </p:nvPr>
        </p:nvSpPr>
        <p:spPr/>
        <p:txBody>
          <a:bodyPr/>
          <a:lstStyle/>
          <a:p>
            <a:fld id="{F2E4311C-B5E2-4E20-9E06-4E6FDA9F8722}" type="slidenum">
              <a:rPr lang="en-US" smtClean="0"/>
              <a:pPr/>
              <a:t>27</a:t>
            </a:fld>
            <a:endParaRPr lang="en-US" dirty="0"/>
          </a:p>
        </p:txBody>
      </p:sp>
      <p:sp>
        <p:nvSpPr>
          <p:cNvPr id="7" name="TextBox 6">
            <a:extLst>
              <a:ext uri="{FF2B5EF4-FFF2-40B4-BE49-F238E27FC236}">
                <a16:creationId xmlns:a16="http://schemas.microsoft.com/office/drawing/2014/main" id="{CAA5A61A-332C-9276-8F88-61D3EC14FE9F}"/>
              </a:ext>
            </a:extLst>
          </p:cNvPr>
          <p:cNvSpPr txBox="1"/>
          <p:nvPr/>
        </p:nvSpPr>
        <p:spPr>
          <a:xfrm>
            <a:off x="292149" y="269507"/>
            <a:ext cx="4360244" cy="369332"/>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MODEL PIPELINE</a:t>
            </a:r>
            <a:endParaRPr lang="en-US" b="1"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722C84B9-AF06-F7C9-6CCD-A756237AF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545" y="2387066"/>
            <a:ext cx="10036909" cy="3781090"/>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A233FC96-9FDD-B05D-D162-25FA21D93BD1}"/>
              </a:ext>
            </a:extLst>
          </p:cNvPr>
          <p:cNvSpPr txBox="1"/>
          <p:nvPr/>
        </p:nvSpPr>
        <p:spPr>
          <a:xfrm>
            <a:off x="330359" y="1228148"/>
            <a:ext cx="9914021" cy="867289"/>
          </a:xfrm>
          <a:prstGeom prst="rect">
            <a:avLst/>
          </a:prstGeom>
          <a:noFill/>
        </p:spPr>
        <p:txBody>
          <a:bodyPr wrap="square" rtlCol="0">
            <a:spAutoFit/>
          </a:bodyPr>
          <a:lstStyle/>
          <a:p>
            <a:pPr>
              <a:lnSpc>
                <a:spcPct val="150000"/>
              </a:lnSpc>
            </a:pPr>
            <a:r>
              <a:rPr lang="en-IN" dirty="0">
                <a:solidFill>
                  <a:schemeClr val="accent6">
                    <a:lumMod val="50000"/>
                  </a:schemeClr>
                </a:solidFill>
                <a:latin typeface="Verdana" panose="020B0604030504040204" pitchFamily="34" charset="0"/>
                <a:ea typeface="Verdana" panose="020B0604030504040204" pitchFamily="34" charset="0"/>
              </a:rPr>
              <a:t>Model Pipeline is created , so that scaling of data and model assignment will take place in sequence</a:t>
            </a:r>
            <a:endParaRPr lang="en-US"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74324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4BA72FC-1B31-0A9F-01EA-434776D97B66}"/>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8FB18310-6581-565D-7ED7-7A02725219E8}"/>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2D02DD01-EDAB-80E4-60FB-93AEF936A16C}"/>
              </a:ext>
            </a:extLst>
          </p:cNvPr>
          <p:cNvSpPr>
            <a:spLocks noGrp="1"/>
          </p:cNvSpPr>
          <p:nvPr>
            <p:ph type="sldNum" sz="quarter" idx="12"/>
          </p:nvPr>
        </p:nvSpPr>
        <p:spPr/>
        <p:txBody>
          <a:bodyPr/>
          <a:lstStyle/>
          <a:p>
            <a:fld id="{F2E4311C-B5E2-4E20-9E06-4E6FDA9F8722}" type="slidenum">
              <a:rPr lang="en-US" smtClean="0"/>
              <a:pPr/>
              <a:t>28</a:t>
            </a:fld>
            <a:endParaRPr lang="en-US" dirty="0"/>
          </a:p>
        </p:txBody>
      </p:sp>
      <p:pic>
        <p:nvPicPr>
          <p:cNvPr id="8" name="Picture 7">
            <a:extLst>
              <a:ext uri="{FF2B5EF4-FFF2-40B4-BE49-F238E27FC236}">
                <a16:creationId xmlns:a16="http://schemas.microsoft.com/office/drawing/2014/main" id="{60403384-4F0E-0435-6176-7D152F736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671" y="2411985"/>
            <a:ext cx="8754520" cy="3773342"/>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CDB4A539-6D6A-7AD0-405A-4386CD58165C}"/>
              </a:ext>
            </a:extLst>
          </p:cNvPr>
          <p:cNvSpPr txBox="1"/>
          <p:nvPr/>
        </p:nvSpPr>
        <p:spPr>
          <a:xfrm>
            <a:off x="109164" y="1071952"/>
            <a:ext cx="11624031" cy="1200329"/>
          </a:xfrm>
          <a:prstGeom prst="rect">
            <a:avLst/>
          </a:prstGeom>
          <a:noFill/>
        </p:spPr>
        <p:txBody>
          <a:bodyPr wrap="square">
            <a:spAutoFit/>
          </a:bodyPr>
          <a:lstStyle/>
          <a:p>
            <a:pPr algn="just"/>
            <a:r>
              <a:rPr lang="en-US" dirty="0">
                <a:latin typeface="Verdana" panose="020B0604030504040204" pitchFamily="34" charset="0"/>
                <a:ea typeface="Verdana" panose="020B0604030504040204" pitchFamily="34" charset="0"/>
              </a:rPr>
              <a:t>Hyperparameter tuning consists of finding a set of optimal hyperparameter values for a learning algorithm while applying this optimized algorithm to any data set. </a:t>
            </a:r>
          </a:p>
          <a:p>
            <a:pPr algn="just"/>
            <a:r>
              <a:rPr lang="en-US" dirty="0">
                <a:latin typeface="Verdana" panose="020B0604030504040204" pitchFamily="34" charset="0"/>
                <a:ea typeface="Verdana" panose="020B0604030504040204" pitchFamily="34" charset="0"/>
              </a:rPr>
              <a:t>That combination of hyperparameters maximizes the model's performance, minimizing a predefined loss function to produce better results with fewer errors.</a:t>
            </a:r>
          </a:p>
        </p:txBody>
      </p:sp>
      <p:sp>
        <p:nvSpPr>
          <p:cNvPr id="12" name="TextBox 11">
            <a:extLst>
              <a:ext uri="{FF2B5EF4-FFF2-40B4-BE49-F238E27FC236}">
                <a16:creationId xmlns:a16="http://schemas.microsoft.com/office/drawing/2014/main" id="{17E04CBB-503B-E277-BBFF-7C5FA475DE25}"/>
              </a:ext>
            </a:extLst>
          </p:cNvPr>
          <p:cNvSpPr txBox="1"/>
          <p:nvPr/>
        </p:nvSpPr>
        <p:spPr>
          <a:xfrm>
            <a:off x="109164" y="235964"/>
            <a:ext cx="4360244" cy="369332"/>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HYPERPARAMETER TUNING</a:t>
            </a:r>
            <a:endParaRPr lang="en-US"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67571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82A79B-0508-2497-839F-7AF1179F0CF0}"/>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9396F9CF-944A-34D4-6057-9FFB597387B3}"/>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3D8073C8-F3AD-A682-10EA-EA0798D98B16}"/>
              </a:ext>
            </a:extLst>
          </p:cNvPr>
          <p:cNvSpPr>
            <a:spLocks noGrp="1"/>
          </p:cNvSpPr>
          <p:nvPr>
            <p:ph type="sldNum" sz="quarter" idx="12"/>
          </p:nvPr>
        </p:nvSpPr>
        <p:spPr/>
        <p:txBody>
          <a:bodyPr/>
          <a:lstStyle/>
          <a:p>
            <a:fld id="{F2E4311C-B5E2-4E20-9E06-4E6FDA9F8722}" type="slidenum">
              <a:rPr lang="en-US" smtClean="0"/>
              <a:pPr/>
              <a:t>29</a:t>
            </a:fld>
            <a:endParaRPr lang="en-US" dirty="0"/>
          </a:p>
        </p:txBody>
      </p:sp>
      <p:sp>
        <p:nvSpPr>
          <p:cNvPr id="8" name="TextBox 7">
            <a:extLst>
              <a:ext uri="{FF2B5EF4-FFF2-40B4-BE49-F238E27FC236}">
                <a16:creationId xmlns:a16="http://schemas.microsoft.com/office/drawing/2014/main" id="{95BFF4A0-6D97-76EE-B999-0E93CF1E13A1}"/>
              </a:ext>
            </a:extLst>
          </p:cNvPr>
          <p:cNvSpPr txBox="1"/>
          <p:nvPr/>
        </p:nvSpPr>
        <p:spPr>
          <a:xfrm>
            <a:off x="497818" y="2315223"/>
            <a:ext cx="6107228" cy="1698285"/>
          </a:xfrm>
          <a:prstGeom prst="rect">
            <a:avLst/>
          </a:prstGeom>
          <a:noFill/>
        </p:spPr>
        <p:txBody>
          <a:bodyPr wrap="square">
            <a:spAutoFit/>
          </a:bodyPr>
          <a:lstStyle/>
          <a:p>
            <a:pPr>
              <a:lnSpc>
                <a:spcPct val="150000"/>
              </a:lnSpc>
            </a:pPr>
            <a:r>
              <a:rPr lang="en-US" b="0" i="0" dirty="0" err="1">
                <a:solidFill>
                  <a:schemeClr val="accent6">
                    <a:lumMod val="50000"/>
                  </a:schemeClr>
                </a:solidFill>
                <a:effectLst/>
                <a:latin typeface="Verdana" panose="020B0604030504040204" pitchFamily="34" charset="0"/>
                <a:ea typeface="Verdana" panose="020B0604030504040204" pitchFamily="34" charset="0"/>
              </a:rPr>
              <a:t>RandomSearch</a:t>
            </a:r>
            <a:r>
              <a:rPr lang="en-US" b="0" i="0" dirty="0">
                <a:solidFill>
                  <a:schemeClr val="accent6">
                    <a:lumMod val="50000"/>
                  </a:schemeClr>
                </a:solidFill>
                <a:effectLst/>
                <a:latin typeface="Verdana" panose="020B0604030504040204" pitchFamily="34" charset="0"/>
                <a:ea typeface="Verdana" panose="020B0604030504040204" pitchFamily="34" charset="0"/>
              </a:rPr>
              <a:t> CV, which uses random hyperparameter values to pick the best hyperparameters. </a:t>
            </a:r>
          </a:p>
          <a:p>
            <a:pPr>
              <a:lnSpc>
                <a:spcPct val="150000"/>
              </a:lnSpc>
            </a:pPr>
            <a:r>
              <a:rPr lang="en-US" b="1" i="0" dirty="0">
                <a:solidFill>
                  <a:schemeClr val="accent6">
                    <a:lumMod val="50000"/>
                  </a:schemeClr>
                </a:solidFill>
                <a:effectLst/>
                <a:latin typeface="Verdana" panose="020B0604030504040204" pitchFamily="34" charset="0"/>
                <a:ea typeface="Verdana" panose="020B0604030504040204" pitchFamily="34" charset="0"/>
              </a:rPr>
              <a:t>It's way faster than </a:t>
            </a:r>
            <a:r>
              <a:rPr lang="en-US" b="1" i="0" dirty="0" err="1">
                <a:solidFill>
                  <a:schemeClr val="accent6">
                    <a:lumMod val="50000"/>
                  </a:schemeClr>
                </a:solidFill>
                <a:effectLst/>
                <a:latin typeface="Verdana" panose="020B0604030504040204" pitchFamily="34" charset="0"/>
                <a:ea typeface="Verdana" panose="020B0604030504040204" pitchFamily="34" charset="0"/>
              </a:rPr>
              <a:t>GridSearchCV</a:t>
            </a:r>
            <a:r>
              <a:rPr lang="en-US" b="0" i="0" dirty="0">
                <a:solidFill>
                  <a:schemeClr val="accent6">
                    <a:lumMod val="50000"/>
                  </a:schemeClr>
                </a:solidFill>
                <a:effectLst/>
                <a:latin typeface="Verdana" panose="020B0604030504040204" pitchFamily="34" charset="0"/>
                <a:ea typeface="Verdana" panose="020B0604030504040204" pitchFamily="34" charset="0"/>
              </a:rPr>
              <a:t>.</a:t>
            </a:r>
            <a:endParaRPr lang="en-US" dirty="0">
              <a:solidFill>
                <a:schemeClr val="accent6">
                  <a:lumMod val="50000"/>
                </a:schemeClr>
              </a:solidFill>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4407C3CC-B181-4EB3-C195-884177A95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810" y="1130949"/>
            <a:ext cx="5259493" cy="5033582"/>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56A30123-E227-8E74-8169-1E256B87BFFC}"/>
              </a:ext>
            </a:extLst>
          </p:cNvPr>
          <p:cNvSpPr txBox="1"/>
          <p:nvPr/>
        </p:nvSpPr>
        <p:spPr>
          <a:xfrm>
            <a:off x="109164" y="235964"/>
            <a:ext cx="4360244" cy="369332"/>
          </a:xfrm>
          <a:prstGeom prst="rect">
            <a:avLst/>
          </a:prstGeom>
          <a:noFill/>
        </p:spPr>
        <p:txBody>
          <a:bodyPr wrap="square" rtlCol="0">
            <a:spAutoFit/>
          </a:bodyPr>
          <a:lstStyle/>
          <a:p>
            <a:r>
              <a:rPr lang="en-IN" b="1" dirty="0">
                <a:solidFill>
                  <a:schemeClr val="accent6">
                    <a:lumMod val="50000"/>
                  </a:schemeClr>
                </a:solidFill>
                <a:latin typeface="Verdana" panose="020B0604030504040204" pitchFamily="34" charset="0"/>
                <a:ea typeface="Verdana" panose="020B0604030504040204" pitchFamily="34" charset="0"/>
              </a:rPr>
              <a:t>HYPERPARAMETER TUNING</a:t>
            </a:r>
            <a:endParaRPr lang="en-US"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7040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57BCDC-4F72-6D27-6E7F-7264BA3B1D75}"/>
              </a:ext>
            </a:extLst>
          </p:cNvPr>
          <p:cNvSpPr txBox="1"/>
          <p:nvPr/>
        </p:nvSpPr>
        <p:spPr>
          <a:xfrm>
            <a:off x="0" y="1217502"/>
            <a:ext cx="11885857" cy="453266"/>
          </a:xfrm>
          <a:prstGeom prst="rect">
            <a:avLst/>
          </a:prstGeom>
          <a:noFill/>
        </p:spPr>
        <p:txBody>
          <a:bodyPr wrap="square" rtlCol="0">
            <a:spAutoFit/>
          </a:bodyPr>
          <a:lstStyle/>
          <a:p>
            <a:pPr algn="just">
              <a:lnSpc>
                <a:spcPts val="3200"/>
              </a:lnSpc>
            </a:pPr>
            <a:r>
              <a:rPr lang="en-US" sz="2000" b="1" dirty="0">
                <a:solidFill>
                  <a:schemeClr val="accent6">
                    <a:lumMod val="50000"/>
                  </a:schemeClr>
                </a:solidFill>
                <a:latin typeface="Verdana" panose="020B0604030504040204" pitchFamily="34" charset="0"/>
                <a:ea typeface="Verdana" panose="020B0604030504040204" pitchFamily="34" charset="0"/>
              </a:rPr>
              <a:t>PROBLEM DESCRIPTION,</a:t>
            </a:r>
          </a:p>
        </p:txBody>
      </p:sp>
      <p:pic>
        <p:nvPicPr>
          <p:cNvPr id="7" name="Picture 2">
            <a:extLst>
              <a:ext uri="{FF2B5EF4-FFF2-40B4-BE49-F238E27FC236}">
                <a16:creationId xmlns:a16="http://schemas.microsoft.com/office/drawing/2014/main" id="{254FC1C0-B29D-AA1E-79D2-21636312D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311" y="101866"/>
            <a:ext cx="635268" cy="63526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BC2B35A-C931-78BC-28E1-F5D4C2C9280F}"/>
              </a:ext>
            </a:extLst>
          </p:cNvPr>
          <p:cNvSpPr>
            <a:spLocks noGrp="1"/>
          </p:cNvSpPr>
          <p:nvPr>
            <p:ph type="dt" sz="half" idx="10"/>
          </p:nvPr>
        </p:nvSpPr>
        <p:spPr/>
        <p:txBody>
          <a:bodyPr/>
          <a:lstStyle/>
          <a:p>
            <a:fld id="{667CCC74-A791-4FB7-B8DD-A2537DEDA24D}" type="datetime2">
              <a:rPr lang="en-US" smtClean="0"/>
              <a:t>Friday, November 18, 2022</a:t>
            </a:fld>
            <a:endParaRPr lang="en-US" dirty="0"/>
          </a:p>
        </p:txBody>
      </p:sp>
      <p:sp>
        <p:nvSpPr>
          <p:cNvPr id="5" name="Footer Placeholder 4">
            <a:extLst>
              <a:ext uri="{FF2B5EF4-FFF2-40B4-BE49-F238E27FC236}">
                <a16:creationId xmlns:a16="http://schemas.microsoft.com/office/drawing/2014/main" id="{EEF055A0-5E41-E8BA-F273-05CAC073353F}"/>
              </a:ext>
            </a:extLst>
          </p:cNvPr>
          <p:cNvSpPr>
            <a:spLocks noGrp="1"/>
          </p:cNvSpPr>
          <p:nvPr>
            <p:ph type="ftr" sz="quarter" idx="11"/>
          </p:nvPr>
        </p:nvSpPr>
        <p:spPr/>
        <p:txBody>
          <a:bodyPr/>
          <a:lstStyle/>
          <a:p>
            <a:r>
              <a:rPr lang="en-US" dirty="0"/>
              <a:t>ROSSMANN - SALES PREDICTION</a:t>
            </a:r>
          </a:p>
        </p:txBody>
      </p:sp>
      <p:sp>
        <p:nvSpPr>
          <p:cNvPr id="3" name="Slide Number Placeholder 2">
            <a:extLst>
              <a:ext uri="{FF2B5EF4-FFF2-40B4-BE49-F238E27FC236}">
                <a16:creationId xmlns:a16="http://schemas.microsoft.com/office/drawing/2014/main" id="{E303BE14-D3C2-18BC-4E10-4E9C0CAE0DEB}"/>
              </a:ext>
            </a:extLst>
          </p:cNvPr>
          <p:cNvSpPr>
            <a:spLocks noGrp="1"/>
          </p:cNvSpPr>
          <p:nvPr>
            <p:ph type="sldNum" sz="quarter" idx="12"/>
          </p:nvPr>
        </p:nvSpPr>
        <p:spPr/>
        <p:txBody>
          <a:bodyPr/>
          <a:lstStyle/>
          <a:p>
            <a:fld id="{F2E4311C-B5E2-4E20-9E06-4E6FDA9F8722}" type="slidenum">
              <a:rPr lang="en-US" smtClean="0"/>
              <a:t>3</a:t>
            </a:fld>
            <a:endParaRPr lang="en-US"/>
          </a:p>
        </p:txBody>
      </p:sp>
      <p:sp>
        <p:nvSpPr>
          <p:cNvPr id="9" name="TextBox 8">
            <a:extLst>
              <a:ext uri="{FF2B5EF4-FFF2-40B4-BE49-F238E27FC236}">
                <a16:creationId xmlns:a16="http://schemas.microsoft.com/office/drawing/2014/main" id="{BEDD9114-3241-1FE1-D9FF-710F0316BDD2}"/>
              </a:ext>
            </a:extLst>
          </p:cNvPr>
          <p:cNvSpPr txBox="1"/>
          <p:nvPr/>
        </p:nvSpPr>
        <p:spPr>
          <a:xfrm>
            <a:off x="86628" y="275469"/>
            <a:ext cx="6108404" cy="461665"/>
          </a:xfrm>
          <a:prstGeom prst="rect">
            <a:avLst/>
          </a:prstGeom>
          <a:noFill/>
        </p:spPr>
        <p:txBody>
          <a:bodyPr wrap="square">
            <a:spAutoFit/>
          </a:bodyPr>
          <a:lstStyle/>
          <a:p>
            <a:r>
              <a:rPr lang="en-US" sz="2400" b="1" dirty="0">
                <a:solidFill>
                  <a:schemeClr val="accent6">
                    <a:lumMod val="50000"/>
                  </a:schemeClr>
                </a:solidFill>
              </a:rPr>
              <a:t>PROBLEM STATEMENT</a:t>
            </a:r>
          </a:p>
        </p:txBody>
      </p:sp>
      <p:sp>
        <p:nvSpPr>
          <p:cNvPr id="6" name="TextBox 5">
            <a:extLst>
              <a:ext uri="{FF2B5EF4-FFF2-40B4-BE49-F238E27FC236}">
                <a16:creationId xmlns:a16="http://schemas.microsoft.com/office/drawing/2014/main" id="{4DC5B945-D5FE-52F1-3E98-00410FC02A7B}"/>
              </a:ext>
            </a:extLst>
          </p:cNvPr>
          <p:cNvSpPr txBox="1"/>
          <p:nvPr/>
        </p:nvSpPr>
        <p:spPr>
          <a:xfrm>
            <a:off x="770021" y="1841231"/>
            <a:ext cx="11421979" cy="3684920"/>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a:solidFill>
                  <a:schemeClr val="accent6">
                    <a:lumMod val="50000"/>
                  </a:schemeClr>
                </a:solidFill>
                <a:latin typeface="Verdana" panose="020B0604030504040204" pitchFamily="34" charset="0"/>
                <a:ea typeface="Verdana" panose="020B0604030504040204" pitchFamily="34" charset="0"/>
              </a:rPr>
              <a:t>Currently, Rossmann store managers are tasked with predicting their daily sales for up to six weeks in advance. </a:t>
            </a:r>
          </a:p>
          <a:p>
            <a:pPr marL="342900" indent="-342900">
              <a:lnSpc>
                <a:spcPct val="200000"/>
              </a:lnSpc>
              <a:buFont typeface="Wingdings" panose="05000000000000000000" pitchFamily="2" charset="2"/>
              <a:buChar char="Ø"/>
            </a:pPr>
            <a:r>
              <a:rPr lang="en-US" sz="2000" dirty="0">
                <a:solidFill>
                  <a:schemeClr val="accent6">
                    <a:lumMod val="50000"/>
                  </a:schemeClr>
                </a:solidFill>
                <a:latin typeface="Verdana" panose="020B0604030504040204" pitchFamily="34" charset="0"/>
                <a:ea typeface="Verdana" panose="020B0604030504040204" pitchFamily="34" charset="0"/>
              </a:rPr>
              <a:t>Store sales are influenced by many factors, including promotions, competition, school and state holidays, seasonality, and locality. </a:t>
            </a:r>
          </a:p>
          <a:p>
            <a:pPr marL="342900" indent="-342900">
              <a:lnSpc>
                <a:spcPct val="200000"/>
              </a:lnSpc>
              <a:buFont typeface="Wingdings" panose="05000000000000000000" pitchFamily="2" charset="2"/>
              <a:buChar char="Ø"/>
            </a:pPr>
            <a:r>
              <a:rPr lang="en-US" sz="2000" dirty="0">
                <a:solidFill>
                  <a:schemeClr val="accent6">
                    <a:lumMod val="50000"/>
                  </a:schemeClr>
                </a:solidFill>
                <a:latin typeface="Verdana" panose="020B0604030504040204" pitchFamily="34" charset="0"/>
                <a:ea typeface="Verdana" panose="020B0604030504040204" pitchFamily="34" charset="0"/>
              </a:rPr>
              <a:t>With thousands of individual managers predicting sales based on their unique circumstances, the accuracy of results can be quite varied.</a:t>
            </a:r>
          </a:p>
        </p:txBody>
      </p:sp>
    </p:spTree>
    <p:extLst>
      <p:ext uri="{BB962C8B-B14F-4D97-AF65-F5344CB8AC3E}">
        <p14:creationId xmlns:p14="http://schemas.microsoft.com/office/powerpoint/2010/main" val="4145777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4FC84D-3C40-294A-73F4-9C168FE00CC1}"/>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4A3A6750-FBEC-3601-D3D4-5EBF11FFA55A}"/>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B955FCD3-CAEF-A4CA-90AA-5FECD1771B44}"/>
              </a:ext>
            </a:extLst>
          </p:cNvPr>
          <p:cNvSpPr>
            <a:spLocks noGrp="1"/>
          </p:cNvSpPr>
          <p:nvPr>
            <p:ph type="sldNum" sz="quarter" idx="12"/>
          </p:nvPr>
        </p:nvSpPr>
        <p:spPr/>
        <p:txBody>
          <a:bodyPr/>
          <a:lstStyle/>
          <a:p>
            <a:fld id="{F2E4311C-B5E2-4E20-9E06-4E6FDA9F8722}" type="slidenum">
              <a:rPr lang="en-US" smtClean="0"/>
              <a:pPr/>
              <a:t>30</a:t>
            </a:fld>
            <a:endParaRPr lang="en-US" dirty="0"/>
          </a:p>
        </p:txBody>
      </p:sp>
      <p:pic>
        <p:nvPicPr>
          <p:cNvPr id="8" name="Picture 7">
            <a:extLst>
              <a:ext uri="{FF2B5EF4-FFF2-40B4-BE49-F238E27FC236}">
                <a16:creationId xmlns:a16="http://schemas.microsoft.com/office/drawing/2014/main" id="{7DF4BD41-B4CE-1084-FB14-AFBF1A60D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91" y="2291410"/>
            <a:ext cx="11429507" cy="3767088"/>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CB554F9E-6FA0-6703-6202-1C04FA0BB002}"/>
              </a:ext>
            </a:extLst>
          </p:cNvPr>
          <p:cNvSpPr txBox="1"/>
          <p:nvPr/>
        </p:nvSpPr>
        <p:spPr>
          <a:xfrm>
            <a:off x="109164" y="235964"/>
            <a:ext cx="4360244" cy="369332"/>
          </a:xfrm>
          <a:prstGeom prst="rect">
            <a:avLst/>
          </a:prstGeom>
          <a:noFill/>
        </p:spPr>
        <p:txBody>
          <a:bodyPr wrap="square" rtlCol="0">
            <a:spAutoFit/>
          </a:bodyPr>
          <a:lstStyle/>
          <a:p>
            <a:r>
              <a:rPr lang="en-IN" b="1" dirty="0">
                <a:solidFill>
                  <a:schemeClr val="accent6">
                    <a:lumMod val="50000"/>
                  </a:schemeClr>
                </a:solidFill>
                <a:latin typeface="Verdana" panose="020B0604030504040204" pitchFamily="34" charset="0"/>
                <a:ea typeface="Verdana" panose="020B0604030504040204" pitchFamily="34" charset="0"/>
              </a:rPr>
              <a:t>HYPERPARAMETER TUNING</a:t>
            </a:r>
            <a:endParaRPr lang="en-US" b="1" dirty="0">
              <a:solidFill>
                <a:schemeClr val="accent6">
                  <a:lumMod val="50000"/>
                </a:schemeClr>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51776BD1-68BA-C3AD-FABA-23902518F612}"/>
              </a:ext>
            </a:extLst>
          </p:cNvPr>
          <p:cNvSpPr txBox="1"/>
          <p:nvPr/>
        </p:nvSpPr>
        <p:spPr>
          <a:xfrm>
            <a:off x="308009" y="1520792"/>
            <a:ext cx="7806088" cy="369332"/>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The best parameters for each model is shown below</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95561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A352315-A998-B6A4-1370-16FA0B5F175F}"/>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3602317C-5243-0C36-10D2-4529C2B1E422}"/>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736AD483-72FF-CA09-1D05-77975753716F}"/>
              </a:ext>
            </a:extLst>
          </p:cNvPr>
          <p:cNvSpPr>
            <a:spLocks noGrp="1"/>
          </p:cNvSpPr>
          <p:nvPr>
            <p:ph type="sldNum" sz="quarter" idx="12"/>
          </p:nvPr>
        </p:nvSpPr>
        <p:spPr/>
        <p:txBody>
          <a:bodyPr/>
          <a:lstStyle/>
          <a:p>
            <a:fld id="{F2E4311C-B5E2-4E20-9E06-4E6FDA9F8722}" type="slidenum">
              <a:rPr lang="en-US" smtClean="0"/>
              <a:pPr/>
              <a:t>31</a:t>
            </a:fld>
            <a:endParaRPr lang="en-US" dirty="0"/>
          </a:p>
        </p:txBody>
      </p:sp>
      <p:sp>
        <p:nvSpPr>
          <p:cNvPr id="7" name="TextBox 6">
            <a:extLst>
              <a:ext uri="{FF2B5EF4-FFF2-40B4-BE49-F238E27FC236}">
                <a16:creationId xmlns:a16="http://schemas.microsoft.com/office/drawing/2014/main" id="{858B66B4-5A64-74BA-B5ED-4224940140BA}"/>
              </a:ext>
            </a:extLst>
          </p:cNvPr>
          <p:cNvSpPr txBox="1"/>
          <p:nvPr/>
        </p:nvSpPr>
        <p:spPr>
          <a:xfrm>
            <a:off x="153713" y="240631"/>
            <a:ext cx="3888898" cy="400110"/>
          </a:xfrm>
          <a:prstGeom prst="rect">
            <a:avLst/>
          </a:prstGeom>
          <a:noFill/>
        </p:spPr>
        <p:txBody>
          <a:bodyPr wrap="square" rtlCol="0">
            <a:spAutoFit/>
          </a:bodyPr>
          <a:lstStyle/>
          <a:p>
            <a:r>
              <a:rPr lang="en-IN" sz="2000" b="1" dirty="0">
                <a:solidFill>
                  <a:schemeClr val="accent6">
                    <a:lumMod val="50000"/>
                  </a:schemeClr>
                </a:solidFill>
                <a:latin typeface="Verdana" panose="020B0604030504040204" pitchFamily="34" charset="0"/>
                <a:ea typeface="Verdana" panose="020B0604030504040204" pitchFamily="34" charset="0"/>
              </a:rPr>
              <a:t>ML MODEL EVALUATION</a:t>
            </a:r>
            <a:endParaRPr lang="en-US" sz="2000" b="1" dirty="0">
              <a:solidFill>
                <a:schemeClr val="accent6">
                  <a:lumMod val="50000"/>
                </a:schemeClr>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9C924544-C106-3A18-4C88-CE51E5343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727" y="1718145"/>
            <a:ext cx="6218155" cy="1279163"/>
          </a:xfrm>
          <a:prstGeom prst="rect">
            <a:avLst/>
          </a:prstGeom>
        </p:spPr>
      </p:pic>
      <p:sp>
        <p:nvSpPr>
          <p:cNvPr id="12" name="TextBox 11">
            <a:extLst>
              <a:ext uri="{FF2B5EF4-FFF2-40B4-BE49-F238E27FC236}">
                <a16:creationId xmlns:a16="http://schemas.microsoft.com/office/drawing/2014/main" id="{CBD2F036-DE9E-F0AA-AB77-32D4983BAA9F}"/>
              </a:ext>
            </a:extLst>
          </p:cNvPr>
          <p:cNvSpPr txBox="1"/>
          <p:nvPr/>
        </p:nvSpPr>
        <p:spPr>
          <a:xfrm>
            <a:off x="153713" y="1174282"/>
            <a:ext cx="4062152" cy="369332"/>
          </a:xfrm>
          <a:prstGeom prst="rect">
            <a:avLst/>
          </a:prstGeom>
          <a:noFill/>
        </p:spPr>
        <p:txBody>
          <a:bodyPr wrap="square" rtlCol="0">
            <a:spAutoFit/>
          </a:bodyPr>
          <a:lstStyle/>
          <a:p>
            <a:r>
              <a:rPr lang="en-IN" b="1" dirty="0"/>
              <a:t>Linear Regression</a:t>
            </a:r>
            <a:endParaRPr lang="en-US" b="1" dirty="0"/>
          </a:p>
        </p:txBody>
      </p:sp>
      <p:sp>
        <p:nvSpPr>
          <p:cNvPr id="13" name="TextBox 12">
            <a:extLst>
              <a:ext uri="{FF2B5EF4-FFF2-40B4-BE49-F238E27FC236}">
                <a16:creationId xmlns:a16="http://schemas.microsoft.com/office/drawing/2014/main" id="{815037D8-339A-7B00-EEEB-B1D6F9B4499A}"/>
              </a:ext>
            </a:extLst>
          </p:cNvPr>
          <p:cNvSpPr txBox="1"/>
          <p:nvPr/>
        </p:nvSpPr>
        <p:spPr>
          <a:xfrm>
            <a:off x="153713" y="3127965"/>
            <a:ext cx="3205213" cy="369332"/>
          </a:xfrm>
          <a:prstGeom prst="rect">
            <a:avLst/>
          </a:prstGeom>
          <a:noFill/>
        </p:spPr>
        <p:txBody>
          <a:bodyPr wrap="square" rtlCol="0">
            <a:spAutoFit/>
          </a:bodyPr>
          <a:lstStyle/>
          <a:p>
            <a:r>
              <a:rPr lang="en-IN" b="1" dirty="0"/>
              <a:t>Regression Model Comparison</a:t>
            </a:r>
            <a:endParaRPr lang="en-US" b="1" dirty="0"/>
          </a:p>
        </p:txBody>
      </p:sp>
      <p:pic>
        <p:nvPicPr>
          <p:cNvPr id="6" name="Picture 5">
            <a:extLst>
              <a:ext uri="{FF2B5EF4-FFF2-40B4-BE49-F238E27FC236}">
                <a16:creationId xmlns:a16="http://schemas.microsoft.com/office/drawing/2014/main" id="{B0963F0B-4207-520F-09E7-FDC29F31C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319" y="3627954"/>
            <a:ext cx="8041934" cy="2516016"/>
          </a:xfrm>
          <a:prstGeom prst="rect">
            <a:avLst/>
          </a:prstGeom>
        </p:spPr>
      </p:pic>
    </p:spTree>
    <p:extLst>
      <p:ext uri="{BB962C8B-B14F-4D97-AF65-F5344CB8AC3E}">
        <p14:creationId xmlns:p14="http://schemas.microsoft.com/office/powerpoint/2010/main" val="3285526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96D4FA-D417-63F2-0159-33F8D22A3FC0}"/>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B0AC2F3E-0320-D7EE-3409-09CC09914C28}"/>
              </a:ext>
            </a:extLst>
          </p:cNvPr>
          <p:cNvSpPr>
            <a:spLocks noGrp="1"/>
          </p:cNvSpPr>
          <p:nvPr>
            <p:ph type="ftr" sz="quarter" idx="11"/>
          </p:nvPr>
        </p:nvSpPr>
        <p:spPr/>
        <p:txBody>
          <a:bodyPr/>
          <a:lstStyle/>
          <a:p>
            <a:r>
              <a:rPr lang="en-US"/>
              <a:t>ML MODEL For SALES PREDICTION</a:t>
            </a:r>
            <a:endParaRPr lang="en-US" dirty="0"/>
          </a:p>
        </p:txBody>
      </p:sp>
      <p:sp>
        <p:nvSpPr>
          <p:cNvPr id="5" name="Slide Number Placeholder 4">
            <a:extLst>
              <a:ext uri="{FF2B5EF4-FFF2-40B4-BE49-F238E27FC236}">
                <a16:creationId xmlns:a16="http://schemas.microsoft.com/office/drawing/2014/main" id="{DAFEF7DA-8C62-541F-47E7-19583F7CDE5B}"/>
              </a:ext>
            </a:extLst>
          </p:cNvPr>
          <p:cNvSpPr>
            <a:spLocks noGrp="1"/>
          </p:cNvSpPr>
          <p:nvPr>
            <p:ph type="sldNum" sz="quarter" idx="12"/>
          </p:nvPr>
        </p:nvSpPr>
        <p:spPr/>
        <p:txBody>
          <a:bodyPr/>
          <a:lstStyle/>
          <a:p>
            <a:fld id="{F2E4311C-B5E2-4E20-9E06-4E6FDA9F8722}" type="slidenum">
              <a:rPr lang="en-US" smtClean="0"/>
              <a:pPr/>
              <a:t>32</a:t>
            </a:fld>
            <a:endParaRPr lang="en-US" dirty="0"/>
          </a:p>
        </p:txBody>
      </p:sp>
      <p:pic>
        <p:nvPicPr>
          <p:cNvPr id="7" name="Picture 6">
            <a:extLst>
              <a:ext uri="{FF2B5EF4-FFF2-40B4-BE49-F238E27FC236}">
                <a16:creationId xmlns:a16="http://schemas.microsoft.com/office/drawing/2014/main" id="{88482873-9777-382D-CA6B-6910469B4282}"/>
              </a:ext>
            </a:extLst>
          </p:cNvPr>
          <p:cNvPicPr>
            <a:picLocks noChangeAspect="1"/>
          </p:cNvPicPr>
          <p:nvPr/>
        </p:nvPicPr>
        <p:blipFill>
          <a:blip r:embed="rId2"/>
          <a:stretch>
            <a:fillRect/>
          </a:stretch>
        </p:blipFill>
        <p:spPr>
          <a:xfrm>
            <a:off x="24529" y="1925054"/>
            <a:ext cx="8309536" cy="3851057"/>
          </a:xfrm>
          <a:prstGeom prst="rect">
            <a:avLst/>
          </a:prstGeom>
        </p:spPr>
      </p:pic>
      <p:sp>
        <p:nvSpPr>
          <p:cNvPr id="9" name="TextBox 8">
            <a:extLst>
              <a:ext uri="{FF2B5EF4-FFF2-40B4-BE49-F238E27FC236}">
                <a16:creationId xmlns:a16="http://schemas.microsoft.com/office/drawing/2014/main" id="{B35E7149-2751-C7AB-058A-BB3F4AEC5D2F}"/>
              </a:ext>
            </a:extLst>
          </p:cNvPr>
          <p:cNvSpPr txBox="1"/>
          <p:nvPr/>
        </p:nvSpPr>
        <p:spPr>
          <a:xfrm>
            <a:off x="175661" y="1300512"/>
            <a:ext cx="6107228" cy="369332"/>
          </a:xfrm>
          <a:prstGeom prst="rect">
            <a:avLst/>
          </a:prstGeom>
          <a:noFill/>
        </p:spPr>
        <p:txBody>
          <a:bodyPr wrap="square">
            <a:spAutoFit/>
          </a:bodyPr>
          <a:lstStyle/>
          <a:p>
            <a:pPr algn="l"/>
            <a:r>
              <a:rPr lang="en-US" b="1" i="0" dirty="0">
                <a:solidFill>
                  <a:schemeClr val="accent6">
                    <a:lumMod val="50000"/>
                  </a:schemeClr>
                </a:solidFill>
                <a:effectLst/>
                <a:latin typeface="Roboto" panose="02000000000000000000" pitchFamily="2" charset="0"/>
              </a:rPr>
              <a:t>FEATURE IMPORTANCE</a:t>
            </a:r>
          </a:p>
        </p:txBody>
      </p:sp>
      <p:sp>
        <p:nvSpPr>
          <p:cNvPr id="10" name="TextBox 9">
            <a:extLst>
              <a:ext uri="{FF2B5EF4-FFF2-40B4-BE49-F238E27FC236}">
                <a16:creationId xmlns:a16="http://schemas.microsoft.com/office/drawing/2014/main" id="{AC611D7D-E625-F95A-C687-8A30B523A97B}"/>
              </a:ext>
            </a:extLst>
          </p:cNvPr>
          <p:cNvSpPr txBox="1"/>
          <p:nvPr/>
        </p:nvSpPr>
        <p:spPr>
          <a:xfrm>
            <a:off x="8674295" y="2793690"/>
            <a:ext cx="3240506" cy="2113784"/>
          </a:xfrm>
          <a:prstGeom prst="rect">
            <a:avLst/>
          </a:prstGeom>
          <a:noFill/>
        </p:spPr>
        <p:txBody>
          <a:bodyPr wrap="square" rtlCol="0">
            <a:spAutoFit/>
          </a:bodyPr>
          <a:lstStyle/>
          <a:p>
            <a:pPr algn="just">
              <a:lnSpc>
                <a:spcPct val="150000"/>
              </a:lnSpc>
            </a:pPr>
            <a:r>
              <a:rPr lang="en-IN" b="1" dirty="0">
                <a:latin typeface="Verdana" panose="020B0604030504040204" pitchFamily="34" charset="0"/>
                <a:ea typeface="Verdana" panose="020B0604030504040204" pitchFamily="34" charset="0"/>
              </a:rPr>
              <a:t>In our ML – Random Forest model , Store Id has high feature importance, Next to it is Assortment.</a:t>
            </a:r>
            <a:endParaRPr lang="en-US" b="1"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C740C84C-E57A-D408-368F-20172E7F3627}"/>
              </a:ext>
            </a:extLst>
          </p:cNvPr>
          <p:cNvSpPr txBox="1"/>
          <p:nvPr/>
        </p:nvSpPr>
        <p:spPr>
          <a:xfrm>
            <a:off x="153713" y="240631"/>
            <a:ext cx="3888898" cy="400110"/>
          </a:xfrm>
          <a:prstGeom prst="rect">
            <a:avLst/>
          </a:prstGeom>
          <a:noFill/>
        </p:spPr>
        <p:txBody>
          <a:bodyPr wrap="square" rtlCol="0">
            <a:spAutoFit/>
          </a:bodyPr>
          <a:lstStyle/>
          <a:p>
            <a:r>
              <a:rPr lang="en-IN" sz="2000" b="1" dirty="0">
                <a:solidFill>
                  <a:schemeClr val="accent6">
                    <a:lumMod val="50000"/>
                  </a:schemeClr>
                </a:solidFill>
                <a:latin typeface="Verdana" panose="020B0604030504040204" pitchFamily="34" charset="0"/>
                <a:ea typeface="Verdana" panose="020B0604030504040204" pitchFamily="34" charset="0"/>
              </a:rPr>
              <a:t>ML MODEL EVALUATION</a:t>
            </a:r>
            <a:endParaRPr lang="en-US" sz="20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9598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C587E4A-3EBA-55E5-6F5D-0A2D7C3A0B84}"/>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317FDD0E-7DEC-06AD-394D-1E9484D2F351}"/>
              </a:ext>
            </a:extLst>
          </p:cNvPr>
          <p:cNvSpPr>
            <a:spLocks noGrp="1"/>
          </p:cNvSpPr>
          <p:nvPr>
            <p:ph type="ftr" sz="quarter" idx="11"/>
          </p:nvPr>
        </p:nvSpPr>
        <p:spPr/>
        <p:txBody>
          <a:bodyPr/>
          <a:lstStyle/>
          <a:p>
            <a:r>
              <a:rPr lang="en-US"/>
              <a:t>ML MODEL For SALES PREDICTION</a:t>
            </a:r>
            <a:endParaRPr lang="en-US" dirty="0"/>
          </a:p>
        </p:txBody>
      </p:sp>
      <p:sp>
        <p:nvSpPr>
          <p:cNvPr id="5" name="Slide Number Placeholder 4">
            <a:extLst>
              <a:ext uri="{FF2B5EF4-FFF2-40B4-BE49-F238E27FC236}">
                <a16:creationId xmlns:a16="http://schemas.microsoft.com/office/drawing/2014/main" id="{5E9D78DF-93CF-7603-649F-4B0161644324}"/>
              </a:ext>
            </a:extLst>
          </p:cNvPr>
          <p:cNvSpPr>
            <a:spLocks noGrp="1"/>
          </p:cNvSpPr>
          <p:nvPr>
            <p:ph type="sldNum" sz="quarter" idx="12"/>
          </p:nvPr>
        </p:nvSpPr>
        <p:spPr/>
        <p:txBody>
          <a:bodyPr/>
          <a:lstStyle/>
          <a:p>
            <a:fld id="{F2E4311C-B5E2-4E20-9E06-4E6FDA9F8722}" type="slidenum">
              <a:rPr lang="en-US" smtClean="0"/>
              <a:pPr/>
              <a:t>33</a:t>
            </a:fld>
            <a:endParaRPr lang="en-US" dirty="0"/>
          </a:p>
        </p:txBody>
      </p:sp>
      <p:sp>
        <p:nvSpPr>
          <p:cNvPr id="8" name="TextBox 7">
            <a:extLst>
              <a:ext uri="{FF2B5EF4-FFF2-40B4-BE49-F238E27FC236}">
                <a16:creationId xmlns:a16="http://schemas.microsoft.com/office/drawing/2014/main" id="{5023D2D8-2813-83CD-3E08-260EB2EEFFF2}"/>
              </a:ext>
            </a:extLst>
          </p:cNvPr>
          <p:cNvSpPr txBox="1"/>
          <p:nvPr/>
        </p:nvSpPr>
        <p:spPr>
          <a:xfrm>
            <a:off x="298383" y="1747647"/>
            <a:ext cx="11540690" cy="4191276"/>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b="0" i="0" dirty="0">
                <a:solidFill>
                  <a:schemeClr val="accent6">
                    <a:lumMod val="50000"/>
                  </a:schemeClr>
                </a:solidFill>
                <a:effectLst/>
                <a:latin typeface="Verdana" panose="020B0604030504040204" pitchFamily="34" charset="0"/>
                <a:ea typeface="Verdana" panose="020B0604030504040204" pitchFamily="34" charset="0"/>
              </a:rPr>
              <a:t>Among all the regression models , </a:t>
            </a:r>
            <a:r>
              <a:rPr lang="en-US" b="0" i="0" dirty="0" err="1">
                <a:solidFill>
                  <a:schemeClr val="accent6">
                    <a:lumMod val="50000"/>
                  </a:schemeClr>
                </a:solidFill>
                <a:effectLst/>
                <a:latin typeface="Verdana" panose="020B0604030504040204" pitchFamily="34" charset="0"/>
                <a:ea typeface="Verdana" panose="020B0604030504040204" pitchFamily="34" charset="0"/>
              </a:rPr>
              <a:t>XGBoost</a:t>
            </a:r>
            <a:r>
              <a:rPr lang="en-US" b="0" i="0" dirty="0">
                <a:solidFill>
                  <a:schemeClr val="accent6">
                    <a:lumMod val="50000"/>
                  </a:schemeClr>
                </a:solidFill>
                <a:effectLst/>
                <a:latin typeface="Verdana" panose="020B0604030504040204" pitchFamily="34" charset="0"/>
                <a:ea typeface="Verdana" panose="020B0604030504040204" pitchFamily="34" charset="0"/>
              </a:rPr>
              <a:t> produces high r2 score, but there is tendency for a model to over fit because of high r2 score.</a:t>
            </a:r>
          </a:p>
          <a:p>
            <a:pPr marL="285750" indent="-285750" algn="just">
              <a:lnSpc>
                <a:spcPct val="150000"/>
              </a:lnSpc>
              <a:buFont typeface="Wingdings" panose="05000000000000000000" pitchFamily="2" charset="2"/>
              <a:buChar char="q"/>
            </a:pPr>
            <a:r>
              <a:rPr lang="en-US" b="0" i="0" dirty="0">
                <a:solidFill>
                  <a:schemeClr val="accent6">
                    <a:lumMod val="50000"/>
                  </a:schemeClr>
                </a:solidFill>
                <a:effectLst/>
                <a:latin typeface="Verdana" panose="020B0604030504040204" pitchFamily="34" charset="0"/>
                <a:ea typeface="Verdana" panose="020B0604030504040204" pitchFamily="34" charset="0"/>
              </a:rPr>
              <a:t>Random Forest gives 85% as r2 which pretty good.it may be because of more categorical features.</a:t>
            </a:r>
          </a:p>
          <a:p>
            <a:pPr marL="285750" indent="-285750" algn="just">
              <a:lnSpc>
                <a:spcPct val="150000"/>
              </a:lnSpc>
              <a:buFont typeface="Wingdings" panose="05000000000000000000" pitchFamily="2" charset="2"/>
              <a:buChar char="q"/>
            </a:pPr>
            <a:r>
              <a:rPr lang="en-US" b="0" i="0" dirty="0" err="1">
                <a:solidFill>
                  <a:schemeClr val="accent6">
                    <a:lumMod val="50000"/>
                  </a:schemeClr>
                </a:solidFill>
                <a:effectLst/>
                <a:latin typeface="Verdana" panose="020B0604030504040204" pitchFamily="34" charset="0"/>
                <a:ea typeface="Verdana" panose="020B0604030504040204" pitchFamily="34" charset="0"/>
              </a:rPr>
              <a:t>ElastoNet</a:t>
            </a:r>
            <a:r>
              <a:rPr lang="en-US" b="0" i="0" dirty="0">
                <a:solidFill>
                  <a:schemeClr val="accent6">
                    <a:lumMod val="50000"/>
                  </a:schemeClr>
                </a:solidFill>
                <a:effectLst/>
                <a:latin typeface="Verdana" panose="020B0604030504040204" pitchFamily="34" charset="0"/>
                <a:ea typeface="Verdana" panose="020B0604030504040204" pitchFamily="34" charset="0"/>
              </a:rPr>
              <a:t>, Lasso, Ridge Regression models produces same output. compared to linear regression, regularized regression algorithm produces good result</a:t>
            </a:r>
          </a:p>
          <a:p>
            <a:pPr marL="285750" indent="-285750" algn="just">
              <a:lnSpc>
                <a:spcPct val="150000"/>
              </a:lnSpc>
              <a:buFont typeface="Wingdings" panose="05000000000000000000" pitchFamily="2" charset="2"/>
              <a:buChar char="q"/>
            </a:pPr>
            <a:r>
              <a:rPr lang="en-US" b="0" i="0" dirty="0">
                <a:solidFill>
                  <a:schemeClr val="accent6">
                    <a:lumMod val="50000"/>
                  </a:schemeClr>
                </a:solidFill>
                <a:effectLst/>
                <a:latin typeface="Verdana" panose="020B0604030504040204" pitchFamily="34" charset="0"/>
                <a:ea typeface="Verdana" panose="020B0604030504040204" pitchFamily="34" charset="0"/>
              </a:rPr>
              <a:t>If model interpretability is more important than accuracy, model built using decision tree algorithm should be chosen over the one using random forest algorithm. Since the difference between accuracy of these two models is less than 1%, there won't be a large difference in the result.</a:t>
            </a:r>
          </a:p>
        </p:txBody>
      </p:sp>
      <p:sp>
        <p:nvSpPr>
          <p:cNvPr id="9" name="TextBox 8">
            <a:extLst>
              <a:ext uri="{FF2B5EF4-FFF2-40B4-BE49-F238E27FC236}">
                <a16:creationId xmlns:a16="http://schemas.microsoft.com/office/drawing/2014/main" id="{AE8FAF53-3329-5497-5A57-4FC281B37DD5}"/>
              </a:ext>
            </a:extLst>
          </p:cNvPr>
          <p:cNvSpPr txBox="1"/>
          <p:nvPr/>
        </p:nvSpPr>
        <p:spPr>
          <a:xfrm>
            <a:off x="154004" y="1307193"/>
            <a:ext cx="3387802" cy="400110"/>
          </a:xfrm>
          <a:prstGeom prst="rect">
            <a:avLst/>
          </a:prstGeom>
          <a:noFill/>
        </p:spPr>
        <p:txBody>
          <a:bodyPr wrap="square" rtlCol="0">
            <a:spAutoFit/>
          </a:bodyPr>
          <a:lstStyle/>
          <a:p>
            <a:r>
              <a:rPr lang="en-IN" sz="2000" b="1" dirty="0">
                <a:solidFill>
                  <a:schemeClr val="accent6">
                    <a:lumMod val="50000"/>
                  </a:schemeClr>
                </a:solidFill>
                <a:latin typeface="Verdana" panose="020B0604030504040204" pitchFamily="34" charset="0"/>
                <a:ea typeface="Verdana" panose="020B0604030504040204" pitchFamily="34" charset="0"/>
              </a:rPr>
              <a:t>Conclusion</a:t>
            </a:r>
            <a:endParaRPr lang="en-US" sz="2000" b="1" dirty="0">
              <a:solidFill>
                <a:schemeClr val="accent6">
                  <a:lumMod val="50000"/>
                </a:schemeClr>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87C73848-AFC8-EE30-E72F-65DE04D21A6E}"/>
              </a:ext>
            </a:extLst>
          </p:cNvPr>
          <p:cNvSpPr txBox="1"/>
          <p:nvPr/>
        </p:nvSpPr>
        <p:spPr>
          <a:xfrm>
            <a:off x="298383" y="315041"/>
            <a:ext cx="3387802" cy="461665"/>
          </a:xfrm>
          <a:prstGeom prst="rect">
            <a:avLst/>
          </a:prstGeom>
          <a:noFill/>
        </p:spPr>
        <p:txBody>
          <a:bodyPr wrap="square" rtlCol="0">
            <a:spAutoFit/>
          </a:bodyPr>
          <a:lstStyle/>
          <a:p>
            <a:r>
              <a:rPr lang="en-IN" sz="2400" b="1" dirty="0">
                <a:solidFill>
                  <a:schemeClr val="accent6">
                    <a:lumMod val="50000"/>
                  </a:schemeClr>
                </a:solidFill>
                <a:latin typeface="Verdana" panose="020B0604030504040204" pitchFamily="34" charset="0"/>
                <a:ea typeface="Verdana" panose="020B0604030504040204" pitchFamily="34" charset="0"/>
              </a:rPr>
              <a:t>CONCLUSION</a:t>
            </a:r>
            <a:endParaRPr lang="en-US" sz="2400" b="1"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1251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F83B77-4DC9-5945-CDB4-1DA3B9F16552}"/>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6395DB23-DC6E-1D2D-1427-FBC636ABDAD5}"/>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854BC0C4-0CE6-95F7-94A4-DFE75AD3E38C}"/>
              </a:ext>
            </a:extLst>
          </p:cNvPr>
          <p:cNvSpPr>
            <a:spLocks noGrp="1"/>
          </p:cNvSpPr>
          <p:nvPr>
            <p:ph type="sldNum" sz="quarter" idx="12"/>
          </p:nvPr>
        </p:nvSpPr>
        <p:spPr/>
        <p:txBody>
          <a:bodyPr/>
          <a:lstStyle/>
          <a:p>
            <a:fld id="{F2E4311C-B5E2-4E20-9E06-4E6FDA9F8722}" type="slidenum">
              <a:rPr lang="en-US" smtClean="0"/>
              <a:pPr/>
              <a:t>4</a:t>
            </a:fld>
            <a:endParaRPr lang="en-US" dirty="0"/>
          </a:p>
        </p:txBody>
      </p:sp>
      <p:sp>
        <p:nvSpPr>
          <p:cNvPr id="8" name="TextBox 7">
            <a:extLst>
              <a:ext uri="{FF2B5EF4-FFF2-40B4-BE49-F238E27FC236}">
                <a16:creationId xmlns:a16="http://schemas.microsoft.com/office/drawing/2014/main" id="{309BE95F-2BC7-43AE-751B-B5BF3C04804E}"/>
              </a:ext>
            </a:extLst>
          </p:cNvPr>
          <p:cNvSpPr txBox="1"/>
          <p:nvPr/>
        </p:nvSpPr>
        <p:spPr>
          <a:xfrm>
            <a:off x="520696" y="4850197"/>
            <a:ext cx="11281485" cy="491738"/>
          </a:xfrm>
          <a:prstGeom prst="rect">
            <a:avLst/>
          </a:prstGeom>
          <a:noFill/>
        </p:spPr>
        <p:txBody>
          <a:bodyPr wrap="square">
            <a:spAutoFit/>
          </a:bodyPr>
          <a:lstStyle/>
          <a:p>
            <a:pPr algn="just">
              <a:lnSpc>
                <a:spcPct val="150000"/>
              </a:lnSpc>
            </a:pPr>
            <a:r>
              <a:rPr lang="en-US" sz="2000" dirty="0">
                <a:solidFill>
                  <a:schemeClr val="accent5">
                    <a:lumMod val="50000"/>
                  </a:schemeClr>
                </a:solidFill>
                <a:latin typeface="Verdana" panose="020B0604030504040204" pitchFamily="34" charset="0"/>
                <a:ea typeface="Verdana" panose="020B0604030504040204" pitchFamily="34" charset="0"/>
              </a:rPr>
              <a:t>Enhancing the Rossmann store chain through Linear Regression in Machine Learning</a:t>
            </a:r>
          </a:p>
        </p:txBody>
      </p:sp>
      <p:sp>
        <p:nvSpPr>
          <p:cNvPr id="10" name="TextBox 9">
            <a:extLst>
              <a:ext uri="{FF2B5EF4-FFF2-40B4-BE49-F238E27FC236}">
                <a16:creationId xmlns:a16="http://schemas.microsoft.com/office/drawing/2014/main" id="{90518D86-8BA4-122D-86B4-D7CF48DE2172}"/>
              </a:ext>
            </a:extLst>
          </p:cNvPr>
          <p:cNvSpPr txBox="1"/>
          <p:nvPr/>
        </p:nvSpPr>
        <p:spPr>
          <a:xfrm>
            <a:off x="-249126" y="128154"/>
            <a:ext cx="4695998" cy="523220"/>
          </a:xfrm>
          <a:prstGeom prst="rect">
            <a:avLst/>
          </a:prstGeom>
          <a:noFill/>
        </p:spPr>
        <p:txBody>
          <a:bodyPr wrap="square">
            <a:spAutoFit/>
          </a:bodyPr>
          <a:lstStyle/>
          <a:p>
            <a:pPr algn="ctr"/>
            <a:r>
              <a:rPr lang="en-US" sz="2800" b="1" u="sng" dirty="0">
                <a:solidFill>
                  <a:srgbClr val="4A5241"/>
                </a:solidFill>
                <a:latin typeface="Verdana" panose="020B0604030504040204" pitchFamily="34" charset="0"/>
                <a:ea typeface="Verdana" panose="020B0604030504040204" pitchFamily="34" charset="0"/>
              </a:rPr>
              <a:t>SALES PREDICTION</a:t>
            </a:r>
          </a:p>
        </p:txBody>
      </p:sp>
      <p:sp>
        <p:nvSpPr>
          <p:cNvPr id="11" name="TextBox 10">
            <a:extLst>
              <a:ext uri="{FF2B5EF4-FFF2-40B4-BE49-F238E27FC236}">
                <a16:creationId xmlns:a16="http://schemas.microsoft.com/office/drawing/2014/main" id="{94AE5A3C-04B2-6FB0-916C-E238BAD7DB8A}"/>
              </a:ext>
            </a:extLst>
          </p:cNvPr>
          <p:cNvSpPr txBox="1"/>
          <p:nvPr/>
        </p:nvSpPr>
        <p:spPr>
          <a:xfrm>
            <a:off x="182880" y="3959454"/>
            <a:ext cx="3330050" cy="400110"/>
          </a:xfrm>
          <a:prstGeom prst="rect">
            <a:avLst/>
          </a:prstGeom>
          <a:noFill/>
        </p:spPr>
        <p:txBody>
          <a:bodyPr wrap="square" rtlCol="0">
            <a:spAutoFit/>
          </a:bodyPr>
          <a:lstStyle/>
          <a:p>
            <a:r>
              <a:rPr lang="en-IN" sz="2000" b="1" dirty="0">
                <a:solidFill>
                  <a:schemeClr val="accent3">
                    <a:lumMod val="75000"/>
                  </a:schemeClr>
                </a:solidFill>
                <a:latin typeface="Verdana" panose="020B0604030504040204" pitchFamily="34" charset="0"/>
                <a:ea typeface="Verdana" panose="020B0604030504040204" pitchFamily="34" charset="0"/>
              </a:rPr>
              <a:t>PROJECT OBJECTIVE</a:t>
            </a:r>
            <a:endParaRPr lang="en-US" sz="2000" b="1" dirty="0">
              <a:solidFill>
                <a:schemeClr val="accent3">
                  <a:lumMod val="75000"/>
                </a:schemeClr>
              </a:solidFill>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5E39B0B0-0368-451A-F8E0-B7BBC85CBB9B}"/>
              </a:ext>
            </a:extLst>
          </p:cNvPr>
          <p:cNvSpPr txBox="1"/>
          <p:nvPr/>
        </p:nvSpPr>
        <p:spPr>
          <a:xfrm>
            <a:off x="520696" y="2342663"/>
            <a:ext cx="11421979" cy="953403"/>
          </a:xfrm>
          <a:prstGeom prst="rect">
            <a:avLst/>
          </a:prstGeom>
          <a:noFill/>
        </p:spPr>
        <p:txBody>
          <a:bodyPr wrap="square">
            <a:spAutoFit/>
          </a:bodyPr>
          <a:lstStyle/>
          <a:p>
            <a:pPr>
              <a:lnSpc>
                <a:spcPct val="150000"/>
              </a:lnSpc>
            </a:pPr>
            <a:r>
              <a:rPr lang="en-US" sz="2000" dirty="0">
                <a:solidFill>
                  <a:schemeClr val="accent6">
                    <a:lumMod val="50000"/>
                  </a:schemeClr>
                </a:solidFill>
                <a:latin typeface="Verdana" panose="020B0604030504040204" pitchFamily="34" charset="0"/>
                <a:ea typeface="Verdana" panose="020B0604030504040204" pitchFamily="34" charset="0"/>
              </a:rPr>
              <a:t>As a data scientist , we were provided with historical sales data for 1,115 Rossmann stores. The task is to forecast the "Sales" column for the test set.</a:t>
            </a:r>
          </a:p>
        </p:txBody>
      </p:sp>
      <p:sp>
        <p:nvSpPr>
          <p:cNvPr id="14" name="TextBox 13">
            <a:extLst>
              <a:ext uri="{FF2B5EF4-FFF2-40B4-BE49-F238E27FC236}">
                <a16:creationId xmlns:a16="http://schemas.microsoft.com/office/drawing/2014/main" id="{F3E5480A-252E-E145-CF09-440C2AF28EBB}"/>
              </a:ext>
            </a:extLst>
          </p:cNvPr>
          <p:cNvSpPr txBox="1"/>
          <p:nvPr/>
        </p:nvSpPr>
        <p:spPr>
          <a:xfrm>
            <a:off x="182880" y="1516065"/>
            <a:ext cx="6222732" cy="400110"/>
          </a:xfrm>
          <a:prstGeom prst="rect">
            <a:avLst/>
          </a:prstGeom>
          <a:noFill/>
        </p:spPr>
        <p:txBody>
          <a:bodyPr wrap="square">
            <a:spAutoFit/>
          </a:bodyPr>
          <a:lstStyle/>
          <a:p>
            <a:r>
              <a:rPr lang="en-US" sz="2000" b="1" dirty="0">
                <a:solidFill>
                  <a:schemeClr val="accent3">
                    <a:lumMod val="75000"/>
                  </a:schemeClr>
                </a:solidFill>
                <a:latin typeface="Verdana" panose="020B0604030504040204" pitchFamily="34" charset="0"/>
                <a:ea typeface="Verdana" panose="020B0604030504040204" pitchFamily="34" charset="0"/>
              </a:rPr>
              <a:t>PROBLEM STATEMENT</a:t>
            </a:r>
          </a:p>
        </p:txBody>
      </p:sp>
    </p:spTree>
    <p:extLst>
      <p:ext uri="{BB962C8B-B14F-4D97-AF65-F5344CB8AC3E}">
        <p14:creationId xmlns:p14="http://schemas.microsoft.com/office/powerpoint/2010/main" val="383671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D1095-599E-B03B-EBC8-35604CA2BBCD}"/>
              </a:ext>
            </a:extLst>
          </p:cNvPr>
          <p:cNvSpPr txBox="1"/>
          <p:nvPr/>
        </p:nvSpPr>
        <p:spPr>
          <a:xfrm>
            <a:off x="0" y="275469"/>
            <a:ext cx="10430540" cy="461665"/>
          </a:xfrm>
          <a:prstGeom prst="rect">
            <a:avLst/>
          </a:prstGeom>
          <a:noFill/>
        </p:spPr>
        <p:txBody>
          <a:bodyPr wrap="square" rtlCol="0">
            <a:spAutoFit/>
          </a:bodyPr>
          <a:lstStyle/>
          <a:p>
            <a:r>
              <a:rPr lang="en-US" sz="2400" b="1" dirty="0">
                <a:solidFill>
                  <a:schemeClr val="accent6">
                    <a:lumMod val="50000"/>
                  </a:schemeClr>
                </a:solidFill>
              </a:rPr>
              <a:t>CONTENTS</a:t>
            </a:r>
          </a:p>
        </p:txBody>
      </p:sp>
      <p:pic>
        <p:nvPicPr>
          <p:cNvPr id="5" name="Picture 2">
            <a:extLst>
              <a:ext uri="{FF2B5EF4-FFF2-40B4-BE49-F238E27FC236}">
                <a16:creationId xmlns:a16="http://schemas.microsoft.com/office/drawing/2014/main" id="{3713E7C7-02BA-6F19-19A9-C1176405D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311" y="101866"/>
            <a:ext cx="635268" cy="63526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1C68242-9AF2-CC76-9DB0-AF2503C41088}"/>
              </a:ext>
            </a:extLst>
          </p:cNvPr>
          <p:cNvSpPr>
            <a:spLocks noGrp="1"/>
          </p:cNvSpPr>
          <p:nvPr>
            <p:ph type="dt" sz="half" idx="10"/>
          </p:nvPr>
        </p:nvSpPr>
        <p:spPr/>
        <p:txBody>
          <a:bodyPr/>
          <a:lstStyle/>
          <a:p>
            <a:fld id="{767F3106-522A-49C1-8C5E-556EE0328E70}" type="datetime2">
              <a:rPr lang="en-US" smtClean="0"/>
              <a:t>Friday, November 18, 2022</a:t>
            </a:fld>
            <a:endParaRPr lang="en-US" dirty="0"/>
          </a:p>
        </p:txBody>
      </p:sp>
      <p:sp>
        <p:nvSpPr>
          <p:cNvPr id="6" name="Footer Placeholder 5">
            <a:extLst>
              <a:ext uri="{FF2B5EF4-FFF2-40B4-BE49-F238E27FC236}">
                <a16:creationId xmlns:a16="http://schemas.microsoft.com/office/drawing/2014/main" id="{FB255883-12B5-49F0-A067-2A44DB8FEF89}"/>
              </a:ext>
            </a:extLst>
          </p:cNvPr>
          <p:cNvSpPr>
            <a:spLocks noGrp="1"/>
          </p:cNvSpPr>
          <p:nvPr>
            <p:ph type="ftr" sz="quarter" idx="11"/>
          </p:nvPr>
        </p:nvSpPr>
        <p:spPr/>
        <p:txBody>
          <a:bodyPr/>
          <a:lstStyle/>
          <a:p>
            <a:r>
              <a:rPr lang="en-US" dirty="0"/>
              <a:t>ROSSMANN - SALES PREDICTION</a:t>
            </a:r>
          </a:p>
        </p:txBody>
      </p:sp>
      <p:sp>
        <p:nvSpPr>
          <p:cNvPr id="3" name="Slide Number Placeholder 2">
            <a:extLst>
              <a:ext uri="{FF2B5EF4-FFF2-40B4-BE49-F238E27FC236}">
                <a16:creationId xmlns:a16="http://schemas.microsoft.com/office/drawing/2014/main" id="{9C32A303-FFE9-16E8-0AC0-610B145EDEC0}"/>
              </a:ext>
            </a:extLst>
          </p:cNvPr>
          <p:cNvSpPr>
            <a:spLocks noGrp="1"/>
          </p:cNvSpPr>
          <p:nvPr>
            <p:ph type="sldNum" sz="quarter" idx="12"/>
          </p:nvPr>
        </p:nvSpPr>
        <p:spPr/>
        <p:txBody>
          <a:bodyPr/>
          <a:lstStyle/>
          <a:p>
            <a:fld id="{F2E4311C-B5E2-4E20-9E06-4E6FDA9F8722}" type="slidenum">
              <a:rPr lang="en-US" smtClean="0"/>
              <a:t>5</a:t>
            </a:fld>
            <a:endParaRPr lang="en-US"/>
          </a:p>
        </p:txBody>
      </p:sp>
      <p:sp>
        <p:nvSpPr>
          <p:cNvPr id="7" name="TextBox 6">
            <a:extLst>
              <a:ext uri="{FF2B5EF4-FFF2-40B4-BE49-F238E27FC236}">
                <a16:creationId xmlns:a16="http://schemas.microsoft.com/office/drawing/2014/main" id="{440D6C79-09DA-92CF-2EA2-DCD25D279ED1}"/>
              </a:ext>
            </a:extLst>
          </p:cNvPr>
          <p:cNvSpPr txBox="1"/>
          <p:nvPr/>
        </p:nvSpPr>
        <p:spPr>
          <a:xfrm>
            <a:off x="613254" y="1686850"/>
            <a:ext cx="6698512" cy="368556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200" b="1" dirty="0">
                <a:solidFill>
                  <a:srgbClr val="0070C0"/>
                </a:solidFill>
                <a:latin typeface="Bahnschrift Light" panose="020B0502040204020203" pitchFamily="34" charset="0"/>
              </a:rPr>
              <a:t>Visualization Analysis</a:t>
            </a:r>
          </a:p>
          <a:p>
            <a:pPr marL="457200" indent="-457200">
              <a:lnSpc>
                <a:spcPct val="150000"/>
              </a:lnSpc>
              <a:buFont typeface="Wingdings" panose="05000000000000000000" pitchFamily="2" charset="2"/>
              <a:buChar char="Ø"/>
            </a:pPr>
            <a:r>
              <a:rPr lang="en-US" sz="3200" b="1" dirty="0">
                <a:solidFill>
                  <a:srgbClr val="0070C0"/>
                </a:solidFill>
                <a:latin typeface="Bahnschrift Light" panose="020B0502040204020203" pitchFamily="34" charset="0"/>
              </a:rPr>
              <a:t>Preprocessing the Data</a:t>
            </a:r>
          </a:p>
          <a:p>
            <a:pPr marL="457200" indent="-457200">
              <a:lnSpc>
                <a:spcPct val="150000"/>
              </a:lnSpc>
              <a:buFont typeface="Wingdings" panose="05000000000000000000" pitchFamily="2" charset="2"/>
              <a:buChar char="Ø"/>
            </a:pPr>
            <a:r>
              <a:rPr lang="en-US" sz="3200" b="1" dirty="0">
                <a:solidFill>
                  <a:srgbClr val="0070C0"/>
                </a:solidFill>
                <a:latin typeface="Bahnschrift Light" panose="020B0502040204020203" pitchFamily="34" charset="0"/>
              </a:rPr>
              <a:t>ML-Regression Models</a:t>
            </a:r>
          </a:p>
          <a:p>
            <a:pPr marL="457200" indent="-457200">
              <a:lnSpc>
                <a:spcPct val="150000"/>
              </a:lnSpc>
              <a:buFont typeface="Wingdings" panose="05000000000000000000" pitchFamily="2" charset="2"/>
              <a:buChar char="Ø"/>
            </a:pPr>
            <a:r>
              <a:rPr lang="en-US" sz="3200" b="1" dirty="0">
                <a:solidFill>
                  <a:srgbClr val="0070C0"/>
                </a:solidFill>
                <a:latin typeface="Bahnschrift Light" panose="020B0502040204020203" pitchFamily="34" charset="0"/>
              </a:rPr>
              <a:t>ML-Evaluation Metrics</a:t>
            </a:r>
          </a:p>
          <a:p>
            <a:pPr marL="457200" indent="-457200">
              <a:lnSpc>
                <a:spcPct val="150000"/>
              </a:lnSpc>
              <a:buFont typeface="Wingdings" panose="05000000000000000000" pitchFamily="2" charset="2"/>
              <a:buChar char="Ø"/>
            </a:pPr>
            <a:r>
              <a:rPr lang="en-US" sz="3200" b="1" dirty="0">
                <a:solidFill>
                  <a:srgbClr val="0070C0"/>
                </a:solidFill>
                <a:latin typeface="Bahnschrift Light" panose="020B0502040204020203" pitchFamily="34" charset="0"/>
              </a:rPr>
              <a:t>conclusion</a:t>
            </a:r>
          </a:p>
        </p:txBody>
      </p:sp>
    </p:spTree>
    <p:extLst>
      <p:ext uri="{BB962C8B-B14F-4D97-AF65-F5344CB8AC3E}">
        <p14:creationId xmlns:p14="http://schemas.microsoft.com/office/powerpoint/2010/main" val="112318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4F52AD1-88F7-59DD-8675-20B8BA5D42FF}"/>
              </a:ext>
            </a:extLst>
          </p:cNvPr>
          <p:cNvSpPr>
            <a:spLocks noGrp="1"/>
          </p:cNvSpPr>
          <p:nvPr>
            <p:ph type="dt" sz="half" idx="10"/>
          </p:nvPr>
        </p:nvSpPr>
        <p:spPr/>
        <p:txBody>
          <a:bodyPr/>
          <a:lstStyle/>
          <a:p>
            <a:fld id="{7DD43C7A-2105-4D4C-BDD5-7DFF74D6B74B}" type="datetime2">
              <a:rPr lang="en-US" smtClean="0"/>
              <a:pPr/>
              <a:t>Friday, November 18, 2022</a:t>
            </a:fld>
            <a:endParaRPr lang="en-US"/>
          </a:p>
        </p:txBody>
      </p:sp>
      <p:sp>
        <p:nvSpPr>
          <p:cNvPr id="4" name="Footer Placeholder 3">
            <a:extLst>
              <a:ext uri="{FF2B5EF4-FFF2-40B4-BE49-F238E27FC236}">
                <a16:creationId xmlns:a16="http://schemas.microsoft.com/office/drawing/2014/main" id="{784E425B-C269-7A13-5C3A-7E5616A6B5A0}"/>
              </a:ext>
            </a:extLst>
          </p:cNvPr>
          <p:cNvSpPr>
            <a:spLocks noGrp="1"/>
          </p:cNvSpPr>
          <p:nvPr>
            <p:ph type="ftr" sz="quarter" idx="11"/>
          </p:nvPr>
        </p:nvSpPr>
        <p:spPr/>
        <p:txBody>
          <a:bodyPr/>
          <a:lstStyle/>
          <a:p>
            <a:r>
              <a:rPr lang="en-US" dirty="0"/>
              <a:t>ROSSMANN - SALES PREDICTION</a:t>
            </a:r>
          </a:p>
        </p:txBody>
      </p:sp>
      <p:sp>
        <p:nvSpPr>
          <p:cNvPr id="5" name="Slide Number Placeholder 4">
            <a:extLst>
              <a:ext uri="{FF2B5EF4-FFF2-40B4-BE49-F238E27FC236}">
                <a16:creationId xmlns:a16="http://schemas.microsoft.com/office/drawing/2014/main" id="{F7166DBF-1781-E619-9D03-9259EE920022}"/>
              </a:ext>
            </a:extLst>
          </p:cNvPr>
          <p:cNvSpPr>
            <a:spLocks noGrp="1"/>
          </p:cNvSpPr>
          <p:nvPr>
            <p:ph type="sldNum" sz="quarter" idx="12"/>
          </p:nvPr>
        </p:nvSpPr>
        <p:spPr/>
        <p:txBody>
          <a:bodyPr/>
          <a:lstStyle/>
          <a:p>
            <a:fld id="{F2E4311C-B5E2-4E20-9E06-4E6FDA9F8722}" type="slidenum">
              <a:rPr lang="en-US" smtClean="0"/>
              <a:pPr/>
              <a:t>6</a:t>
            </a:fld>
            <a:endParaRPr lang="en-US" dirty="0"/>
          </a:p>
        </p:txBody>
      </p:sp>
      <p:sp>
        <p:nvSpPr>
          <p:cNvPr id="7" name="TextBox 6">
            <a:extLst>
              <a:ext uri="{FF2B5EF4-FFF2-40B4-BE49-F238E27FC236}">
                <a16:creationId xmlns:a16="http://schemas.microsoft.com/office/drawing/2014/main" id="{0B441B0F-69FF-0160-8FE6-3736E530931C}"/>
              </a:ext>
            </a:extLst>
          </p:cNvPr>
          <p:cNvSpPr txBox="1"/>
          <p:nvPr/>
        </p:nvSpPr>
        <p:spPr>
          <a:xfrm>
            <a:off x="159488" y="180753"/>
            <a:ext cx="5401340" cy="461665"/>
          </a:xfrm>
          <a:prstGeom prst="rect">
            <a:avLst/>
          </a:prstGeom>
          <a:noFill/>
        </p:spPr>
        <p:txBody>
          <a:bodyPr wrap="square" rtlCol="0">
            <a:spAutoFit/>
          </a:bodyPr>
          <a:lstStyle/>
          <a:p>
            <a:r>
              <a:rPr lang="en-US" sz="2400" b="1" dirty="0">
                <a:solidFill>
                  <a:schemeClr val="accent6">
                    <a:lumMod val="50000"/>
                  </a:schemeClr>
                </a:solidFill>
              </a:rPr>
              <a:t>STEPS INVOLVED </a:t>
            </a:r>
          </a:p>
        </p:txBody>
      </p:sp>
      <p:graphicFrame>
        <p:nvGraphicFramePr>
          <p:cNvPr id="2" name="Diagram 1">
            <a:extLst>
              <a:ext uri="{FF2B5EF4-FFF2-40B4-BE49-F238E27FC236}">
                <a16:creationId xmlns:a16="http://schemas.microsoft.com/office/drawing/2014/main" id="{AF3C56AD-931A-6C26-A604-676082073988}"/>
              </a:ext>
            </a:extLst>
          </p:cNvPr>
          <p:cNvGraphicFramePr/>
          <p:nvPr>
            <p:extLst>
              <p:ext uri="{D42A27DB-BD31-4B8C-83A1-F6EECF244321}">
                <p14:modId xmlns:p14="http://schemas.microsoft.com/office/powerpoint/2010/main" val="149870914"/>
              </p:ext>
            </p:extLst>
          </p:nvPr>
        </p:nvGraphicFramePr>
        <p:xfrm>
          <a:off x="133149" y="1212783"/>
          <a:ext cx="11859929" cy="517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671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7AE726-4FAB-23CB-F64E-DDF83F030F16}"/>
              </a:ext>
            </a:extLst>
          </p:cNvPr>
          <p:cNvSpPr txBox="1"/>
          <p:nvPr/>
        </p:nvSpPr>
        <p:spPr>
          <a:xfrm>
            <a:off x="0" y="345079"/>
            <a:ext cx="2873979" cy="461665"/>
          </a:xfrm>
          <a:prstGeom prst="rect">
            <a:avLst/>
          </a:prstGeom>
          <a:noFill/>
        </p:spPr>
        <p:txBody>
          <a:bodyPr wrap="square" rtlCol="0">
            <a:spAutoFit/>
          </a:bodyPr>
          <a:lstStyle/>
          <a:p>
            <a:r>
              <a:rPr lang="en-US" sz="2400" b="1" dirty="0">
                <a:solidFill>
                  <a:schemeClr val="accent6">
                    <a:lumMod val="50000"/>
                  </a:schemeClr>
                </a:solidFill>
              </a:rPr>
              <a:t>DATA SUMMARY</a:t>
            </a:r>
          </a:p>
        </p:txBody>
      </p:sp>
      <p:graphicFrame>
        <p:nvGraphicFramePr>
          <p:cNvPr id="8" name="Table 7">
            <a:extLst>
              <a:ext uri="{FF2B5EF4-FFF2-40B4-BE49-F238E27FC236}">
                <a16:creationId xmlns:a16="http://schemas.microsoft.com/office/drawing/2014/main" id="{DC0D3826-CD44-B538-73F1-8504832AAC6E}"/>
              </a:ext>
            </a:extLst>
          </p:cNvPr>
          <p:cNvGraphicFramePr>
            <a:graphicFrameLocks noGrp="1"/>
          </p:cNvGraphicFramePr>
          <p:nvPr>
            <p:extLst>
              <p:ext uri="{D42A27DB-BD31-4B8C-83A1-F6EECF244321}">
                <p14:modId xmlns:p14="http://schemas.microsoft.com/office/powerpoint/2010/main" val="3299638169"/>
              </p:ext>
            </p:extLst>
          </p:nvPr>
        </p:nvGraphicFramePr>
        <p:xfrm>
          <a:off x="469584" y="1446027"/>
          <a:ext cx="10926727" cy="4582631"/>
        </p:xfrm>
        <a:graphic>
          <a:graphicData uri="http://schemas.openxmlformats.org/drawingml/2006/table">
            <a:tbl>
              <a:tblPr>
                <a:tableStyleId>{2D5ABB26-0587-4C30-8999-92F81FD0307C}</a:tableStyleId>
              </a:tblPr>
              <a:tblGrid>
                <a:gridCol w="2755500">
                  <a:extLst>
                    <a:ext uri="{9D8B030D-6E8A-4147-A177-3AD203B41FA5}">
                      <a16:colId xmlns:a16="http://schemas.microsoft.com/office/drawing/2014/main" val="2174954834"/>
                    </a:ext>
                  </a:extLst>
                </a:gridCol>
                <a:gridCol w="4085613">
                  <a:extLst>
                    <a:ext uri="{9D8B030D-6E8A-4147-A177-3AD203B41FA5}">
                      <a16:colId xmlns:a16="http://schemas.microsoft.com/office/drawing/2014/main" val="1770577156"/>
                    </a:ext>
                  </a:extLst>
                </a:gridCol>
                <a:gridCol w="4085614">
                  <a:extLst>
                    <a:ext uri="{9D8B030D-6E8A-4147-A177-3AD203B41FA5}">
                      <a16:colId xmlns:a16="http://schemas.microsoft.com/office/drawing/2014/main" val="2997600517"/>
                    </a:ext>
                  </a:extLst>
                </a:gridCol>
              </a:tblGrid>
              <a:tr h="519331">
                <a:tc>
                  <a:txBody>
                    <a:bodyPr/>
                    <a:lstStyle/>
                    <a:p>
                      <a:pPr algn="l" fontAlgn="t"/>
                      <a:r>
                        <a:rPr lang="en-US" sz="2000" b="1" dirty="0">
                          <a:solidFill>
                            <a:srgbClr val="555555"/>
                          </a:solidFill>
                          <a:effectLst/>
                        </a:rPr>
                        <a:t>Name of the Dataset</a:t>
                      </a: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Rossmann Store</a:t>
                      </a:r>
                      <a:r>
                        <a:rPr lang="en-US" sz="2000" dirty="0">
                          <a:solidFill>
                            <a:srgbClr val="555555"/>
                          </a:solidFill>
                          <a:effectLst/>
                        </a:rPr>
                        <a:t> </a:t>
                      </a: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687206246"/>
                  </a:ext>
                </a:extLst>
              </a:tr>
              <a:tr h="485920">
                <a:tc>
                  <a:txBody>
                    <a:bodyPr/>
                    <a:lstStyle/>
                    <a:p>
                      <a:pPr algn="l" fontAlgn="t"/>
                      <a:r>
                        <a:rPr lang="en-US" sz="2000" b="1" dirty="0">
                          <a:solidFill>
                            <a:srgbClr val="555555"/>
                          </a:solidFill>
                          <a:effectLst/>
                        </a:rPr>
                        <a:t>Number of variables</a:t>
                      </a: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t"/>
                      <a:r>
                        <a:rPr lang="en-IN" sz="2000" dirty="0">
                          <a:solidFill>
                            <a:srgbClr val="555555"/>
                          </a:solidFill>
                          <a:effectLst/>
                        </a:rPr>
                        <a:t>17</a:t>
                      </a:r>
                      <a:endParaRPr lang="en-US" sz="2000"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655167454"/>
                  </a:ext>
                </a:extLst>
              </a:tr>
              <a:tr h="519331">
                <a:tc>
                  <a:txBody>
                    <a:bodyPr/>
                    <a:lstStyle/>
                    <a:p>
                      <a:pPr algn="l" fontAlgn="t"/>
                      <a:r>
                        <a:rPr lang="en-US" sz="2000" b="1" dirty="0">
                          <a:solidFill>
                            <a:srgbClr val="555555"/>
                          </a:solidFill>
                          <a:effectLst/>
                        </a:rPr>
                        <a:t>Number of observations</a:t>
                      </a: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t"/>
                      <a:r>
                        <a:rPr lang="en-US" sz="1800" b="0" i="0" kern="1200" dirty="0">
                          <a:solidFill>
                            <a:schemeClr val="tx1"/>
                          </a:solidFill>
                          <a:effectLst/>
                          <a:latin typeface="+mn-lt"/>
                          <a:ea typeface="+mn-ea"/>
                          <a:cs typeface="+mn-cs"/>
                        </a:rPr>
                        <a:t>1017209</a:t>
                      </a:r>
                      <a:endParaRPr lang="en-US" sz="2000"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57224342"/>
                  </a:ext>
                </a:extLst>
              </a:tr>
              <a:tr h="485920">
                <a:tc>
                  <a:txBody>
                    <a:bodyPr/>
                    <a:lstStyle/>
                    <a:p>
                      <a:pPr algn="l" fontAlgn="t"/>
                      <a:r>
                        <a:rPr lang="en-US" sz="2000" b="1" dirty="0">
                          <a:solidFill>
                            <a:srgbClr val="555555"/>
                          </a:solidFill>
                          <a:effectLst/>
                        </a:rPr>
                        <a:t>Duplicate rows</a:t>
                      </a: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t"/>
                      <a:r>
                        <a:rPr lang="en-IN" sz="2000" dirty="0">
                          <a:solidFill>
                            <a:srgbClr val="555555"/>
                          </a:solidFill>
                          <a:effectLst/>
                        </a:rPr>
                        <a:t>0</a:t>
                      </a:r>
                      <a:endParaRPr lang="en-US" sz="2000"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9182935"/>
                  </a:ext>
                </a:extLst>
              </a:tr>
              <a:tr h="485920">
                <a:tc>
                  <a:txBody>
                    <a:bodyPr/>
                    <a:lstStyle/>
                    <a:p>
                      <a:pPr algn="l" fontAlgn="t"/>
                      <a:r>
                        <a:rPr lang="en-US" sz="2000" b="1" dirty="0">
                          <a:solidFill>
                            <a:srgbClr val="555555"/>
                          </a:solidFill>
                          <a:effectLst/>
                        </a:rPr>
                        <a:t>Total size in memory</a:t>
                      </a: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t"/>
                      <a:r>
                        <a:rPr lang="en-IN" sz="2000" dirty="0">
                          <a:solidFill>
                            <a:srgbClr val="555555"/>
                          </a:solidFill>
                          <a:effectLst/>
                        </a:rPr>
                        <a:t>150 MB</a:t>
                      </a:r>
                      <a:endParaRPr lang="en-US" sz="2000"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82335474"/>
                  </a:ext>
                </a:extLst>
              </a:tr>
              <a:tr h="485920">
                <a:tc rowSpan="4">
                  <a:txBody>
                    <a:bodyPr/>
                    <a:lstStyle/>
                    <a:p>
                      <a:pPr algn="l" fontAlgn="t"/>
                      <a:r>
                        <a:rPr lang="en-US" sz="2000" b="1" dirty="0">
                          <a:solidFill>
                            <a:srgbClr val="555555"/>
                          </a:solidFill>
                          <a:effectLst/>
                        </a:rPr>
                        <a:t>Missing Data (Columns)</a:t>
                      </a: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0" i="0" kern="1200" dirty="0" err="1">
                          <a:solidFill>
                            <a:schemeClr val="tx1"/>
                          </a:solidFill>
                          <a:effectLst/>
                          <a:latin typeface="+mn-lt"/>
                          <a:ea typeface="+mn-ea"/>
                          <a:cs typeface="+mn-cs"/>
                        </a:rPr>
                        <a:t>CompetitionDistance</a:t>
                      </a:r>
                      <a:endParaRPr lang="en-US" sz="2000" dirty="0">
                        <a:solidFill>
                          <a:srgbClr val="555555"/>
                        </a:solidFill>
                        <a:effectLst/>
                      </a:endParaRP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2000" dirty="0">
                          <a:solidFill>
                            <a:srgbClr val="555555"/>
                          </a:solidFill>
                          <a:effectLst/>
                        </a:rPr>
                        <a:t>2642</a:t>
                      </a:r>
                      <a:endParaRPr lang="en-US" sz="2000"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2214431"/>
                  </a:ext>
                </a:extLst>
              </a:tr>
              <a:tr h="628449">
                <a:tc vMerge="1">
                  <a:txBody>
                    <a:bodyPr/>
                    <a:lstStyle/>
                    <a:p>
                      <a:pPr algn="l" fontAlgn="t"/>
                      <a:endParaRPr lang="en-US" sz="2000" b="1"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0" i="0" kern="1200" dirty="0" err="1">
                          <a:solidFill>
                            <a:schemeClr val="tx1"/>
                          </a:solidFill>
                          <a:effectLst/>
                          <a:latin typeface="+mn-lt"/>
                          <a:ea typeface="+mn-ea"/>
                          <a:cs typeface="+mn-cs"/>
                        </a:rPr>
                        <a:t>CompetitionOpenSinceMonth</a:t>
                      </a:r>
                      <a:endParaRPr lang="en-US" sz="2000" dirty="0">
                        <a:solidFill>
                          <a:srgbClr val="555555"/>
                        </a:solidFill>
                        <a:effectLst/>
                      </a:endParaRP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0" i="0" kern="1200" dirty="0">
                          <a:solidFill>
                            <a:schemeClr val="tx1"/>
                          </a:solidFill>
                          <a:effectLst/>
                          <a:latin typeface="+mn-lt"/>
                          <a:ea typeface="+mn-ea"/>
                          <a:cs typeface="+mn-cs"/>
                        </a:rPr>
                        <a:t>323348</a:t>
                      </a:r>
                      <a:endParaRPr lang="en-US" sz="2000"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908128"/>
                  </a:ext>
                </a:extLst>
              </a:tr>
              <a:tr h="485920">
                <a:tc vMerge="1">
                  <a:txBody>
                    <a:bodyPr/>
                    <a:lstStyle/>
                    <a:p>
                      <a:pPr algn="l" fontAlgn="t"/>
                      <a:endParaRPr lang="en-US" sz="2000" b="1"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0" i="0" kern="1200" dirty="0" err="1">
                          <a:solidFill>
                            <a:schemeClr val="tx1"/>
                          </a:solidFill>
                          <a:effectLst/>
                          <a:latin typeface="+mn-lt"/>
                          <a:ea typeface="+mn-ea"/>
                          <a:cs typeface="+mn-cs"/>
                        </a:rPr>
                        <a:t>CompetitionOpenSinceYear</a:t>
                      </a:r>
                      <a:endParaRPr lang="en-US" sz="2000" dirty="0">
                        <a:solidFill>
                          <a:srgbClr val="555555"/>
                        </a:solidFill>
                        <a:effectLst/>
                      </a:endParaRP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0" i="0" kern="1200" dirty="0">
                          <a:solidFill>
                            <a:schemeClr val="tx1"/>
                          </a:solidFill>
                          <a:effectLst/>
                          <a:latin typeface="+mn-lt"/>
                          <a:ea typeface="+mn-ea"/>
                          <a:cs typeface="+mn-cs"/>
                        </a:rPr>
                        <a:t>323348</a:t>
                      </a:r>
                      <a:endParaRPr lang="en-US" sz="2000"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601233"/>
                  </a:ext>
                </a:extLst>
              </a:tr>
              <a:tr h="485920">
                <a:tc vMerge="1">
                  <a:txBody>
                    <a:bodyPr/>
                    <a:lstStyle/>
                    <a:p>
                      <a:pPr algn="l" fontAlgn="t"/>
                      <a:endParaRPr lang="en-US" sz="2000" b="1"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0" i="0" kern="1200" dirty="0">
                          <a:solidFill>
                            <a:schemeClr val="tx1"/>
                          </a:solidFill>
                          <a:effectLst/>
                          <a:latin typeface="+mn-lt"/>
                          <a:ea typeface="+mn-ea"/>
                          <a:cs typeface="+mn-cs"/>
                        </a:rPr>
                        <a:t>Promo2SinceWeek</a:t>
                      </a:r>
                      <a:endParaRPr lang="en-US" sz="2000" dirty="0">
                        <a:solidFill>
                          <a:srgbClr val="555555"/>
                        </a:solidFill>
                        <a:effectLst/>
                      </a:endParaRPr>
                    </a:p>
                  </a:txBody>
                  <a:tcPr marL="22495" marR="22495" marT="22495" marB="22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0" i="0" kern="1200" dirty="0">
                          <a:solidFill>
                            <a:schemeClr val="tx1"/>
                          </a:solidFill>
                          <a:effectLst/>
                          <a:latin typeface="+mn-lt"/>
                          <a:ea typeface="+mn-ea"/>
                          <a:cs typeface="+mn-cs"/>
                        </a:rPr>
                        <a:t>508031</a:t>
                      </a:r>
                      <a:endParaRPr lang="en-US" sz="2000" dirty="0">
                        <a:solidFill>
                          <a:srgbClr val="555555"/>
                        </a:solidFill>
                        <a:effectLst/>
                      </a:endParaRPr>
                    </a:p>
                  </a:txBody>
                  <a:tcPr marL="22495" marR="22495" marT="22495" marB="224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122295"/>
                  </a:ext>
                </a:extLst>
              </a:tr>
            </a:tbl>
          </a:graphicData>
        </a:graphic>
      </p:graphicFrame>
      <p:pic>
        <p:nvPicPr>
          <p:cNvPr id="9" name="Picture 2">
            <a:extLst>
              <a:ext uri="{FF2B5EF4-FFF2-40B4-BE49-F238E27FC236}">
                <a16:creationId xmlns:a16="http://schemas.microsoft.com/office/drawing/2014/main" id="{2F561FAC-220D-995B-A048-508CB1E77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311" y="101866"/>
            <a:ext cx="635268" cy="63526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AC7EC91E-5528-4EF7-2C8A-FCF7AF46862A}"/>
              </a:ext>
            </a:extLst>
          </p:cNvPr>
          <p:cNvSpPr>
            <a:spLocks noGrp="1"/>
          </p:cNvSpPr>
          <p:nvPr>
            <p:ph type="dt" sz="half" idx="10"/>
          </p:nvPr>
        </p:nvSpPr>
        <p:spPr/>
        <p:txBody>
          <a:bodyPr/>
          <a:lstStyle/>
          <a:p>
            <a:fld id="{80BAD2C3-1925-432A-AF16-A07EFE778503}" type="datetime2">
              <a:rPr lang="en-US" smtClean="0"/>
              <a:t>Friday, November 18, 2022</a:t>
            </a:fld>
            <a:endParaRPr lang="en-US"/>
          </a:p>
        </p:txBody>
      </p:sp>
      <p:sp>
        <p:nvSpPr>
          <p:cNvPr id="5" name="Footer Placeholder 4">
            <a:extLst>
              <a:ext uri="{FF2B5EF4-FFF2-40B4-BE49-F238E27FC236}">
                <a16:creationId xmlns:a16="http://schemas.microsoft.com/office/drawing/2014/main" id="{EDE43FF0-7FFA-0A69-C7B0-03770835376B}"/>
              </a:ext>
            </a:extLst>
          </p:cNvPr>
          <p:cNvSpPr>
            <a:spLocks noGrp="1"/>
          </p:cNvSpPr>
          <p:nvPr>
            <p:ph type="ftr" sz="quarter" idx="11"/>
          </p:nvPr>
        </p:nvSpPr>
        <p:spPr/>
        <p:txBody>
          <a:bodyPr/>
          <a:lstStyle/>
          <a:p>
            <a:r>
              <a:rPr lang="en-US" dirty="0"/>
              <a:t>ROSSMANN - SALES PREDICTION</a:t>
            </a:r>
          </a:p>
        </p:txBody>
      </p:sp>
      <p:sp>
        <p:nvSpPr>
          <p:cNvPr id="3" name="Slide Number Placeholder 2">
            <a:extLst>
              <a:ext uri="{FF2B5EF4-FFF2-40B4-BE49-F238E27FC236}">
                <a16:creationId xmlns:a16="http://schemas.microsoft.com/office/drawing/2014/main" id="{E4DC5F0A-0F98-54C3-C62B-A49712A9BCCA}"/>
              </a:ext>
            </a:extLst>
          </p:cNvPr>
          <p:cNvSpPr>
            <a:spLocks noGrp="1"/>
          </p:cNvSpPr>
          <p:nvPr>
            <p:ph type="sldNum" sz="quarter" idx="12"/>
          </p:nvPr>
        </p:nvSpPr>
        <p:spPr/>
        <p:txBody>
          <a:bodyPr/>
          <a:lstStyle/>
          <a:p>
            <a:fld id="{F2E4311C-B5E2-4E20-9E06-4E6FDA9F8722}" type="slidenum">
              <a:rPr lang="en-US" smtClean="0"/>
              <a:t>7</a:t>
            </a:fld>
            <a:endParaRPr lang="en-US"/>
          </a:p>
        </p:txBody>
      </p:sp>
    </p:spTree>
    <p:extLst>
      <p:ext uri="{BB962C8B-B14F-4D97-AF65-F5344CB8AC3E}">
        <p14:creationId xmlns:p14="http://schemas.microsoft.com/office/powerpoint/2010/main" val="392222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E389CD2-3C03-27AA-9FDA-76630EFFFEAD}"/>
              </a:ext>
            </a:extLst>
          </p:cNvPr>
          <p:cNvGraphicFramePr>
            <a:graphicFrameLocks noGrp="1"/>
          </p:cNvGraphicFramePr>
          <p:nvPr>
            <p:extLst>
              <p:ext uri="{D42A27DB-BD31-4B8C-83A1-F6EECF244321}">
                <p14:modId xmlns:p14="http://schemas.microsoft.com/office/powerpoint/2010/main" val="2171605055"/>
              </p:ext>
            </p:extLst>
          </p:nvPr>
        </p:nvGraphicFramePr>
        <p:xfrm>
          <a:off x="812565" y="1139601"/>
          <a:ext cx="10316610" cy="4917717"/>
        </p:xfrm>
        <a:graphic>
          <a:graphicData uri="http://schemas.openxmlformats.org/drawingml/2006/table">
            <a:tbl>
              <a:tblPr firstRow="1" bandRow="1">
                <a:tableStyleId>{17292A2E-F333-43FB-9621-5CBBE7FDCDCB}</a:tableStyleId>
              </a:tblPr>
              <a:tblGrid>
                <a:gridCol w="3613955">
                  <a:extLst>
                    <a:ext uri="{9D8B030D-6E8A-4147-A177-3AD203B41FA5}">
                      <a16:colId xmlns:a16="http://schemas.microsoft.com/office/drawing/2014/main" val="1409790107"/>
                    </a:ext>
                  </a:extLst>
                </a:gridCol>
                <a:gridCol w="6702655">
                  <a:extLst>
                    <a:ext uri="{9D8B030D-6E8A-4147-A177-3AD203B41FA5}">
                      <a16:colId xmlns:a16="http://schemas.microsoft.com/office/drawing/2014/main" val="4157290110"/>
                    </a:ext>
                  </a:extLst>
                </a:gridCol>
              </a:tblGrid>
              <a:tr h="350370">
                <a:tc>
                  <a:txBody>
                    <a:bodyPr/>
                    <a:lstStyle/>
                    <a:p>
                      <a:pPr algn="ctr"/>
                      <a:r>
                        <a:rPr lang="en-US" sz="1800" b="1" dirty="0"/>
                        <a:t>Date Type</a:t>
                      </a:r>
                    </a:p>
                  </a:txBody>
                  <a:tcPr/>
                </a:tc>
                <a:tc>
                  <a:txBody>
                    <a:bodyPr/>
                    <a:lstStyle/>
                    <a:p>
                      <a:pPr algn="ctr"/>
                      <a:r>
                        <a:rPr lang="en-US" sz="1800" b="1" dirty="0"/>
                        <a:t>Column</a:t>
                      </a:r>
                    </a:p>
                  </a:txBody>
                  <a:tcPr/>
                </a:tc>
                <a:extLst>
                  <a:ext uri="{0D108BD9-81ED-4DB2-BD59-A6C34878D82A}">
                    <a16:rowId xmlns:a16="http://schemas.microsoft.com/office/drawing/2014/main" val="3955990877"/>
                  </a:ext>
                </a:extLst>
              </a:tr>
              <a:tr h="2021365">
                <a:tc>
                  <a:txBody>
                    <a:bodyPr/>
                    <a:lstStyle/>
                    <a:p>
                      <a:pPr algn="ctr"/>
                      <a:r>
                        <a:rPr lang="en-US" sz="1800" b="1" kern="1200" dirty="0">
                          <a:solidFill>
                            <a:schemeClr val="dk1"/>
                          </a:solidFill>
                          <a:effectLst/>
                        </a:rPr>
                        <a:t>Numeric - </a:t>
                      </a:r>
                      <a:r>
                        <a:rPr lang="en-US" sz="1800" b="0" kern="1200" dirty="0">
                          <a:solidFill>
                            <a:schemeClr val="dk1"/>
                          </a:solidFill>
                          <a:effectLst/>
                        </a:rPr>
                        <a:t>int64</a:t>
                      </a:r>
                      <a:endParaRPr lang="en-US" sz="1800" dirty="0"/>
                    </a:p>
                  </a:txBody>
                  <a:tcPr anchor="ctr"/>
                </a:tc>
                <a:tc>
                  <a:txBody>
                    <a:bodyPr/>
                    <a:lstStyle/>
                    <a:p>
                      <a:pPr algn="ctr"/>
                      <a:r>
                        <a:rPr lang="en-US" sz="1600" b="0" kern="1200" dirty="0">
                          <a:solidFill>
                            <a:schemeClr val="tx1"/>
                          </a:solidFill>
                          <a:effectLst/>
                        </a:rPr>
                        <a:t>0 Store</a:t>
                      </a:r>
                    </a:p>
                    <a:p>
                      <a:pPr algn="ctr"/>
                      <a:r>
                        <a:rPr lang="en-US" sz="1600" b="0" kern="1200" dirty="0">
                          <a:solidFill>
                            <a:schemeClr val="tx1"/>
                          </a:solidFill>
                          <a:effectLst/>
                        </a:rPr>
                        <a:t>1 </a:t>
                      </a:r>
                      <a:r>
                        <a:rPr lang="en-US" sz="1600" b="0" kern="1200" dirty="0" err="1">
                          <a:solidFill>
                            <a:schemeClr val="tx1"/>
                          </a:solidFill>
                          <a:effectLst/>
                        </a:rPr>
                        <a:t>DayOfWeek</a:t>
                      </a:r>
                      <a:endParaRPr lang="en-US" sz="1600" b="0" kern="1200" dirty="0">
                        <a:solidFill>
                          <a:schemeClr val="tx1"/>
                        </a:solidFill>
                        <a:effectLst/>
                      </a:endParaRPr>
                    </a:p>
                    <a:p>
                      <a:pPr algn="ctr"/>
                      <a:r>
                        <a:rPr lang="en-US" sz="1600" b="0" kern="1200" dirty="0">
                          <a:solidFill>
                            <a:schemeClr val="tx1"/>
                          </a:solidFill>
                          <a:effectLst/>
                        </a:rPr>
                        <a:t>3 Sales </a:t>
                      </a:r>
                    </a:p>
                    <a:p>
                      <a:pPr algn="ctr"/>
                      <a:r>
                        <a:rPr lang="en-US" sz="1600" b="0" kern="1200" dirty="0">
                          <a:solidFill>
                            <a:schemeClr val="tx1"/>
                          </a:solidFill>
                          <a:effectLst/>
                        </a:rPr>
                        <a:t>4 Customers</a:t>
                      </a:r>
                    </a:p>
                    <a:p>
                      <a:pPr algn="ctr"/>
                      <a:r>
                        <a:rPr lang="en-US" sz="1600" b="0" kern="1200" dirty="0">
                          <a:solidFill>
                            <a:schemeClr val="tx1"/>
                          </a:solidFill>
                          <a:effectLst/>
                        </a:rPr>
                        <a:t>5 Open </a:t>
                      </a:r>
                    </a:p>
                    <a:p>
                      <a:pPr algn="ctr"/>
                      <a:r>
                        <a:rPr lang="en-US" sz="1600" b="0" kern="1200" dirty="0">
                          <a:solidFill>
                            <a:schemeClr val="tx1"/>
                          </a:solidFill>
                          <a:effectLst/>
                        </a:rPr>
                        <a:t>6 Promo</a:t>
                      </a:r>
                    </a:p>
                    <a:p>
                      <a:pPr algn="ctr"/>
                      <a:r>
                        <a:rPr lang="en-US" sz="1600" b="0" kern="1200" dirty="0">
                          <a:solidFill>
                            <a:schemeClr val="tx1"/>
                          </a:solidFill>
                          <a:effectLst/>
                        </a:rPr>
                        <a:t>8 </a:t>
                      </a:r>
                      <a:r>
                        <a:rPr lang="en-US" sz="1600" b="0" kern="1200" dirty="0" err="1">
                          <a:solidFill>
                            <a:schemeClr val="tx1"/>
                          </a:solidFill>
                          <a:effectLst/>
                        </a:rPr>
                        <a:t>SchoolHoliday</a:t>
                      </a:r>
                      <a:r>
                        <a:rPr lang="en-US" sz="1600" b="0" kern="1200" dirty="0">
                          <a:solidFill>
                            <a:schemeClr val="tx1"/>
                          </a:solidFill>
                          <a:effectLst/>
                        </a:rPr>
                        <a:t> </a:t>
                      </a:r>
                    </a:p>
                    <a:p>
                      <a:pPr algn="ctr"/>
                      <a:r>
                        <a:rPr lang="en-US" sz="1600" b="0" kern="1200" dirty="0">
                          <a:solidFill>
                            <a:schemeClr val="tx1"/>
                          </a:solidFill>
                          <a:effectLst/>
                        </a:rPr>
                        <a:t>14 Promo2</a:t>
                      </a:r>
                      <a:endParaRPr lang="en-US" sz="1800" dirty="0"/>
                    </a:p>
                  </a:txBody>
                  <a:tcPr/>
                </a:tc>
                <a:extLst>
                  <a:ext uri="{0D108BD9-81ED-4DB2-BD59-A6C34878D82A}">
                    <a16:rowId xmlns:a16="http://schemas.microsoft.com/office/drawing/2014/main" val="2094069077"/>
                  </a:ext>
                </a:extLst>
              </a:tr>
              <a:tr h="1293673">
                <a:tc>
                  <a:txBody>
                    <a:bodyPr/>
                    <a:lstStyle/>
                    <a:p>
                      <a:pPr algn="ctr"/>
                      <a:r>
                        <a:rPr lang="en-US" sz="1800" b="1" kern="1200" dirty="0">
                          <a:solidFill>
                            <a:schemeClr val="dk1"/>
                          </a:solidFill>
                          <a:effectLst/>
                        </a:rPr>
                        <a:t>Numeric – </a:t>
                      </a:r>
                      <a:r>
                        <a:rPr lang="en-US" sz="1800" b="0" kern="1200" dirty="0">
                          <a:solidFill>
                            <a:schemeClr val="dk1"/>
                          </a:solidFill>
                          <a:effectLst/>
                        </a:rPr>
                        <a:t>float64</a:t>
                      </a:r>
                      <a:endParaRPr lang="en-US" sz="1800" dirty="0"/>
                    </a:p>
                  </a:txBody>
                  <a:tcPr anchor="ctr"/>
                </a:tc>
                <a:tc>
                  <a:txBody>
                    <a:bodyPr/>
                    <a:lstStyle/>
                    <a:p>
                      <a:pPr algn="ctr"/>
                      <a:r>
                        <a:rPr lang="en-US" sz="1600" b="0" kern="1200" dirty="0">
                          <a:solidFill>
                            <a:schemeClr val="tx1"/>
                          </a:solidFill>
                          <a:effectLst/>
                        </a:rPr>
                        <a:t>11 </a:t>
                      </a:r>
                      <a:r>
                        <a:rPr lang="en-US" sz="1600" b="0" kern="1200" dirty="0" err="1">
                          <a:solidFill>
                            <a:schemeClr val="tx1"/>
                          </a:solidFill>
                          <a:effectLst/>
                        </a:rPr>
                        <a:t>CompetitionDistance</a:t>
                      </a:r>
                      <a:endParaRPr lang="en-US" sz="1600" b="0" kern="1200" dirty="0">
                        <a:solidFill>
                          <a:schemeClr val="tx1"/>
                        </a:solidFill>
                        <a:effectLst/>
                      </a:endParaRPr>
                    </a:p>
                    <a:p>
                      <a:pPr algn="ctr"/>
                      <a:r>
                        <a:rPr lang="en-US" sz="1600" b="0" kern="1200" dirty="0">
                          <a:solidFill>
                            <a:schemeClr val="tx1"/>
                          </a:solidFill>
                          <a:effectLst/>
                        </a:rPr>
                        <a:t>12 </a:t>
                      </a:r>
                      <a:r>
                        <a:rPr lang="en-US" sz="1600" b="0" kern="1200" dirty="0" err="1">
                          <a:solidFill>
                            <a:schemeClr val="tx1"/>
                          </a:solidFill>
                          <a:effectLst/>
                        </a:rPr>
                        <a:t>CompetitionOpenSinceMonth</a:t>
                      </a:r>
                      <a:endParaRPr lang="en-US" sz="1600" b="0" kern="1200" dirty="0">
                        <a:solidFill>
                          <a:schemeClr val="tx1"/>
                        </a:solidFill>
                        <a:effectLst/>
                      </a:endParaRPr>
                    </a:p>
                    <a:p>
                      <a:pPr algn="ctr"/>
                      <a:r>
                        <a:rPr lang="en-US" sz="1600" b="0" kern="1200" dirty="0">
                          <a:solidFill>
                            <a:schemeClr val="tx1"/>
                          </a:solidFill>
                          <a:effectLst/>
                        </a:rPr>
                        <a:t>13 </a:t>
                      </a:r>
                      <a:r>
                        <a:rPr lang="en-US" sz="1600" b="0" kern="1200" dirty="0" err="1">
                          <a:solidFill>
                            <a:schemeClr val="tx1"/>
                          </a:solidFill>
                          <a:effectLst/>
                        </a:rPr>
                        <a:t>CompetitionOpenSinceYear</a:t>
                      </a:r>
                      <a:endParaRPr lang="en-US" sz="1600" b="0" kern="1200" dirty="0">
                        <a:solidFill>
                          <a:schemeClr val="tx1"/>
                        </a:solidFill>
                        <a:effectLst/>
                      </a:endParaRPr>
                    </a:p>
                    <a:p>
                      <a:pPr algn="ctr"/>
                      <a:r>
                        <a:rPr lang="en-US" sz="1600" b="0" kern="1200" dirty="0">
                          <a:solidFill>
                            <a:schemeClr val="tx1"/>
                          </a:solidFill>
                          <a:effectLst/>
                        </a:rPr>
                        <a:t>15 Promo2SinceWeek</a:t>
                      </a:r>
                    </a:p>
                    <a:p>
                      <a:pPr algn="ctr"/>
                      <a:r>
                        <a:rPr lang="en-US" sz="1600" b="0" kern="1200" dirty="0">
                          <a:solidFill>
                            <a:schemeClr val="tx1"/>
                          </a:solidFill>
                          <a:effectLst/>
                        </a:rPr>
                        <a:t>16 Promo2SinceYear</a:t>
                      </a:r>
                      <a:endParaRPr lang="en-US" sz="1800" dirty="0"/>
                    </a:p>
                  </a:txBody>
                  <a:tcPr/>
                </a:tc>
                <a:extLst>
                  <a:ext uri="{0D108BD9-81ED-4DB2-BD59-A6C34878D82A}">
                    <a16:rowId xmlns:a16="http://schemas.microsoft.com/office/drawing/2014/main" val="3145421186"/>
                  </a:ext>
                </a:extLst>
              </a:tr>
              <a:tr h="1199157">
                <a:tc>
                  <a:txBody>
                    <a:bodyPr/>
                    <a:lstStyle/>
                    <a:p>
                      <a:pPr algn="ctr"/>
                      <a:r>
                        <a:rPr lang="en-US" sz="1800" b="1" dirty="0"/>
                        <a:t>String - </a:t>
                      </a:r>
                      <a:r>
                        <a:rPr lang="en-US" sz="1800" dirty="0"/>
                        <a:t>object</a:t>
                      </a:r>
                    </a:p>
                  </a:txBody>
                  <a:tcPr anchor="ctr"/>
                </a:tc>
                <a:tc>
                  <a:txBody>
                    <a:bodyPr/>
                    <a:lstStyle/>
                    <a:p>
                      <a:pPr algn="ctr"/>
                      <a:r>
                        <a:rPr lang="en-US" sz="1600" b="0" kern="1200" dirty="0">
                          <a:solidFill>
                            <a:schemeClr val="tx1"/>
                          </a:solidFill>
                          <a:effectLst/>
                        </a:rPr>
                        <a:t>2 Date </a:t>
                      </a:r>
                    </a:p>
                    <a:p>
                      <a:pPr algn="ctr"/>
                      <a:r>
                        <a:rPr lang="en-US" sz="1600" b="0" kern="1200" dirty="0">
                          <a:solidFill>
                            <a:schemeClr val="tx1"/>
                          </a:solidFill>
                          <a:effectLst/>
                        </a:rPr>
                        <a:t>7 </a:t>
                      </a:r>
                      <a:r>
                        <a:rPr lang="en-US" sz="1600" b="0" kern="1200" dirty="0" err="1">
                          <a:solidFill>
                            <a:schemeClr val="tx1"/>
                          </a:solidFill>
                          <a:effectLst/>
                        </a:rPr>
                        <a:t>StateHoliday</a:t>
                      </a:r>
                      <a:r>
                        <a:rPr lang="en-US" sz="1600" b="0" kern="1200" dirty="0">
                          <a:solidFill>
                            <a:schemeClr val="tx1"/>
                          </a:solidFill>
                          <a:effectLst/>
                        </a:rPr>
                        <a:t> </a:t>
                      </a:r>
                    </a:p>
                    <a:p>
                      <a:pPr algn="ctr"/>
                      <a:r>
                        <a:rPr lang="en-US" sz="1600" b="0" kern="1200" dirty="0">
                          <a:solidFill>
                            <a:schemeClr val="tx1"/>
                          </a:solidFill>
                          <a:effectLst/>
                        </a:rPr>
                        <a:t>10 Assortment</a:t>
                      </a:r>
                    </a:p>
                    <a:p>
                      <a:pPr algn="ctr"/>
                      <a:r>
                        <a:rPr lang="en-US" sz="1600" b="0" kern="1200" dirty="0">
                          <a:solidFill>
                            <a:schemeClr val="tx1"/>
                          </a:solidFill>
                          <a:effectLst/>
                        </a:rPr>
                        <a:t>17 Promo Interval</a:t>
                      </a:r>
                      <a:endParaRPr lang="en-US" sz="1800" dirty="0"/>
                    </a:p>
                  </a:txBody>
                  <a:tcPr/>
                </a:tc>
                <a:extLst>
                  <a:ext uri="{0D108BD9-81ED-4DB2-BD59-A6C34878D82A}">
                    <a16:rowId xmlns:a16="http://schemas.microsoft.com/office/drawing/2014/main" val="347812590"/>
                  </a:ext>
                </a:extLst>
              </a:tr>
            </a:tbl>
          </a:graphicData>
        </a:graphic>
      </p:graphicFrame>
      <p:pic>
        <p:nvPicPr>
          <p:cNvPr id="5" name="Picture 2">
            <a:extLst>
              <a:ext uri="{FF2B5EF4-FFF2-40B4-BE49-F238E27FC236}">
                <a16:creationId xmlns:a16="http://schemas.microsoft.com/office/drawing/2014/main" id="{B55C97FA-670F-DD9B-F74A-AB6410F84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311" y="101866"/>
            <a:ext cx="635268" cy="63526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D331F82D-3B27-5840-15B6-08C74D1F6468}"/>
              </a:ext>
            </a:extLst>
          </p:cNvPr>
          <p:cNvSpPr>
            <a:spLocks noGrp="1"/>
          </p:cNvSpPr>
          <p:nvPr>
            <p:ph type="dt" sz="half" idx="10"/>
          </p:nvPr>
        </p:nvSpPr>
        <p:spPr/>
        <p:txBody>
          <a:bodyPr/>
          <a:lstStyle/>
          <a:p>
            <a:fld id="{F961C5D0-8707-47E2-AB24-A7CB7C163B77}" type="datetime2">
              <a:rPr lang="en-US" smtClean="0"/>
              <a:t>Friday, November 18, 2022</a:t>
            </a:fld>
            <a:endParaRPr lang="en-US"/>
          </a:p>
        </p:txBody>
      </p:sp>
      <p:sp>
        <p:nvSpPr>
          <p:cNvPr id="6" name="Footer Placeholder 5">
            <a:extLst>
              <a:ext uri="{FF2B5EF4-FFF2-40B4-BE49-F238E27FC236}">
                <a16:creationId xmlns:a16="http://schemas.microsoft.com/office/drawing/2014/main" id="{AD3931BE-938B-2417-3E29-BA61CE4AE549}"/>
              </a:ext>
            </a:extLst>
          </p:cNvPr>
          <p:cNvSpPr>
            <a:spLocks noGrp="1"/>
          </p:cNvSpPr>
          <p:nvPr>
            <p:ph type="ftr" sz="quarter" idx="11"/>
          </p:nvPr>
        </p:nvSpPr>
        <p:spPr/>
        <p:txBody>
          <a:bodyPr/>
          <a:lstStyle/>
          <a:p>
            <a:r>
              <a:rPr lang="en-US" dirty="0"/>
              <a:t>ROSSMANN - SALES PREDICTION</a:t>
            </a:r>
          </a:p>
        </p:txBody>
      </p:sp>
      <p:sp>
        <p:nvSpPr>
          <p:cNvPr id="3" name="Slide Number Placeholder 2">
            <a:extLst>
              <a:ext uri="{FF2B5EF4-FFF2-40B4-BE49-F238E27FC236}">
                <a16:creationId xmlns:a16="http://schemas.microsoft.com/office/drawing/2014/main" id="{3FC1E6E3-2A7C-A4B1-BB01-4E9A6213E293}"/>
              </a:ext>
            </a:extLst>
          </p:cNvPr>
          <p:cNvSpPr>
            <a:spLocks noGrp="1"/>
          </p:cNvSpPr>
          <p:nvPr>
            <p:ph type="sldNum" sz="quarter" idx="12"/>
          </p:nvPr>
        </p:nvSpPr>
        <p:spPr/>
        <p:txBody>
          <a:bodyPr/>
          <a:lstStyle/>
          <a:p>
            <a:fld id="{F2E4311C-B5E2-4E20-9E06-4E6FDA9F8722}" type="slidenum">
              <a:rPr lang="en-US" smtClean="0"/>
              <a:t>8</a:t>
            </a:fld>
            <a:endParaRPr lang="en-US"/>
          </a:p>
        </p:txBody>
      </p:sp>
      <p:sp>
        <p:nvSpPr>
          <p:cNvPr id="7" name="TextBox 6">
            <a:extLst>
              <a:ext uri="{FF2B5EF4-FFF2-40B4-BE49-F238E27FC236}">
                <a16:creationId xmlns:a16="http://schemas.microsoft.com/office/drawing/2014/main" id="{8E98F17C-6D85-B862-4449-BD34BD3D287B}"/>
              </a:ext>
            </a:extLst>
          </p:cNvPr>
          <p:cNvSpPr txBox="1"/>
          <p:nvPr/>
        </p:nvSpPr>
        <p:spPr>
          <a:xfrm>
            <a:off x="0" y="280299"/>
            <a:ext cx="4104167" cy="461665"/>
          </a:xfrm>
          <a:prstGeom prst="rect">
            <a:avLst/>
          </a:prstGeom>
          <a:noFill/>
        </p:spPr>
        <p:txBody>
          <a:bodyPr wrap="square" rtlCol="0">
            <a:spAutoFit/>
          </a:bodyPr>
          <a:lstStyle/>
          <a:p>
            <a:r>
              <a:rPr lang="en-US" sz="2400" b="1" dirty="0">
                <a:solidFill>
                  <a:schemeClr val="accent6">
                    <a:lumMod val="50000"/>
                  </a:schemeClr>
                </a:solidFill>
              </a:rPr>
              <a:t>VARIABLE DATA TYPE</a:t>
            </a:r>
          </a:p>
        </p:txBody>
      </p:sp>
    </p:spTree>
    <p:extLst>
      <p:ext uri="{BB962C8B-B14F-4D97-AF65-F5344CB8AC3E}">
        <p14:creationId xmlns:p14="http://schemas.microsoft.com/office/powerpoint/2010/main" val="309332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1ECF20-11DE-D207-91D8-AC2622254481}"/>
              </a:ext>
            </a:extLst>
          </p:cNvPr>
          <p:cNvSpPr txBox="1"/>
          <p:nvPr/>
        </p:nvSpPr>
        <p:spPr>
          <a:xfrm>
            <a:off x="0" y="323166"/>
            <a:ext cx="5209954" cy="461665"/>
          </a:xfrm>
          <a:prstGeom prst="rect">
            <a:avLst/>
          </a:prstGeom>
          <a:noFill/>
        </p:spPr>
        <p:txBody>
          <a:bodyPr wrap="square" rtlCol="0">
            <a:spAutoFit/>
          </a:bodyPr>
          <a:lstStyle/>
          <a:p>
            <a:r>
              <a:rPr lang="en-US" sz="2400" b="1" dirty="0">
                <a:solidFill>
                  <a:schemeClr val="accent6">
                    <a:lumMod val="50000"/>
                  </a:schemeClr>
                </a:solidFill>
              </a:rPr>
              <a:t>DATASET INSPECTION</a:t>
            </a:r>
          </a:p>
        </p:txBody>
      </p:sp>
      <p:pic>
        <p:nvPicPr>
          <p:cNvPr id="8" name="Picture 2">
            <a:extLst>
              <a:ext uri="{FF2B5EF4-FFF2-40B4-BE49-F238E27FC236}">
                <a16:creationId xmlns:a16="http://schemas.microsoft.com/office/drawing/2014/main" id="{9C4E3074-8A5E-CAE9-9BC9-578EE9DA1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311" y="101866"/>
            <a:ext cx="635268" cy="63526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24BBBEAA-7C33-90E3-7819-895EEF036339}"/>
              </a:ext>
            </a:extLst>
          </p:cNvPr>
          <p:cNvSpPr>
            <a:spLocks noGrp="1"/>
          </p:cNvSpPr>
          <p:nvPr>
            <p:ph type="dt" sz="half" idx="10"/>
          </p:nvPr>
        </p:nvSpPr>
        <p:spPr/>
        <p:txBody>
          <a:bodyPr/>
          <a:lstStyle/>
          <a:p>
            <a:fld id="{31CF9E42-A2A7-4643-9C36-8F0F2D815B71}" type="datetime2">
              <a:rPr lang="en-US" smtClean="0"/>
              <a:t>Friday, November 18, 2022</a:t>
            </a:fld>
            <a:endParaRPr lang="en-US"/>
          </a:p>
        </p:txBody>
      </p:sp>
      <p:sp>
        <p:nvSpPr>
          <p:cNvPr id="6" name="Footer Placeholder 5">
            <a:extLst>
              <a:ext uri="{FF2B5EF4-FFF2-40B4-BE49-F238E27FC236}">
                <a16:creationId xmlns:a16="http://schemas.microsoft.com/office/drawing/2014/main" id="{1716325C-854A-A2A4-A326-EF702F67B684}"/>
              </a:ext>
            </a:extLst>
          </p:cNvPr>
          <p:cNvSpPr>
            <a:spLocks noGrp="1"/>
          </p:cNvSpPr>
          <p:nvPr>
            <p:ph type="ftr" sz="quarter" idx="11"/>
          </p:nvPr>
        </p:nvSpPr>
        <p:spPr/>
        <p:txBody>
          <a:bodyPr/>
          <a:lstStyle/>
          <a:p>
            <a:r>
              <a:rPr lang="en-US" dirty="0"/>
              <a:t>ROSSMANN - SALES PREDICTION</a:t>
            </a:r>
          </a:p>
        </p:txBody>
      </p:sp>
      <p:sp>
        <p:nvSpPr>
          <p:cNvPr id="3" name="Slide Number Placeholder 2">
            <a:extLst>
              <a:ext uri="{FF2B5EF4-FFF2-40B4-BE49-F238E27FC236}">
                <a16:creationId xmlns:a16="http://schemas.microsoft.com/office/drawing/2014/main" id="{E47B17B0-6A47-A9D3-7BBD-2FC6B03B3C6A}"/>
              </a:ext>
            </a:extLst>
          </p:cNvPr>
          <p:cNvSpPr>
            <a:spLocks noGrp="1"/>
          </p:cNvSpPr>
          <p:nvPr>
            <p:ph type="sldNum" sz="quarter" idx="12"/>
          </p:nvPr>
        </p:nvSpPr>
        <p:spPr/>
        <p:txBody>
          <a:bodyPr/>
          <a:lstStyle/>
          <a:p>
            <a:fld id="{F2E4311C-B5E2-4E20-9E06-4E6FDA9F8722}" type="slidenum">
              <a:rPr lang="en-US" smtClean="0"/>
              <a:t>9</a:t>
            </a:fld>
            <a:endParaRPr lang="en-US"/>
          </a:p>
        </p:txBody>
      </p:sp>
      <p:sp>
        <p:nvSpPr>
          <p:cNvPr id="12" name="TextBox 11">
            <a:extLst>
              <a:ext uri="{FF2B5EF4-FFF2-40B4-BE49-F238E27FC236}">
                <a16:creationId xmlns:a16="http://schemas.microsoft.com/office/drawing/2014/main" id="{73B78090-81F8-5D61-3B29-A5D57126884A}"/>
              </a:ext>
            </a:extLst>
          </p:cNvPr>
          <p:cNvSpPr txBox="1"/>
          <p:nvPr/>
        </p:nvSpPr>
        <p:spPr>
          <a:xfrm>
            <a:off x="425916" y="2048776"/>
            <a:ext cx="11288029" cy="2359941"/>
          </a:xfrm>
          <a:prstGeom prst="rect">
            <a:avLst/>
          </a:prstGeom>
          <a:noFill/>
        </p:spPr>
        <p:txBody>
          <a:bodyPr wrap="square">
            <a:spAutoFit/>
          </a:bodyPr>
          <a:lstStyle>
            <a:defPPr>
              <a:defRPr lang="en-US"/>
            </a:defPPr>
            <a:lvl1pPr>
              <a:lnSpc>
                <a:spcPct val="150000"/>
              </a:lnSpc>
              <a:defRPr sz="2000">
                <a:solidFill>
                  <a:schemeClr val="accent6">
                    <a:lumMod val="50000"/>
                  </a:schemeClr>
                </a:solidFill>
                <a:latin typeface="Verdana" panose="020B0604030504040204" pitchFamily="34" charset="0"/>
                <a:ea typeface="Verdana" panose="020B0604030504040204" pitchFamily="34" charset="0"/>
              </a:defRPr>
            </a:lvl1pPr>
          </a:lstStyle>
          <a:p>
            <a:pPr marL="342900" indent="-342900" algn="just">
              <a:buFont typeface="Wingdings" panose="05000000000000000000" pitchFamily="2" charset="2"/>
              <a:buChar char="v"/>
            </a:pPr>
            <a:r>
              <a:rPr lang="en-US" dirty="0"/>
              <a:t>Rossman clearly stated that they were undergoing refurbishments in some of the stores , In the Dataset , found that nearly 150000 stores has been closed ,so to reduce bias , I have conducted the study only for the stores which are open.</a:t>
            </a:r>
          </a:p>
          <a:p>
            <a:pPr algn="just"/>
            <a:endParaRPr lang="en-US" dirty="0"/>
          </a:p>
          <a:p>
            <a:pPr marL="342900" indent="-342900" algn="just">
              <a:buFont typeface="Wingdings" panose="05000000000000000000" pitchFamily="2" charset="2"/>
              <a:buChar char="v"/>
            </a:pPr>
            <a:r>
              <a:rPr lang="en-US" dirty="0"/>
              <a:t>The final dataset size was </a:t>
            </a:r>
            <a:r>
              <a:rPr lang="en-US" b="0" i="0" dirty="0">
                <a:solidFill>
                  <a:schemeClr val="tx1"/>
                </a:solidFill>
                <a:effectLst/>
                <a:latin typeface="Courier New" panose="02070309020205020404" pitchFamily="49" charset="0"/>
              </a:rPr>
              <a:t>(844392, 21)</a:t>
            </a:r>
            <a:endParaRPr lang="en-US" dirty="0">
              <a:solidFill>
                <a:schemeClr val="tx1"/>
              </a:solidFill>
            </a:endParaRPr>
          </a:p>
        </p:txBody>
      </p:sp>
    </p:spTree>
    <p:extLst>
      <p:ext uri="{BB962C8B-B14F-4D97-AF65-F5344CB8AC3E}">
        <p14:creationId xmlns:p14="http://schemas.microsoft.com/office/powerpoint/2010/main" val="27396685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2056</TotalTime>
  <Words>1933</Words>
  <Application>Microsoft Office PowerPoint</Application>
  <PresentationFormat>Widescreen</PresentationFormat>
  <Paragraphs>309</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Wingdings</vt:lpstr>
      <vt:lpstr>Bahnschrift Light</vt:lpstr>
      <vt:lpstr>Roboto</vt:lpstr>
      <vt:lpstr>Verdana</vt:lpstr>
      <vt:lpstr>Courier New</vt:lpstr>
      <vt:lpstr>Calibri Light</vt:lpstr>
      <vt:lpstr>MV Boli</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Aswathaman R</dc:creator>
  <cp:lastModifiedBy>Aswathaman</cp:lastModifiedBy>
  <cp:revision>15</cp:revision>
  <dcterms:created xsi:type="dcterms:W3CDTF">2022-08-29T09:03:41Z</dcterms:created>
  <dcterms:modified xsi:type="dcterms:W3CDTF">2022-11-18T10:26:57Z</dcterms:modified>
</cp:coreProperties>
</file>