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1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2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04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1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5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57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3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1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8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99C8D8-EBB1-43D9-AE23-8C34627669C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BD37-84E0-422F-84A2-93464A75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76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10229326" cy="1688591"/>
          </a:xfrm>
        </p:spPr>
        <p:txBody>
          <a:bodyPr/>
          <a:lstStyle/>
          <a:p>
            <a:r>
              <a:rPr lang="en-US" dirty="0" smtClean="0"/>
              <a:t>Market Basket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3401568"/>
            <a:ext cx="9955005" cy="2825496"/>
          </a:xfrm>
        </p:spPr>
        <p:txBody>
          <a:bodyPr>
            <a:normAutofit/>
          </a:bodyPr>
          <a:lstStyle/>
          <a:p>
            <a:r>
              <a:rPr lang="en-US" dirty="0" smtClean="0"/>
              <a:t>CS5661 Spring 2018</a:t>
            </a:r>
          </a:p>
          <a:p>
            <a:endParaRPr lang="en-US" dirty="0"/>
          </a:p>
          <a:p>
            <a:r>
              <a:rPr lang="en-US" dirty="0" smtClean="0"/>
              <a:t>Manikandan Eswaran</a:t>
            </a:r>
          </a:p>
          <a:p>
            <a:r>
              <a:rPr lang="en-US" dirty="0" err="1" smtClean="0"/>
              <a:t>Vivek</a:t>
            </a:r>
            <a:r>
              <a:rPr lang="en-US" dirty="0" smtClean="0"/>
              <a:t> Agarwal</a:t>
            </a:r>
          </a:p>
          <a:p>
            <a:r>
              <a:rPr lang="en-US" dirty="0" err="1" smtClean="0"/>
              <a:t>Harminder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5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rules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634126"/>
              </p:ext>
            </p:extLst>
          </p:nvPr>
        </p:nvGraphicFramePr>
        <p:xfrm>
          <a:off x="646112" y="1947673"/>
          <a:ext cx="9404721" cy="4005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7672">
                  <a:extLst>
                    <a:ext uri="{9D8B030D-6E8A-4147-A177-3AD203B41FA5}">
                      <a16:colId xmlns:a16="http://schemas.microsoft.com/office/drawing/2014/main" val="3599568957"/>
                    </a:ext>
                  </a:extLst>
                </a:gridCol>
                <a:gridCol w="3354023">
                  <a:extLst>
                    <a:ext uri="{9D8B030D-6E8A-4147-A177-3AD203B41FA5}">
                      <a16:colId xmlns:a16="http://schemas.microsoft.com/office/drawing/2014/main" val="4115482307"/>
                    </a:ext>
                  </a:extLst>
                </a:gridCol>
                <a:gridCol w="3913026">
                  <a:extLst>
                    <a:ext uri="{9D8B030D-6E8A-4147-A177-3AD203B41FA5}">
                      <a16:colId xmlns:a16="http://schemas.microsoft.com/office/drawing/2014/main" val="4152255300"/>
                    </a:ext>
                  </a:extLst>
                </a:gridCol>
              </a:tblGrid>
              <a:tr h="847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Rule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Confidence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93799"/>
                  </a:ext>
                </a:extLst>
              </a:tr>
              <a:tr h="773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{milk}-&gt;{bread}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S({milk, bread})/N = 3/5 = 0.6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S({milk, bread})/S({milk}) = 3/3 = 1.0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318959"/>
                  </a:ext>
                </a:extLst>
              </a:tr>
              <a:tr h="773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{egg}-&gt;{bread}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S({egg, bread})/N = 2/5 = 0.4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S({egg, bread})/S({egg}) = 2/3 = 0.67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569473"/>
                  </a:ext>
                </a:extLst>
              </a:tr>
              <a:tr h="16110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{sugar}-&gt;{toothbrush}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S({sugar, toothbrush})/N = 1/5 = 0.2</a:t>
                      </a:r>
                      <a:endParaRPr lang="en-US" sz="1800" b="1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S({sugar, toothbrush})/S({sugar}) = 1/2 = 0.5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06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and Confidence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Support</a:t>
                </a:r>
                <a:r>
                  <a:rPr lang="en-US" dirty="0"/>
                  <a:t> – Support for rule {X}-&gt;{Y} is the ratio of number of transactions where a product group {X U Y} is part of, to the total number of transactions</a:t>
                </a:r>
                <a:r>
                  <a:rPr lang="en-US" dirty="0" smtClean="0"/>
                  <a:t>.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𝑠𝑢𝑝𝑝𝑜𝑟𝑡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𝑋</m:t>
                        </m:r>
                        <m:r>
                          <a:rPr lang="en-US" i="1"/>
                          <m:t>→</m:t>
                        </m:r>
                        <m:r>
                          <a:rPr lang="en-US" i="1"/>
                          <m:t>𝑌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𝜎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𝑋</m:t>
                        </m:r>
                        <m:r>
                          <a:rPr lang="en-US" i="1"/>
                          <m:t>∪</m:t>
                        </m:r>
                        <m:r>
                          <a:rPr lang="en-US" i="1"/>
                          <m:t>𝑌</m:t>
                        </m:r>
                        <m:r>
                          <a:rPr lang="en-US" i="1"/>
                          <m:t>)</m:t>
                        </m:r>
                      </m:num>
                      <m:den>
                        <m:r>
                          <a:rPr lang="en-US" i="1"/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 smtClean="0"/>
                  <a:t>Confidence</a:t>
                </a:r>
                <a:r>
                  <a:rPr lang="en-US" dirty="0" smtClean="0"/>
                  <a:t> </a:t>
                </a:r>
                <a:r>
                  <a:rPr lang="en-US" dirty="0"/>
                  <a:t>– Confidence of a rule {X}-&gt;{Y} is the ratio of support of the given product group {X U Y} to the support of the product group {X}.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𝑐𝑜𝑛𝑓𝑖𝑑𝑒𝑛𝑐𝑒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𝑋</m:t>
                        </m:r>
                        <m:r>
                          <a:rPr lang="en-US" i="1"/>
                          <m:t>→</m:t>
                        </m:r>
                        <m:r>
                          <a:rPr lang="en-US" i="1"/>
                          <m:t>𝑌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𝜎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𝑋</m:t>
                        </m:r>
                        <m:r>
                          <a:rPr lang="en-US" i="1"/>
                          <m:t>∪</m:t>
                        </m:r>
                        <m:r>
                          <a:rPr lang="en-US" i="1"/>
                          <m:t>𝑌</m:t>
                        </m:r>
                        <m:r>
                          <a:rPr lang="en-US" i="1"/>
                          <m:t>)</m:t>
                        </m:r>
                      </m:num>
                      <m:den>
                        <m:r>
                          <a:rPr lang="en-US" i="1"/>
                          <m:t>𝜎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𝑋</m:t>
                        </m:r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8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Optimizations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328255"/>
            <a:ext cx="4396338" cy="576262"/>
          </a:xfrm>
        </p:spPr>
        <p:txBody>
          <a:bodyPr/>
          <a:lstStyle/>
          <a:p>
            <a:r>
              <a:rPr lang="en-US" dirty="0" smtClean="0"/>
              <a:t>Candidate set generation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662" y="1974265"/>
            <a:ext cx="5057240" cy="426462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8293" y="1328255"/>
            <a:ext cx="4504489" cy="576262"/>
          </a:xfrm>
        </p:spPr>
        <p:txBody>
          <a:bodyPr/>
          <a:lstStyle/>
          <a:p>
            <a:r>
              <a:rPr lang="en-US" dirty="0" smtClean="0"/>
              <a:t>Frequent item set generation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99044" y="1974264"/>
            <a:ext cx="5181436" cy="42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Results (50k Records)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411687"/>
              </p:ext>
            </p:extLst>
          </p:nvPr>
        </p:nvGraphicFramePr>
        <p:xfrm>
          <a:off x="1289304" y="1853249"/>
          <a:ext cx="8761530" cy="4483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3490">
                  <a:extLst>
                    <a:ext uri="{9D8B030D-6E8A-4147-A177-3AD203B41FA5}">
                      <a16:colId xmlns:a16="http://schemas.microsoft.com/office/drawing/2014/main" val="2366006734"/>
                    </a:ext>
                  </a:extLst>
                </a:gridCol>
                <a:gridCol w="2188040">
                  <a:extLst>
                    <a:ext uri="{9D8B030D-6E8A-4147-A177-3AD203B41FA5}">
                      <a16:colId xmlns:a16="http://schemas.microsoft.com/office/drawing/2014/main" val="1501196165"/>
                    </a:ext>
                  </a:extLst>
                </a:gridCol>
              </a:tblGrid>
              <a:tr h="640506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Rule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Confidence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64772"/>
                  </a:ext>
                </a:extLst>
              </a:tr>
              <a:tr h="640506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{Limes,Bunched Cilantro} -&gt; {Large Lemon}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8521436"/>
                  </a:ext>
                </a:extLst>
              </a:tr>
              <a:tr h="640506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{Organic Red Bell Pepper,Banana} -&gt; {Organic Avocado}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0.58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212166"/>
                  </a:ext>
                </a:extLst>
              </a:tr>
              <a:tr h="640506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{Broccoli Crown,Organic Strawberries} -&gt; {Banana}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0.55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859055"/>
                  </a:ext>
                </a:extLst>
              </a:tr>
              <a:tr h="640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{Seedless Red Grapes,Organic Baby Spinach} -&gt; {Banana} 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410693"/>
                  </a:ext>
                </a:extLst>
              </a:tr>
              <a:tr h="640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{Limes,Asparagus} -&gt; {Large Lemon} 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0.54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74970"/>
                  </a:ext>
                </a:extLst>
              </a:tr>
              <a:tr h="640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{Seedless Red Grapes,Limes} -&gt; {Large Lemon} 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0.77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05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7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helped us learn the application of few data science techniques to the product sales data to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1) predict the product items that might possibly be reordered in future, using standard algorithms in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keras</a:t>
            </a:r>
            <a:r>
              <a:rPr lang="en-US" dirty="0"/>
              <a:t> and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2) mine association rules that help discover relation among product items that have the higher probability of being ordered together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Challenges in processing big data using ANN and </a:t>
            </a:r>
            <a:r>
              <a:rPr lang="en-US" dirty="0" err="1" smtClean="0"/>
              <a:t>Apriori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35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Using </a:t>
            </a:r>
            <a:r>
              <a:rPr lang="en-US" sz="3200" dirty="0"/>
              <a:t>standard </a:t>
            </a:r>
            <a:r>
              <a:rPr lang="en-US" sz="3200" dirty="0" err="1"/>
              <a:t>scikit</a:t>
            </a:r>
            <a:r>
              <a:rPr lang="en-US" sz="3200" dirty="0"/>
              <a:t>-learn algorithms and predict if a particular item (product) has the possibility to be re-ordered.</a:t>
            </a:r>
          </a:p>
          <a:p>
            <a:pPr lvl="0"/>
            <a:r>
              <a:rPr lang="en-US" sz="3200" dirty="0" smtClean="0"/>
              <a:t>Apply </a:t>
            </a:r>
            <a:r>
              <a:rPr lang="en-US" sz="3200" dirty="0" err="1"/>
              <a:t>Apriori</a:t>
            </a:r>
            <a:r>
              <a:rPr lang="en-US" sz="3200" dirty="0"/>
              <a:t> association rule data mining techniques to find the combination of product items that has a possibility of being ordered together with a given confidence level.</a:t>
            </a:r>
          </a:p>
        </p:txBody>
      </p:sp>
    </p:spTree>
    <p:extLst>
      <p:ext uri="{BB962C8B-B14F-4D97-AF65-F5344CB8AC3E}">
        <p14:creationId xmlns:p14="http://schemas.microsoft.com/office/powerpoint/2010/main" val="79080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dataset for this project was taken from </a:t>
            </a:r>
            <a:r>
              <a:rPr lang="en-US" sz="3600" dirty="0" err="1"/>
              <a:t>kaggle</a:t>
            </a:r>
            <a:r>
              <a:rPr lang="en-US" sz="3600" dirty="0"/>
              <a:t>. The data set contains transactions data set that contains a set of orders and the list of products in each order with a flag specifying if a particular item in that order was a re-order or the first order.</a:t>
            </a:r>
          </a:p>
        </p:txBody>
      </p:sp>
    </p:spTree>
    <p:extLst>
      <p:ext uri="{BB962C8B-B14F-4D97-AF65-F5344CB8AC3E}">
        <p14:creationId xmlns:p14="http://schemas.microsoft.com/office/powerpoint/2010/main" val="147148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dataset</a:t>
            </a:r>
            <a:br>
              <a:rPr lang="en-US" dirty="0" smtClean="0"/>
            </a:br>
            <a:r>
              <a:rPr lang="en-US" sz="2800" dirty="0" smtClean="0"/>
              <a:t>Distribution of transactions over the day</a:t>
            </a:r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23490" y="2209228"/>
            <a:ext cx="7724013" cy="40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8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dataset</a:t>
            </a:r>
            <a:br>
              <a:rPr lang="en-US" dirty="0" smtClean="0"/>
            </a:br>
            <a:r>
              <a:rPr lang="en-US" sz="2800" dirty="0" smtClean="0"/>
              <a:t>Number of products purchased Vs number of users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87105" y="1786699"/>
            <a:ext cx="7038023" cy="469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dataset</a:t>
            </a:r>
            <a:br>
              <a:rPr lang="en-US" dirty="0" smtClean="0"/>
            </a:br>
            <a:r>
              <a:rPr lang="en-US" sz="2800" dirty="0" smtClean="0"/>
              <a:t>Most purchased products by users</a:t>
            </a:r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4312" y="1853248"/>
            <a:ext cx="7885176" cy="46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4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User id and product id values one-hot encoded. This resulted in 26k+ features.</a:t>
            </a:r>
          </a:p>
          <a:p>
            <a:r>
              <a:rPr lang="en-US" sz="3600" dirty="0" smtClean="0"/>
              <a:t>Applied PCA to reduce features to 50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902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Re-order flag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424974"/>
              </p:ext>
            </p:extLst>
          </p:nvPr>
        </p:nvGraphicFramePr>
        <p:xfrm>
          <a:off x="969263" y="1755648"/>
          <a:ext cx="10195560" cy="445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673">
                  <a:extLst>
                    <a:ext uri="{9D8B030D-6E8A-4147-A177-3AD203B41FA5}">
                      <a16:colId xmlns:a16="http://schemas.microsoft.com/office/drawing/2014/main" val="3150410794"/>
                    </a:ext>
                  </a:extLst>
                </a:gridCol>
                <a:gridCol w="4233672">
                  <a:extLst>
                    <a:ext uri="{9D8B030D-6E8A-4147-A177-3AD203B41FA5}">
                      <a16:colId xmlns:a16="http://schemas.microsoft.com/office/drawing/2014/main" val="3806260318"/>
                    </a:ext>
                  </a:extLst>
                </a:gridCol>
                <a:gridCol w="2871215">
                  <a:extLst>
                    <a:ext uri="{9D8B030D-6E8A-4147-A177-3AD203B41FA5}">
                      <a16:colId xmlns:a16="http://schemas.microsoft.com/office/drawing/2014/main" val="4234519591"/>
                    </a:ext>
                  </a:extLst>
                </a:gridCol>
              </a:tblGrid>
              <a:tr h="572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Accuracy Score (%)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687867"/>
                  </a:ext>
                </a:extLst>
              </a:tr>
              <a:tr h="572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59.63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315078"/>
                  </a:ext>
                </a:extLst>
              </a:tr>
              <a:tr h="572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RandomForestClassifier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n_estimators=25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68.21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021795"/>
                  </a:ext>
                </a:extLst>
              </a:tr>
              <a:tr h="1385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MLPClassifier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hidden_layer_sizes=(3,3)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activation= 'logistic'                  solver='adam'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alpha=1e-5, learning_rate_init = 0.01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63.81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125104"/>
                  </a:ext>
                </a:extLst>
              </a:tr>
              <a:tr h="572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GridSearchCV/ MLPClassifier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{'hidden_layer_sizes': (5, 5)}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63.56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896583"/>
                  </a:ext>
                </a:extLst>
              </a:tr>
              <a:tr h="776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a:t>Deep NN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Dense(10/relu)-&gt;Dense(5/relu)-&gt;Dense(1/softmax)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60.45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3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5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mining to find association rules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06304955"/>
              </p:ext>
            </p:extLst>
          </p:nvPr>
        </p:nvGraphicFramePr>
        <p:xfrm>
          <a:off x="646112" y="2056093"/>
          <a:ext cx="4675696" cy="4271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3964">
                  <a:extLst>
                    <a:ext uri="{9D8B030D-6E8A-4147-A177-3AD203B41FA5}">
                      <a16:colId xmlns:a16="http://schemas.microsoft.com/office/drawing/2014/main" val="1596988755"/>
                    </a:ext>
                  </a:extLst>
                </a:gridCol>
                <a:gridCol w="2791732">
                  <a:extLst>
                    <a:ext uri="{9D8B030D-6E8A-4147-A177-3AD203B41FA5}">
                      <a16:colId xmlns:a16="http://schemas.microsoft.com/office/drawing/2014/main" val="2515235166"/>
                    </a:ext>
                  </a:extLst>
                </a:gridCol>
              </a:tblGrid>
              <a:tr h="709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Transaction Id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Products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7842160"/>
                  </a:ext>
                </a:extLst>
              </a:tr>
              <a:tr h="712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{milk, egg, bread}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973050"/>
                  </a:ext>
                </a:extLst>
              </a:tr>
              <a:tr h="712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{milk, egg, coffee, bread}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685942"/>
                  </a:ext>
                </a:extLst>
              </a:tr>
              <a:tr h="712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{sugar, coffee, toothbrush}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0961156"/>
                  </a:ext>
                </a:extLst>
              </a:tr>
              <a:tr h="712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{milk, bread, coffee}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980550"/>
                  </a:ext>
                </a:extLst>
              </a:tr>
              <a:tr h="712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{sugar, egg, vinegar}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37506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4540813"/>
              </p:ext>
            </p:extLst>
          </p:nvPr>
        </p:nvGraphicFramePr>
        <p:xfrm>
          <a:off x="5650992" y="2056097"/>
          <a:ext cx="4399842" cy="4303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427082227"/>
                    </a:ext>
                  </a:extLst>
                </a:gridCol>
                <a:gridCol w="1885242">
                  <a:extLst>
                    <a:ext uri="{9D8B030D-6E8A-4147-A177-3AD203B41FA5}">
                      <a16:colId xmlns:a16="http://schemas.microsoft.com/office/drawing/2014/main" val="3443622386"/>
                    </a:ext>
                  </a:extLst>
                </a:gridCol>
              </a:tblGrid>
              <a:tr h="652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</a:rPr>
                        <a:t>Product(s) </a:t>
                      </a:r>
                      <a:endParaRPr lang="en-US" sz="1400" baseline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No of txns containing product(s) 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788766"/>
                  </a:ext>
                </a:extLst>
              </a:tr>
              <a:tr h="452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{milk}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418648"/>
                  </a:ext>
                </a:extLst>
              </a:tr>
              <a:tr h="452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{bread}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438608"/>
                  </a:ext>
                </a:extLst>
              </a:tr>
              <a:tr h="452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{egg}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170716"/>
                  </a:ext>
                </a:extLst>
              </a:tr>
              <a:tr h="452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{sugar}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857411"/>
                  </a:ext>
                </a:extLst>
              </a:tr>
              <a:tr h="452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{toothbrush}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857225"/>
                  </a:ext>
                </a:extLst>
              </a:tr>
              <a:tr h="452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{milk, bread}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406411"/>
                  </a:ext>
                </a:extLst>
              </a:tr>
              <a:tr h="452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{egg, bread}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704523"/>
                  </a:ext>
                </a:extLst>
              </a:tr>
              <a:tr h="4523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bg1"/>
                          </a:solidFill>
                          <a:effectLst/>
                        </a:rPr>
                        <a:t>{sugar, toothbrush}</a:t>
                      </a:r>
                      <a:endParaRPr lang="en-US" sz="1400" baseline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aseline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69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86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590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</vt:lpstr>
      <vt:lpstr>Market Basket Analysis</vt:lpstr>
      <vt:lpstr>Objective</vt:lpstr>
      <vt:lpstr>Dataset</vt:lpstr>
      <vt:lpstr>Understanding the dataset Distribution of transactions over the day</vt:lpstr>
      <vt:lpstr>Understanding the dataset Number of products purchased Vs number of users</vt:lpstr>
      <vt:lpstr>Understanding the dataset Most purchased products by users</vt:lpstr>
      <vt:lpstr>Data preprocessing</vt:lpstr>
      <vt:lpstr>Predicting Re-order flag</vt:lpstr>
      <vt:lpstr>Apriori data mining to find association rules</vt:lpstr>
      <vt:lpstr>Apriori rules</vt:lpstr>
      <vt:lpstr>Support and Confidence</vt:lpstr>
      <vt:lpstr>Apriori Optimizations</vt:lpstr>
      <vt:lpstr>Apriori Results (50k Records)</vt:lpstr>
      <vt:lpstr>Conclusion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Manikandan Eswaran</dc:creator>
  <cp:lastModifiedBy>Manikandan Eswaran</cp:lastModifiedBy>
  <cp:revision>20</cp:revision>
  <dcterms:created xsi:type="dcterms:W3CDTF">2018-05-03T03:57:22Z</dcterms:created>
  <dcterms:modified xsi:type="dcterms:W3CDTF">2018-05-03T04:39:54Z</dcterms:modified>
</cp:coreProperties>
</file>