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docProps/custom.xml" ContentType="application/vnd.openxmlformats-officedocument.custom-properties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9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="" xmlns:p14="http://schemas.microsoft.com/office/powerpoint/2010/main" val="0"/>
    </p:ext>
    <p:ext uri="{D31A062A-798A-4329-ABDD-BBA856620510}">
      <p14:defaultImageDpi xmlns=""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中度样式 2 - 强调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 snapToGrid="0">
      <p:cViewPr varScale="1">
        <p:scale>
          <a:sx n="64" d="100"/>
          <a:sy n="64" d="100"/>
        </p:scale>
        <p:origin x="-724" y="-6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6EF56DB-6447-4E9A-8D0B-327B958AB26D}" type="datetimeFigureOut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476D98-D61B-4655-9F07-885518B2E13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A8A127-BB09-41A4-B1CB-CF09F8E9604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BF149-3A71-4B38-9BDE-7A4D7C7AB1A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415CF1-83E4-4056-B983-BD617F30DAF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9C543-C1A5-4BB5-A80B-9531F5C51CEB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DB2ABE-BEC8-4A12-8AF2-3E9347C9F9C5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57CA91-FD83-4EFE-93EA-63992C03614F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D6C43A-13E2-48A2-BAE5-CC73887FC199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A2C5D3-416C-4131-8BC9-E71DA97D5A6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971593-8386-48B7-BB85-87C0949B2086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70F398-88D3-4D2F-9F7E-785BF8AD0274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E1A94C1-07AC-4775-8A4F-70BB05306BF7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FA37CB-3111-4E43-978B-840B0C3E984E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FCEF87E-815D-44D1-B0AB-39AF0402D6A8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/>
          <p:nvPr/>
        </p:nvPicPr>
        <p:blipFill>
          <a:blip r:embed="rId2" cstate="print"/>
          <a:srcRect l="21229" t="27213" r="21523" b="35253"/>
          <a:stretch>
            <a:fillRect/>
          </a:stretch>
        </p:blipFill>
        <p:spPr bwMode="auto">
          <a:xfrm>
            <a:off x="3256548" y="136525"/>
            <a:ext cx="4776536" cy="834189"/>
          </a:xfrm>
          <a:prstGeom prst="rect">
            <a:avLst/>
          </a:prstGeom>
          <a:ln>
            <a:tailEnd type="none" w="med" len="med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</p:pic>
      <p:sp>
        <p:nvSpPr>
          <p:cNvPr id="7" name="Title 6"/>
          <p:cNvSpPr>
            <a:spLocks noGrp="1"/>
          </p:cNvSpPr>
          <p:nvPr>
            <p:ph type="ctrTitle"/>
          </p:nvPr>
        </p:nvSpPr>
        <p:spPr>
          <a:xfrm>
            <a:off x="433138" y="1251284"/>
            <a:ext cx="10812378" cy="2458586"/>
          </a:xfrm>
        </p:spPr>
        <p:txBody>
          <a:bodyPr>
            <a:noAutofit/>
          </a:bodyPr>
          <a:lstStyle/>
          <a:p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DEPARTMENT OF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AND DATA SCIENCE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ACADEMIC YEAR 2025 - 2026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SEMESTER III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ARTIFICIAL INTELLIGENCE LABORATORY</a:t>
            </a:r>
            <a:b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b="1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MINI PROJECT REVIEW</a:t>
            </a:r>
            <a:r>
              <a:rPr lang="en-GB" sz="2400" dirty="0">
                <a:solidFill>
                  <a:srgbClr val="00206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GB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altLang="en-GB" sz="2400" b="1" u="sng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ROCK, PAPER, SCISSOR GAME USING MONTE CARLO SEARCH</a:t>
            </a:r>
            <a:endParaRPr lang="en-US" altLang="en-GB" sz="2400" b="1" u="sng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aphicFrame>
        <p:nvGraphicFramePr>
          <p:cNvPr id="11" name="Table 10"/>
          <p:cNvGraphicFramePr>
            <a:graphicFrameLocks noGrp="1"/>
          </p:cNvGraphicFramePr>
          <p:nvPr/>
        </p:nvGraphicFramePr>
        <p:xfrm>
          <a:off x="2098841" y="3845961"/>
          <a:ext cx="8392696" cy="2458586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2216485"/>
                <a:gridCol w="6176211"/>
              </a:tblGrid>
              <a:tr h="486314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REGISTER NUMBER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2117240070029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NAME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dirty="0" err="1" smtClean="0"/>
                        <a:t>Aswathaanalina</a:t>
                      </a:r>
                      <a:r>
                        <a:rPr lang="en-IN" baseline="0" dirty="0" smtClean="0"/>
                        <a:t> A S</a:t>
                      </a:r>
                      <a:endParaRPr lang="en-US" dirty="0"/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YEAR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II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SECTION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A</a:t>
                      </a:r>
                    </a:p>
                  </a:txBody>
                  <a:tcPr/>
                </a:tc>
              </a:tr>
              <a:tr h="493068">
                <a:tc>
                  <a:txBody>
                    <a:bodyPr/>
                    <a:lstStyle/>
                    <a:p>
                      <a:r>
                        <a:rPr lang="en-GB" b="1" dirty="0">
                          <a:solidFill>
                            <a:schemeClr val="tx1"/>
                          </a:solidFill>
                        </a:rPr>
                        <a:t>FACULTY IN-CHARGE</a:t>
                      </a:r>
                      <a:endParaRPr 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GB" b="1" dirty="0"/>
                        <a:t>Mrs. M. Divya</a:t>
                      </a:r>
                      <a:endParaRPr lang="en-US" b="1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B0B098-7844-408D-9BB3-6B083FBEE8AA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13" name="Slide Number Placeholder 1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PROBLEM STATEMENT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818148"/>
            <a:ext cx="10515600" cy="5358816"/>
          </a:xfrm>
        </p:spPr>
        <p:txBody>
          <a:bodyPr>
            <a:normAutofit/>
          </a:bodyPr>
          <a:lstStyle/>
          <a:p>
            <a:r>
              <a:rPr lang="en-US" sz="1800" dirty="0" smtClean="0"/>
              <a:t>The primary challenge is to create a computer opponent that is both engaging and challenging to play against. A randomly-playing AI would provide no real competition. Therefore, the AI must be capable of:</a:t>
            </a:r>
          </a:p>
          <a:p>
            <a:pPr lvl="0"/>
            <a:r>
              <a:rPr lang="en-US" sz="1800" dirty="0" smtClean="0"/>
              <a:t>Evaluating the current state of the game board to determine which player has an advantage.</a:t>
            </a:r>
          </a:p>
          <a:p>
            <a:pPr lvl="0"/>
            <a:r>
              <a:rPr lang="en-US" sz="1800" dirty="0" smtClean="0"/>
              <a:t>"Looking ahead" to predict potential future moves and their outcomes.</a:t>
            </a:r>
          </a:p>
          <a:p>
            <a:pPr lvl="0"/>
            <a:r>
              <a:rPr lang="en-US" sz="1800" dirty="0" smtClean="0"/>
              <a:t>Making strategic decisions that maximize its own chances of winning while simultaneously minimizing the human player's chances.</a:t>
            </a:r>
          </a:p>
          <a:p>
            <a:pPr lvl="0"/>
            <a:r>
              <a:rPr lang="en-US" sz="1800" dirty="0" smtClean="0"/>
              <a:t>Operating within a reasonable time frame, so the human player is not left waiting for the AI's turn.</a:t>
            </a:r>
          </a:p>
          <a:p>
            <a:pPr marL="0" indent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5509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THEORETICAL BACKGROUND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465" y="997585"/>
            <a:ext cx="10546715" cy="4826000"/>
          </a:xfrm>
        </p:spPr>
        <p:txBody>
          <a:bodyPr>
            <a:normAutofit lnSpcReduction="10000"/>
          </a:bodyPr>
          <a:lstStyle/>
          <a:p>
            <a:r>
              <a:rPr lang="en-US" b="1" dirty="0" smtClean="0"/>
              <a:t>Artificial Intelligence and Game Playing</a:t>
            </a:r>
            <a:endParaRPr lang="en-US" sz="2400" dirty="0" smtClean="0"/>
          </a:p>
          <a:p>
            <a:r>
              <a:rPr lang="en-US" dirty="0" smtClean="0"/>
              <a:t>AI in the context of board games like Connect 4 is a form of "narrow AI," designed to solve a specific problem. These games are perfect environments for AI because they are:</a:t>
            </a:r>
            <a:endParaRPr lang="en-US" sz="2400" dirty="0" smtClean="0"/>
          </a:p>
          <a:p>
            <a:pPr lvl="0"/>
            <a:r>
              <a:rPr lang="en-US" b="1" dirty="0" smtClean="0"/>
              <a:t>Deterministic</a:t>
            </a:r>
            <a:r>
              <a:rPr lang="en-US" dirty="0" smtClean="0"/>
              <a:t>: The outcome of every move is fixed.</a:t>
            </a:r>
            <a:endParaRPr lang="en-US" sz="2400" dirty="0" smtClean="0"/>
          </a:p>
          <a:p>
            <a:pPr lvl="0"/>
            <a:r>
              <a:rPr lang="en-US" b="1" dirty="0" smtClean="0"/>
              <a:t>Perfect Information</a:t>
            </a:r>
            <a:r>
              <a:rPr lang="en-US" dirty="0" smtClean="0"/>
              <a:t>: Both players can see the entire game state at all times.</a:t>
            </a:r>
            <a:endParaRPr lang="en-US" sz="2400" dirty="0" smtClean="0"/>
          </a:p>
          <a:p>
            <a:pPr lvl="0"/>
            <a:r>
              <a:rPr lang="en-US" b="1" dirty="0" smtClean="0"/>
              <a:t>Zero-Sum</a:t>
            </a:r>
            <a:r>
              <a:rPr lang="en-US" dirty="0" smtClean="0"/>
              <a:t>: One player's gain is the other player's loss.</a:t>
            </a:r>
            <a:endParaRPr lang="en-US" sz="2400" dirty="0" smtClean="0"/>
          </a:p>
          <a:p>
            <a:r>
              <a:rPr lang="en-US" dirty="0" smtClean="0"/>
              <a:t>The AI's task is to search through a "game tree" of all possible future moves to find the path that leads to the best possible outcome for itself.</a:t>
            </a:r>
            <a:endParaRPr lang="en-US" sz="2400" dirty="0" smtClean="0"/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828800" lvl="4" indent="0">
              <a:buNone/>
            </a:pPr>
            <a:endParaRPr lang="en-US" alt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FBEDF-053F-468F-8CCF-D1ACE4FBB50D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IMPLEMENTATION AND CODE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r>
              <a:rPr lang="en-GB" dirty="0"/>
              <a:t>Link to code in Git-hub Repository</a:t>
            </a:r>
          </a:p>
          <a:p>
            <a:endParaRPr lang="en-GB" dirty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4</a:t>
            </a:fld>
            <a:endParaRPr lang="en-US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1854200" y="2205222"/>
          <a:ext cx="8128000" cy="2565400"/>
        </p:xfrm>
        <a:graphic>
          <a:graphicData uri="http://schemas.openxmlformats.org/drawingml/2006/table">
            <a:tbl>
              <a:tblPr firstRow="1" bandRow="1">
                <a:tableStyleId>{21E4AEA4-8DFA-4A89-87EB-49C32662AFE0}</a:tableStyleId>
              </a:tblPr>
              <a:tblGrid>
                <a:gridCol w="4064000"/>
                <a:gridCol w="4064000"/>
              </a:tblGrid>
              <a:tr h="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List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Git-hub Repository Links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Implementation of Code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</a:rPr>
                        <a:t>https://github.com/aswathaanalina-19/connect-4-ai</a:t>
                      </a:r>
                      <a:endParaRPr lang="en-US" dirty="0">
                        <a:solidFill>
                          <a:srgbClr val="0070C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Word Document Report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dirty="0" smtClean="0">
                          <a:solidFill>
                            <a:srgbClr val="0070C0"/>
                          </a:solidFill>
                          <a:latin typeface="Times New Roman" pitchFamily="18" charset="0"/>
                          <a:cs typeface="Times New Roman" pitchFamily="18" charset="0"/>
                        </a:rPr>
                        <a:t>https://github.com/aswathaanalina-19/connect-4-ai/blob/main/Connect_4_with_AI-Aswa.docx</a:t>
                      </a:r>
                      <a:endParaRPr lang="en-US" dirty="0">
                        <a:solidFill>
                          <a:srgbClr val="0070C0"/>
                        </a:solidFill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en-GB" dirty="0">
                          <a:solidFill>
                            <a:schemeClr val="tx1"/>
                          </a:solidFill>
                        </a:rPr>
                        <a:t>PPT Link</a:t>
                      </a:r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endParaRPr lang="en-US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/>
          <a:lstStyle/>
          <a:p>
            <a:pPr marL="0" lvl="0" indent="0">
              <a:buNone/>
            </a:pPr>
            <a:r>
              <a:rPr lang="en-GB" dirty="0"/>
              <a:t> </a:t>
            </a:r>
          </a:p>
          <a:p>
            <a:pPr marL="0" lvl="0" indent="0"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5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862263" y="1578024"/>
            <a:ext cx="5417033" cy="459417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OUTPUT AND RESULTS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5335" y="1446396"/>
            <a:ext cx="10515600" cy="4909637"/>
          </a:xfrm>
        </p:spPr>
        <p:txBody>
          <a:bodyPr>
            <a:normAutofit/>
          </a:bodyPr>
          <a:lstStyle/>
          <a:p>
            <a:pPr>
              <a:buNone/>
            </a:pPr>
            <a:r>
              <a:rPr lang="en-US" sz="1800" b="1" dirty="0" smtClean="0"/>
              <a:t>RESULTS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developed </a:t>
            </a:r>
            <a:r>
              <a:rPr lang="en-US" sz="1800" i="1" dirty="0" smtClean="0">
                <a:latin typeface="Times New Roman" pitchFamily="18" charset="0"/>
                <a:cs typeface="Times New Roman" pitchFamily="18" charset="0"/>
              </a:rPr>
              <a:t>Connect 4 with AI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system successfully simulates a strategic board game where a human player competes against an intelligent computer opponent.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AI player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makes optimal moves using the </a:t>
            </a:r>
            <a:r>
              <a:rPr lang="en-US" sz="1800" b="1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 Algorithm with Alpha-Beta Pruning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effectively reducing unnecessary computations.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AI can analyze multiple future moves ahead, making the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challenging and realistic.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adjustable difficulty level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(depth of search) allows players to set different levels of challenge.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system provides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instant feedback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error-free move validation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, and </a:t>
            </a:r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accurate win detection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(horizontal, vertical, and diagonal).</a:t>
            </a:r>
          </a:p>
          <a:p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experiment shows that as the search depth increases, the AI’s performance improves, producing more strategic decisions.</a:t>
            </a:r>
          </a:p>
          <a:p>
            <a:r>
              <a:rPr lang="en-US" sz="1800" b="1" dirty="0" smtClean="0">
                <a:latin typeface="Times New Roman" pitchFamily="18" charset="0"/>
                <a:cs typeface="Times New Roman" pitchFamily="18" charset="0"/>
              </a:rPr>
              <a:t>Overall Result: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/>
            </a:r>
            <a:br>
              <a:rPr lang="en-US" sz="1800" dirty="0" smtClean="0">
                <a:latin typeface="Times New Roman" pitchFamily="18" charset="0"/>
                <a:cs typeface="Times New Roman" pitchFamily="18" charset="0"/>
              </a:rPr>
            </a:b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The project demonstrates that implementing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Minimax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 with Alpha-Beta Pruning in Connect 4 results in an efficient and competitive AI opponent capable of providing engaging </a:t>
            </a:r>
            <a:r>
              <a:rPr lang="en-US" sz="1800" dirty="0" err="1" smtClean="0">
                <a:latin typeface="Times New Roman" pitchFamily="18" charset="0"/>
                <a:cs typeface="Times New Roman" pitchFamily="18" charset="0"/>
              </a:rPr>
              <a:t>gameplay</a:t>
            </a:r>
            <a:r>
              <a:rPr lang="en-US" sz="1800" dirty="0" smtClean="0">
                <a:latin typeface="Times New Roman" pitchFamily="18" charset="0"/>
                <a:cs typeface="Times New Roman" pitchFamily="18" charset="0"/>
              </a:rPr>
              <a:t>.</a:t>
            </a: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  <a:p>
            <a:pPr lvl="0"/>
            <a:endParaRPr lang="en-US" alt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365126"/>
            <a:ext cx="12192000" cy="645528"/>
          </a:xfr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pPr algn="ctr"/>
            <a:r>
              <a:rPr lang="en-GB" b="1" dirty="0">
                <a:solidFill>
                  <a:schemeClr val="tx1"/>
                </a:solidFill>
              </a:rPr>
              <a:t>REFERENCES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267326"/>
            <a:ext cx="10515600" cy="4909637"/>
          </a:xfrm>
        </p:spPr>
        <p:txBody>
          <a:bodyPr>
            <a:normAutofit/>
          </a:bodyPr>
          <a:lstStyle/>
          <a:p>
            <a:r>
              <a:rPr lang="en-US" sz="1800" dirty="0" smtClean="0"/>
              <a:t>Russell, S. &amp; </a:t>
            </a:r>
            <a:r>
              <a:rPr lang="en-US" sz="1800" dirty="0" err="1" smtClean="0"/>
              <a:t>Norvig</a:t>
            </a:r>
            <a:r>
              <a:rPr lang="en-US" sz="1800" dirty="0" smtClean="0"/>
              <a:t>, P. (2021). </a:t>
            </a:r>
            <a:r>
              <a:rPr lang="en-US" sz="1800" i="1" dirty="0" smtClean="0"/>
              <a:t>Artificial Intelligence: A Modern Approach</a:t>
            </a:r>
            <a:r>
              <a:rPr lang="en-US" sz="1800" dirty="0" smtClean="0"/>
              <a:t> (4th Edition). Pearson.</a:t>
            </a:r>
          </a:p>
          <a:p>
            <a:r>
              <a:rPr lang="en-US" sz="1800" dirty="0" err="1" smtClean="0"/>
              <a:t>GeeksforGeeks</a:t>
            </a:r>
            <a:r>
              <a:rPr lang="en-US" sz="1800" dirty="0" smtClean="0"/>
              <a:t>. “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 in Game Theory | Set 1 (Introduction)” — https://www.geeksforgeeks.org/minimax-algorithm-in-game-theory-set-1-introduction/</a:t>
            </a:r>
          </a:p>
          <a:p>
            <a:r>
              <a:rPr lang="en-US" sz="1800" dirty="0" smtClean="0"/>
              <a:t>Stack Overflow Discussions – “Connect 4 AI using </a:t>
            </a:r>
            <a:r>
              <a:rPr lang="en-US" sz="1800" dirty="0" err="1" smtClean="0"/>
              <a:t>Minimax</a:t>
            </a:r>
            <a:r>
              <a:rPr lang="en-US" sz="1800" dirty="0" smtClean="0"/>
              <a:t> Algorithm”</a:t>
            </a:r>
          </a:p>
          <a:p>
            <a:r>
              <a:rPr lang="en-US" sz="1800" dirty="0" err="1" smtClean="0"/>
              <a:t>TutorialsPoint</a:t>
            </a:r>
            <a:r>
              <a:rPr lang="en-US" sz="1800" dirty="0" smtClean="0"/>
              <a:t>. “Alpha-Beta Pruning in Artificial Intelligence.”</a:t>
            </a:r>
          </a:p>
          <a:p>
            <a:r>
              <a:rPr lang="en-US" sz="1800" dirty="0" err="1" smtClean="0"/>
              <a:t>GitHub</a:t>
            </a:r>
            <a:r>
              <a:rPr lang="en-US" sz="1800" dirty="0" smtClean="0"/>
              <a:t> repositories on </a:t>
            </a:r>
            <a:r>
              <a:rPr lang="en-US" sz="1800" i="1" dirty="0" smtClean="0"/>
              <a:t>Connect 4 AI </a:t>
            </a:r>
            <a:r>
              <a:rPr lang="en-US" sz="1800" i="1" dirty="0" err="1" smtClean="0"/>
              <a:t>Minimax</a:t>
            </a:r>
            <a:r>
              <a:rPr lang="en-US" sz="1800" i="1" dirty="0" smtClean="0"/>
              <a:t> implementations</a:t>
            </a:r>
            <a:r>
              <a:rPr lang="en-US" sz="1800" dirty="0" smtClean="0"/>
              <a:t> for reference to logic optimization and </a:t>
            </a:r>
            <a:r>
              <a:rPr lang="en-US" sz="1800" smtClean="0"/>
              <a:t>performance </a:t>
            </a:r>
            <a:r>
              <a:rPr lang="en-US" sz="1800" smtClean="0"/>
              <a:t>tuning .</a:t>
            </a:r>
            <a:endParaRPr lang="en-US" sz="1800" dirty="0" smtClean="0"/>
          </a:p>
          <a:p>
            <a:pPr lvl="0">
              <a:buNone/>
            </a:pPr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0"/>
            <a:endParaRPr lang="en-US" altLang="en-US" sz="1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480D13-07B8-4CF5-901F-BD1025D74351}" type="datetime1">
              <a:rPr lang="en-US" smtClean="0"/>
              <a:pPr/>
              <a:t>10/29/2025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FCEF87E-815D-44D1-B0AB-39AF0402D6A8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</TotalTime>
  <Words>491</Words>
  <Application>WPS Presentation</Application>
  <PresentationFormat>Custom</PresentationFormat>
  <Paragraphs>66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DEPARTMENT OF ARTIFICIAL INTELLIGENCE AND DATA SCIENCE ACADEMIC YEAR 2025 - 2026 SEMESTER III ARTIFICIAL INTELLIGENCE LABORATORY  MINI PROJECT REVIEW   ROCK, PAPER, SCISSOR GAME USING MONTE CARLO SEARCH</vt:lpstr>
      <vt:lpstr>PROBLEM STATEMENT</vt:lpstr>
      <vt:lpstr>THEORETICAL BACKGROUND</vt:lpstr>
      <vt:lpstr>IMPLEMENTATION AND CODE</vt:lpstr>
      <vt:lpstr>OUTPUT AND RESULTS</vt:lpstr>
      <vt:lpstr>OUTPUT AND RESULTS</vt:lpstr>
      <vt:lpstr>REFERENCES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DEPARTMENT OF ARTIFICIAL INTELLIGENCE AND DATA SCIENCE ACADEMIC YEAR 2025 - 2026 SEMESTER III ARTIFICIAL INTELLIGENCE LABORATORY  MINI PROJECT REVIEW   ROCK, PAPER, SCISSOR GAME USING MONTE CARLO SEARCH</dc:title>
  <dc:creator>SANKAR GANESH K</dc:creator>
  <cp:lastModifiedBy>nali</cp:lastModifiedBy>
  <cp:revision>11</cp:revision>
  <dcterms:created xsi:type="dcterms:W3CDTF">2025-10-18T08:57:00Z</dcterms:created>
  <dcterms:modified xsi:type="dcterms:W3CDTF">2025-10-29T08:23:50Z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C620BE121AB84BDCBDD01112B9CBB7E8_13</vt:lpwstr>
  </property>
  <property fmtid="{D5CDD505-2E9C-101B-9397-08002B2CF9AE}" pid="3" name="KSOProductBuildVer">
    <vt:lpwstr>1033-12.2.0.23131</vt:lpwstr>
  </property>
</Properties>
</file>