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716893" y="2064775"/>
            <a:ext cx="4193682" cy="2202426"/>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800" b="1" dirty="0">
                <a:solidFill>
                  <a:schemeClr val="accent6">
                    <a:lumMod val="50000"/>
                  </a:schemeClr>
                </a:solidFill>
                <a:latin typeface="Times New Roman" panose="02020603050405020304" pitchFamily="18" charset="0"/>
                <a:cs typeface="Times New Roman" panose="02020603050405020304" pitchFamily="18" charset="0"/>
              </a:rPr>
              <a:t>Executive summary</a:t>
            </a:r>
            <a:endParaRPr sz="4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12" name="Google Shape;512;p1"/>
          <p:cNvSpPr txBox="1"/>
          <p:nvPr/>
        </p:nvSpPr>
        <p:spPr>
          <a:xfrm>
            <a:off x="5638800" y="422766"/>
            <a:ext cx="6352500" cy="5181600"/>
          </a:xfrm>
          <a:prstGeom prst="rect">
            <a:avLst/>
          </a:prstGeom>
          <a:noFill/>
          <a:ln>
            <a:noFill/>
          </a:ln>
        </p:spPr>
        <p:txBody>
          <a:bodyPr spcFirstLastPara="1" wrap="square" lIns="91425" tIns="45700" rIns="91425" bIns="45700" anchor="t" anchorCtr="0">
            <a:noAutofit/>
          </a:bodyPr>
          <a:lstStyle/>
          <a:p>
            <a:pPr marL="393750" marR="0" lvl="1" indent="-285750" algn="l" rtl="0">
              <a:lnSpc>
                <a:spcPct val="90000"/>
              </a:lnSpc>
              <a:spcBef>
                <a:spcPts val="0"/>
              </a:spcBef>
              <a:spcAft>
                <a:spcPts val="0"/>
              </a:spcAft>
              <a:buClrTx/>
              <a:buSzPts val="1600"/>
              <a:buFont typeface="Wingdings" panose="05000000000000000000" pitchFamily="2" charset="2"/>
              <a:buChar char="q"/>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Churn is significant in the customer base</a:t>
            </a:r>
            <a:endParaRPr sz="1800" dirty="0">
              <a:solidFill>
                <a:schemeClr val="accent6">
                  <a:lumMod val="50000"/>
                </a:schemeClr>
              </a:solidFill>
              <a:latin typeface="Times New Roman" panose="02020603050405020304" pitchFamily="18" charset="0"/>
              <a:cs typeface="Times New Roman" panose="02020603050405020304" pitchFamily="18"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 High churn risk observed, requiring immediate intervention to retain customers.</a:t>
            </a:r>
          </a:p>
          <a:p>
            <a:pPr marL="324000" marR="0" lvl="1" indent="-216000" algn="l" rtl="0">
              <a:lnSpc>
                <a:spcPct val="100000"/>
              </a:lnSpc>
              <a:spcBef>
                <a:spcPts val="300"/>
              </a:spcBef>
              <a:spcAft>
                <a:spcPts val="0"/>
              </a:spcAft>
              <a:buClr>
                <a:srgbClr val="28BA73"/>
              </a:buClr>
              <a:buSzPts val="1600"/>
              <a:buFont typeface="Trebuchet MS"/>
              <a:buChar char="•"/>
            </a:pPr>
            <a:endParaRPr sz="1800" b="0" i="0" u="none" strike="noStrike" cap="none"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393750" marR="0" lvl="1" indent="-285750" algn="l" rtl="0">
              <a:lnSpc>
                <a:spcPct val="90000"/>
              </a:lnSpc>
              <a:spcBef>
                <a:spcPts val="300"/>
              </a:spcBef>
              <a:spcAft>
                <a:spcPts val="0"/>
              </a:spcAft>
              <a:buClrTx/>
              <a:buSzPts val="1600"/>
              <a:buFont typeface="Wingdings" panose="05000000000000000000" pitchFamily="2" charset="2"/>
              <a:buChar char="q"/>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Predictive model effectively identifies churn drivers</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Key drivers are forecasted churn probability, customer value, and historical behavior, rather than price sensitivity alone.</a:t>
            </a:r>
            <a:endParaRPr lang="en-US" sz="1800" b="0" i="0" u="none" strike="noStrike" cap="none"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lang="en-US" sz="1800" b="0" i="0" u="none" strike="noStrike" cap="none"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800" b="0" i="0" u="none" strike="noStrike" cap="none"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393750" marR="0" lvl="1" indent="-285750" algn="l" rtl="0">
              <a:lnSpc>
                <a:spcPct val="90000"/>
              </a:lnSpc>
              <a:spcBef>
                <a:spcPts val="300"/>
              </a:spcBef>
              <a:spcAft>
                <a:spcPts val="0"/>
              </a:spcAft>
              <a:buClrTx/>
              <a:buSzPts val="1600"/>
              <a:buFont typeface="Wingdings" panose="05000000000000000000" pitchFamily="2" charset="2"/>
              <a:buChar char="q"/>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Discount strategy is effective but requires precise targeting</a:t>
            </a:r>
            <a:endParaRPr sz="1800" dirty="0">
              <a:solidFill>
                <a:schemeClr val="accent6">
                  <a:lumMod val="50000"/>
                </a:schemeClr>
              </a:solidFill>
              <a:latin typeface="Times New Roman" panose="02020603050405020304" pitchFamily="18" charset="0"/>
              <a:cs typeface="Times New Roman" panose="02020603050405020304" pitchFamily="18" charset="0"/>
            </a:endParaRPr>
          </a:p>
          <a:p>
            <a:pPr marL="323999"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A 20% discount proves profitable when focused on high-value customers with high churn probability, ensuring maximum revenue retention with minimal cost inefficiencies.</a:t>
            </a:r>
          </a:p>
          <a:p>
            <a:pPr marL="0" marR="0" lvl="0" indent="0" algn="l" rtl="0">
              <a:lnSpc>
                <a:spcPct val="100000"/>
              </a:lnSpc>
              <a:spcBef>
                <a:spcPts val="300"/>
              </a:spcBef>
              <a:spcAft>
                <a:spcPts val="0"/>
              </a:spcAft>
              <a:buNone/>
            </a:pPr>
            <a:endPar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300"/>
              </a:spcBef>
              <a:spcAft>
                <a:spcPts val="0"/>
              </a:spcAft>
              <a:buNone/>
            </a:pPr>
            <a:endParaRPr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285750" marR="0" lvl="0" indent="-285750" algn="l" rtl="0">
              <a:lnSpc>
                <a:spcPct val="100000"/>
              </a:lnSpc>
              <a:spcBef>
                <a:spcPts val="300"/>
              </a:spcBef>
              <a:spcAft>
                <a:spcPts val="0"/>
              </a:spcAft>
              <a:buFont typeface="Wingdings" panose="05000000000000000000" pitchFamily="2" charset="2"/>
              <a:buChar char="q"/>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Targeted Retention Strategy</a:t>
            </a:r>
            <a:endParaRPr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endParaRPr>
          </a:p>
          <a:p>
            <a:pPr marL="323999" lvl="1" indent="-216000" algn="l" rtl="0">
              <a:spcBef>
                <a:spcPts val="300"/>
              </a:spcBef>
              <a:spcAft>
                <a:spcPts val="0"/>
              </a:spcAft>
              <a:buClr>
                <a:srgbClr val="28BA73"/>
              </a:buClr>
              <a:buSzPts val="1600"/>
              <a:buFont typeface="Trebuchet MS"/>
              <a:buChar char="•"/>
            </a:pPr>
            <a:r>
              <a:rPr lang="en-US" sz="1800" dirty="0">
                <a:solidFill>
                  <a:schemeClr val="accent6">
                    <a:lumMod val="50000"/>
                  </a:schemeClr>
                </a:solidFill>
                <a:latin typeface="Times New Roman" panose="02020603050405020304" pitchFamily="18" charset="0"/>
                <a:ea typeface="Trebuchet MS"/>
                <a:cs typeface="Times New Roman" panose="02020603050405020304" pitchFamily="18" charset="0"/>
                <a:sym typeface="Trebuchet MS"/>
              </a:rPr>
              <a:t>Leverage forecasted churn probabilities and optimized cutoff thresholds to prioritize high-value, high-churn-risk customers, maximizing revenue retention while minimizing unnecessary discounting.</a:t>
            </a:r>
          </a:p>
        </p:txBody>
      </p:sp>
      <p:pic>
        <p:nvPicPr>
          <p:cNvPr id="7" name="Graphic 6" descr="Upward trend">
            <a:extLst>
              <a:ext uri="{FF2B5EF4-FFF2-40B4-BE49-F238E27FC236}">
                <a16:creationId xmlns:a16="http://schemas.microsoft.com/office/drawing/2014/main" id="{631F9DFE-4D00-1B9D-6D09-EFCA3CAE1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70193" y="584390"/>
            <a:ext cx="728225" cy="728225"/>
          </a:xfrm>
          <a:prstGeom prst="rect">
            <a:avLst/>
          </a:prstGeom>
        </p:spPr>
      </p:pic>
      <p:pic>
        <p:nvPicPr>
          <p:cNvPr id="20" name="Graphic 19" descr="Pie chart">
            <a:extLst>
              <a:ext uri="{FF2B5EF4-FFF2-40B4-BE49-F238E27FC236}">
                <a16:creationId xmlns:a16="http://schemas.microsoft.com/office/drawing/2014/main" id="{1A53C4C2-643B-B7CA-3D93-940CBFA77B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8923" y="2040304"/>
            <a:ext cx="739877" cy="739877"/>
          </a:xfrm>
          <a:prstGeom prst="rect">
            <a:avLst/>
          </a:prstGeom>
        </p:spPr>
      </p:pic>
      <p:pic>
        <p:nvPicPr>
          <p:cNvPr id="22" name="Graphic 21" descr="Research">
            <a:extLst>
              <a:ext uri="{FF2B5EF4-FFF2-40B4-BE49-F238E27FC236}">
                <a16:creationId xmlns:a16="http://schemas.microsoft.com/office/drawing/2014/main" id="{61AFB942-6DB3-BB72-E0DD-4A45E477D3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51977" y="5430817"/>
            <a:ext cx="748470" cy="748470"/>
          </a:xfrm>
          <a:prstGeom prst="rect">
            <a:avLst/>
          </a:prstGeom>
        </p:spPr>
      </p:pic>
      <p:pic>
        <p:nvPicPr>
          <p:cNvPr id="24" name="Graphic 23" descr="Gears">
            <a:extLst>
              <a:ext uri="{FF2B5EF4-FFF2-40B4-BE49-F238E27FC236}">
                <a16:creationId xmlns:a16="http://schemas.microsoft.com/office/drawing/2014/main" id="{5B771DD9-6262-82C2-60BF-C3AF01E4EF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9471" y="3593312"/>
            <a:ext cx="739877" cy="7398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111</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Times New Roman</vt:lpstr>
      <vt:lpstr>Trebuchet MS</vt:lpstr>
      <vt:lpstr>Wingdings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ASWATHI AJITH</cp:lastModifiedBy>
  <cp:revision>4</cp:revision>
  <dcterms:created xsi:type="dcterms:W3CDTF">2016-11-04T11:46:04Z</dcterms:created>
  <dcterms:modified xsi:type="dcterms:W3CDTF">2024-12-21T17:52:18Z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