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6"/>
  </p:notesMasterIdLst>
  <p:sldIdLst>
    <p:sldId id="4778" r:id="rId2"/>
    <p:sldId id="1010" r:id="rId3"/>
    <p:sldId id="4780" r:id="rId4"/>
    <p:sldId id="4779" r:id="rId5"/>
    <p:sldId id="4789" r:id="rId6"/>
    <p:sldId id="4782" r:id="rId7"/>
    <p:sldId id="4783" r:id="rId8"/>
    <p:sldId id="4790" r:id="rId9"/>
    <p:sldId id="4784" r:id="rId10"/>
    <p:sldId id="4785" r:id="rId11"/>
    <p:sldId id="4787" r:id="rId12"/>
    <p:sldId id="4786" r:id="rId13"/>
    <p:sldId id="4788" r:id="rId14"/>
    <p:sldId id="275" r:id="rId15"/>
  </p:sldIdLst>
  <p:sldSz cx="12192000" cy="6858000"/>
  <p:notesSz cx="6858000" cy="9144000"/>
  <p:embeddedFontLst>
    <p:embeddedFont>
      <p:font typeface="Roboto" panose="02000000000000000000" pitchFamily="2" charset="0"/>
      <p:regular r:id="rId17"/>
      <p:bold r:id="rId18"/>
      <p:italic r:id="rId19"/>
      <p:boldItalic r:id="rId20"/>
    </p:embeddedFont>
    <p:embeddedFont>
      <p:font typeface="Roboto Light" panose="02000000000000000000" pitchFamily="2" charset="0"/>
      <p:regular r:id="rId21"/>
      <p:italic r:id="rId22"/>
    </p:embeddedFont>
    <p:embeddedFont>
      <p:font typeface="Roboto Medium" panose="02000000000000000000" pitchFamily="2" charset="0"/>
      <p:regular r:id="rId23"/>
      <p: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9"/>
            <p14:sldId id="4782"/>
            <p14:sldId id="4783"/>
            <p14:sldId id="4790"/>
            <p14:sldId id="4784"/>
            <p14:sldId id="4785"/>
            <p14:sldId id="4787"/>
            <p14:sldId id="4786"/>
            <p14:sldId id="4788"/>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283" autoAdjust="0"/>
  </p:normalViewPr>
  <p:slideViewPr>
    <p:cSldViewPr snapToGrid="0" showGuides="1">
      <p:cViewPr varScale="1">
        <p:scale>
          <a:sx n="78" d="100"/>
          <a:sy n="78" d="100"/>
        </p:scale>
        <p:origin x="1171" y="58"/>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12/12/2024</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14</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Aswathi Ajith</a:t>
            </a:r>
          </a:p>
          <a:p>
            <a:r>
              <a:rPr lang="en-AU" dirty="0"/>
              <a:t>December 12, 2024</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085004" y="232368"/>
            <a:ext cx="10479600" cy="824400"/>
          </a:xfrm>
        </p:spPr>
        <p:txBody>
          <a:bodyPr/>
          <a:lstStyle/>
          <a:p>
            <a:pPr marL="342900" indent="-3429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Control stores are strategically selected based on key metrics to mirror trial stores, ensuring accurate performance analysis during the trial period.</a:t>
            </a:r>
            <a:endParaRPr lang="en-AU"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
        <p:nvSpPr>
          <p:cNvPr id="3" name="TextBox 2">
            <a:extLst>
              <a:ext uri="{FF2B5EF4-FFF2-40B4-BE49-F238E27FC236}">
                <a16:creationId xmlns:a16="http://schemas.microsoft.com/office/drawing/2014/main" id="{8DA5747A-77AC-F7A4-4997-57A9CB992E7A}"/>
              </a:ext>
            </a:extLst>
          </p:cNvPr>
          <p:cNvSpPr txBox="1"/>
          <p:nvPr/>
        </p:nvSpPr>
        <p:spPr>
          <a:xfrm>
            <a:off x="1085002" y="1211580"/>
            <a:ext cx="10300751" cy="511277"/>
          </a:xfrm>
          <a:prstGeom prst="rect">
            <a:avLst/>
          </a:prstGeom>
          <a:noFill/>
        </p:spPr>
        <p:txBody>
          <a:bodyPr wrap="square" lIns="0" tIns="0" rIns="0" bIns="0" rtlCol="0" anchor="t">
            <a:noAutofit/>
          </a:bodyPr>
          <a:lstStyle/>
          <a:p>
            <a:pPr marL="342900" indent="-342900" algn="l">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Visualized the pre-trial performance with plots comparing total sales and customer numbers for each trial-control store pair.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Trial store 77 and control store 233</a:t>
            </a:r>
            <a:endParaRPr lang="en-US" sz="2000" dirty="0">
              <a:latin typeface="Times New Roman" panose="02020603050405020304" pitchFamily="18" charset="0"/>
              <a:ea typeface="Roboto Light" panose="02000000000000000000" pitchFamily="2" charset="0"/>
              <a:cs typeface="Times New Roman" panose="02020603050405020304" pitchFamily="18" charset="0"/>
            </a:endParaRPr>
          </a:p>
        </p:txBody>
      </p:sp>
      <p:pic>
        <p:nvPicPr>
          <p:cNvPr id="10" name="Picture 9">
            <a:extLst>
              <a:ext uri="{FF2B5EF4-FFF2-40B4-BE49-F238E27FC236}">
                <a16:creationId xmlns:a16="http://schemas.microsoft.com/office/drawing/2014/main" id="{4D785BF7-0074-B3C2-A829-48A2A731F2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3078" y="2136759"/>
            <a:ext cx="4778154" cy="3254022"/>
          </a:xfrm>
          <a:prstGeom prst="rect">
            <a:avLst/>
          </a:prstGeom>
        </p:spPr>
      </p:pic>
      <p:pic>
        <p:nvPicPr>
          <p:cNvPr id="12" name="Picture 11">
            <a:extLst>
              <a:ext uri="{FF2B5EF4-FFF2-40B4-BE49-F238E27FC236}">
                <a16:creationId xmlns:a16="http://schemas.microsoft.com/office/drawing/2014/main" id="{F269ADDB-CA00-E1D1-FF66-8C5FE7B088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5327" y="2163431"/>
            <a:ext cx="4740051" cy="3200677"/>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926DB1-38C0-E122-76DE-1DD00C6DF284}"/>
              </a:ext>
            </a:extLst>
          </p:cNvPr>
          <p:cNvSpPr>
            <a:spLocks noGrp="1"/>
          </p:cNvSpPr>
          <p:nvPr>
            <p:ph type="body" sz="quarter" idx="10"/>
          </p:nvPr>
        </p:nvSpPr>
        <p:spPr>
          <a:xfrm>
            <a:off x="1307690" y="512365"/>
            <a:ext cx="10479600" cy="824400"/>
          </a:xfrm>
        </p:spPr>
        <p:txBody>
          <a:bodyPr/>
          <a:lstStyle/>
          <a:p>
            <a:pPr marL="457200" indent="-4572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Trial store 77 and control store 233</a:t>
            </a:r>
          </a:p>
        </p:txBody>
      </p:sp>
      <p:pic>
        <p:nvPicPr>
          <p:cNvPr id="4" name="Picture 3">
            <a:extLst>
              <a:ext uri="{FF2B5EF4-FFF2-40B4-BE49-F238E27FC236}">
                <a16:creationId xmlns:a16="http://schemas.microsoft.com/office/drawing/2014/main" id="{D299F495-6CD6-A6FB-E941-21C02EBC8B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7690" y="2105841"/>
            <a:ext cx="4788310" cy="4137608"/>
          </a:xfrm>
          <a:prstGeom prst="rect">
            <a:avLst/>
          </a:prstGeom>
        </p:spPr>
      </p:pic>
      <p:pic>
        <p:nvPicPr>
          <p:cNvPr id="6" name="Picture 5">
            <a:extLst>
              <a:ext uri="{FF2B5EF4-FFF2-40B4-BE49-F238E27FC236}">
                <a16:creationId xmlns:a16="http://schemas.microsoft.com/office/drawing/2014/main" id="{185FF7BB-70E7-2749-0A12-B93240DAED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9784" y="2125718"/>
            <a:ext cx="4767506" cy="4137608"/>
          </a:xfrm>
          <a:prstGeom prst="rect">
            <a:avLst/>
          </a:prstGeom>
        </p:spPr>
      </p:pic>
      <p:sp>
        <p:nvSpPr>
          <p:cNvPr id="8" name="TextBox 7">
            <a:extLst>
              <a:ext uri="{FF2B5EF4-FFF2-40B4-BE49-F238E27FC236}">
                <a16:creationId xmlns:a16="http://schemas.microsoft.com/office/drawing/2014/main" id="{59CC5905-996A-5BBF-9D94-82AA5BF8E84D}"/>
              </a:ext>
            </a:extLst>
          </p:cNvPr>
          <p:cNvSpPr txBox="1"/>
          <p:nvPr/>
        </p:nvSpPr>
        <p:spPr>
          <a:xfrm>
            <a:off x="1307690" y="924565"/>
            <a:ext cx="10479600" cy="1015663"/>
          </a:xfrm>
          <a:prstGeom prst="rect">
            <a:avLst/>
          </a:prstGeom>
          <a:noFill/>
        </p:spPr>
        <p:txBody>
          <a:bodyPr wrap="square">
            <a:spAutoFit/>
          </a:bodyPr>
          <a:lstStyle/>
          <a:p>
            <a:pPr marL="285750" indent="-285750" algn="l">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Trial sales and No of customers consistently exceed the 95% threshold for all three months (Feb, March, and April 2019)</a:t>
            </a:r>
          </a:p>
          <a:p>
            <a:pPr marL="285750" indent="-285750" algn="l">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indicates a significant improvement for Trial Store 77 during the trial period. </a:t>
            </a:r>
            <a:endParaRPr lang="en-US" sz="2000" dirty="0">
              <a:latin typeface="Times New Roman" panose="02020603050405020304" pitchFamily="18" charset="0"/>
              <a:ea typeface="Robot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1501839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262998" y="545711"/>
            <a:ext cx="10479600" cy="824400"/>
          </a:xfrm>
        </p:spPr>
        <p:txBody>
          <a:bodyPr/>
          <a:lstStyle/>
          <a:p>
            <a:pPr marL="457200" indent="-4572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Trial store 86 and control store 155</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4">
            <a:extLst>
              <a:ext uri="{FF2B5EF4-FFF2-40B4-BE49-F238E27FC236}">
                <a16:creationId xmlns:a16="http://schemas.microsoft.com/office/drawing/2014/main" id="{F960D726-7B30-6209-4AA3-3C3BE01A39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2998" y="2357145"/>
            <a:ext cx="4918576" cy="3594111"/>
          </a:xfrm>
          <a:prstGeom prst="rect">
            <a:avLst/>
          </a:prstGeom>
        </p:spPr>
      </p:pic>
      <p:sp>
        <p:nvSpPr>
          <p:cNvPr id="6" name="TextBox 5">
            <a:extLst>
              <a:ext uri="{FF2B5EF4-FFF2-40B4-BE49-F238E27FC236}">
                <a16:creationId xmlns:a16="http://schemas.microsoft.com/office/drawing/2014/main" id="{3A919E14-1520-6E1F-961D-2171891B3C1D}"/>
              </a:ext>
            </a:extLst>
          </p:cNvPr>
          <p:cNvSpPr txBox="1"/>
          <p:nvPr/>
        </p:nvSpPr>
        <p:spPr>
          <a:xfrm>
            <a:off x="1262998" y="1181358"/>
            <a:ext cx="9950246" cy="824400"/>
          </a:xfrm>
          <a:prstGeom prst="rect">
            <a:avLst/>
          </a:prstGeom>
          <a:noFill/>
        </p:spPr>
        <p:txBody>
          <a:bodyPr wrap="square" lIns="0" tIns="0" rIns="0" bIns="0" rtlCol="0" anchor="t">
            <a:noAutofit/>
          </a:bodyPr>
          <a:lstStyle/>
          <a:p>
            <a:pPr marL="285750" indent="-285750" algn="l">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Trial sales and No of customers consistently exceed the 95% threshold for all three months (Feb, March, and April 2019)</a:t>
            </a:r>
          </a:p>
          <a:p>
            <a:pPr marL="285750" indent="-285750" algn="l">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indicates a significant improvement for Trial Store 86 during the trial period. </a:t>
            </a:r>
            <a:endParaRPr lang="en-US" sz="2000" dirty="0">
              <a:latin typeface="Times New Roman" panose="02020603050405020304" pitchFamily="18" charset="0"/>
              <a:ea typeface="Roboto Light" panose="02000000000000000000" pitchFamily="2" charset="0"/>
              <a:cs typeface="Times New Roman" panose="02020603050405020304" pitchFamily="18" charset="0"/>
            </a:endParaRPr>
          </a:p>
        </p:txBody>
      </p:sp>
      <p:pic>
        <p:nvPicPr>
          <p:cNvPr id="8" name="Picture 7">
            <a:extLst>
              <a:ext uri="{FF2B5EF4-FFF2-40B4-BE49-F238E27FC236}">
                <a16:creationId xmlns:a16="http://schemas.microsoft.com/office/drawing/2014/main" id="{C550BBA4-165A-A8D4-B4BB-E34528E973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7551" y="2357145"/>
            <a:ext cx="4863420" cy="3647565"/>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C490C6-2694-929F-94A7-841B8045F943}"/>
              </a:ext>
            </a:extLst>
          </p:cNvPr>
          <p:cNvSpPr>
            <a:spLocks noGrp="1"/>
          </p:cNvSpPr>
          <p:nvPr>
            <p:ph type="body" sz="quarter" idx="10"/>
          </p:nvPr>
        </p:nvSpPr>
        <p:spPr>
          <a:xfrm>
            <a:off x="1265502" y="486330"/>
            <a:ext cx="10479600" cy="824400"/>
          </a:xfrm>
        </p:spPr>
        <p:txBody>
          <a:bodyPr/>
          <a:lstStyle/>
          <a:p>
            <a:pPr marL="342900" indent="-3429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Trial store 88 and control store 40</a:t>
            </a:r>
          </a:p>
          <a:p>
            <a:endParaRPr lang="en-US" dirty="0"/>
          </a:p>
        </p:txBody>
      </p:sp>
      <p:pic>
        <p:nvPicPr>
          <p:cNvPr id="4" name="Picture 3">
            <a:extLst>
              <a:ext uri="{FF2B5EF4-FFF2-40B4-BE49-F238E27FC236}">
                <a16:creationId xmlns:a16="http://schemas.microsoft.com/office/drawing/2014/main" id="{875BE9DA-0CD0-4294-E9EC-B8A506C696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9991" y="2310582"/>
            <a:ext cx="4886729" cy="3730662"/>
          </a:xfrm>
          <a:prstGeom prst="rect">
            <a:avLst/>
          </a:prstGeom>
        </p:spPr>
      </p:pic>
      <p:sp>
        <p:nvSpPr>
          <p:cNvPr id="5" name="TextBox 4">
            <a:extLst>
              <a:ext uri="{FF2B5EF4-FFF2-40B4-BE49-F238E27FC236}">
                <a16:creationId xmlns:a16="http://schemas.microsoft.com/office/drawing/2014/main" id="{0134665B-D9C8-3C91-9C60-03DECABA408D}"/>
              </a:ext>
            </a:extLst>
          </p:cNvPr>
          <p:cNvSpPr txBox="1"/>
          <p:nvPr/>
        </p:nvSpPr>
        <p:spPr>
          <a:xfrm>
            <a:off x="1504335" y="1081548"/>
            <a:ext cx="9714271" cy="688258"/>
          </a:xfrm>
          <a:prstGeom prst="rect">
            <a:avLst/>
          </a:prstGeom>
          <a:noFill/>
        </p:spPr>
        <p:txBody>
          <a:bodyPr wrap="square" lIns="0" tIns="0" rIns="0" bIns="0" rtlCol="0" anchor="t">
            <a:noAutofit/>
          </a:bodyPr>
          <a:lstStyle/>
          <a:p>
            <a:pPr algn="l"/>
            <a:endParaRPr lang="en-US" sz="1200" dirty="0" err="1">
              <a:latin typeface="Roboto Light" panose="02000000000000000000" pitchFamily="2" charset="0"/>
              <a:ea typeface="Roboto Light" panose="02000000000000000000" pitchFamily="2" charset="0"/>
            </a:endParaRPr>
          </a:p>
        </p:txBody>
      </p:sp>
      <p:sp>
        <p:nvSpPr>
          <p:cNvPr id="6" name="Rectangle 1">
            <a:extLst>
              <a:ext uri="{FF2B5EF4-FFF2-40B4-BE49-F238E27FC236}">
                <a16:creationId xmlns:a16="http://schemas.microsoft.com/office/drawing/2014/main" id="{22D1A165-CB3D-2DD2-829B-4D7150B80903}"/>
              </a:ext>
            </a:extLst>
          </p:cNvPr>
          <p:cNvSpPr>
            <a:spLocks noChangeArrowheads="1"/>
          </p:cNvSpPr>
          <p:nvPr/>
        </p:nvSpPr>
        <p:spPr bwMode="auto">
          <a:xfrm>
            <a:off x="1196976" y="649011"/>
            <a:ext cx="1081804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Trial sales and No of customers for Store 88 barely exceed the 95% threshold, suggesting limited impact of the trial layout.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sz="2000" dirty="0">
                <a:latin typeface="Times New Roman" panose="02020603050405020304" pitchFamily="18" charset="0"/>
                <a:cs typeface="Times New Roman" panose="02020603050405020304" pitchFamily="18" charset="0"/>
              </a:rPr>
              <a:t>This indicates that there isn’t any significant improvement for the trial store during the trial period.</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F376728-EE1C-672B-E423-4A4E1C7481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3612" y="2408994"/>
            <a:ext cx="4957614" cy="3632249"/>
          </a:xfrm>
          <a:prstGeom prst="rect">
            <a:avLst/>
          </a:prstGeom>
        </p:spPr>
      </p:pic>
    </p:spTree>
    <p:extLst>
      <p:ext uri="{BB962C8B-B14F-4D97-AF65-F5344CB8AC3E}">
        <p14:creationId xmlns:p14="http://schemas.microsoft.com/office/powerpoint/2010/main" val="277144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a:xfrm>
            <a:off x="1116455" y="264549"/>
            <a:ext cx="10479600" cy="824400"/>
          </a:xfrm>
        </p:spPr>
        <p:txBody>
          <a:bodyPr/>
          <a:lstStyle/>
          <a:p>
            <a:pPr marL="342900" indent="-342900">
              <a:buFont typeface="Wingdings" panose="05000000000000000000" pitchFamily="2" charset="2"/>
              <a:buChar char="q"/>
            </a:pPr>
            <a:r>
              <a:rPr lang="en-AU" dirty="0">
                <a:latin typeface="Times New Roman" panose="02020603050405020304" pitchFamily="18" charset="0"/>
                <a:ea typeface="Calibri" panose="020F0502020204030204" pitchFamily="34" charset="0"/>
                <a:cs typeface="Times New Roman" panose="02020603050405020304" pitchFamily="18" charset="0"/>
              </a:rPr>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16455" y="1277771"/>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080506" y="3915577"/>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6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02</a:t>
            </a:r>
            <a:endParaRPr lang="en-AU"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358286"/>
            <a:ext cx="1896185" cy="1718741"/>
          </a:xfrm>
          <a:prstGeom prst="rect">
            <a:avLst/>
          </a:prstGeom>
          <a:noFill/>
        </p:spPr>
        <p:txBody>
          <a:bodyPr wrap="square" lIns="0" tIns="0" rIns="0" bIns="0" rtlCol="0" anchor="t">
            <a:noAutofit/>
          </a:bodyPr>
          <a:lstStyle/>
          <a:p>
            <a:pPr algn="l"/>
            <a:r>
              <a:rPr lang="en-AU" sz="1600" dirty="0">
                <a:latin typeface="Times New Roman" panose="02020603050405020304" pitchFamily="18" charset="0"/>
                <a:ea typeface="Calibri" panose="020F0502020204030204" pitchFamily="34" charset="0"/>
                <a:cs typeface="Times New Roman" panose="02020603050405020304" pitchFamily="18"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2033909" y="4050310"/>
            <a:ext cx="1896185" cy="1718741"/>
          </a:xfrm>
          <a:prstGeom prst="rect">
            <a:avLst/>
          </a:prstGeom>
          <a:noFill/>
        </p:spPr>
        <p:txBody>
          <a:bodyPr wrap="square" lIns="0" tIns="0" rIns="0" bIns="0" rtlCol="0" anchor="t">
            <a:noAutofit/>
          </a:bodyPr>
          <a:lstStyle/>
          <a:p>
            <a:pPr algn="l"/>
            <a:r>
              <a:rPr lang="en-AU" sz="1600" dirty="0">
                <a:latin typeface="Times New Roman" panose="02020603050405020304" pitchFamily="18" charset="0"/>
                <a:ea typeface="Calibri" panose="020F0502020204030204" pitchFamily="34" charset="0"/>
                <a:cs typeface="Times New Roman" panose="02020603050405020304" pitchFamily="18" charset="0"/>
              </a:rPr>
              <a:t>Task 2</a:t>
            </a:r>
          </a:p>
        </p:txBody>
      </p:sp>
      <p:sp>
        <p:nvSpPr>
          <p:cNvPr id="7" name="TextBox 6">
            <a:extLst>
              <a:ext uri="{FF2B5EF4-FFF2-40B4-BE49-F238E27FC236}">
                <a16:creationId xmlns:a16="http://schemas.microsoft.com/office/drawing/2014/main" id="{7C949C27-3E05-4AA4-A1A8-5696F6F3C356}"/>
              </a:ext>
            </a:extLst>
          </p:cNvPr>
          <p:cNvSpPr txBox="1"/>
          <p:nvPr/>
        </p:nvSpPr>
        <p:spPr>
          <a:xfrm>
            <a:off x="4012709" y="865571"/>
            <a:ext cx="7663866" cy="1718741"/>
          </a:xfrm>
          <a:prstGeom prst="rect">
            <a:avLst/>
          </a:prstGeom>
          <a:noFill/>
        </p:spPr>
        <p:txBody>
          <a:bodyPr wrap="square" lIns="0" tIns="0" rIns="0" bIns="0" rtlCol="0" anchor="t">
            <a:noAutofit/>
          </a:bodyPr>
          <a:lstStyle/>
          <a:p>
            <a:pPr marL="171450" indent="-171450" algn="l">
              <a:lnSpc>
                <a:spcPct val="150000"/>
              </a:lnSpc>
              <a:buFont typeface="Wingdings" panose="05000000000000000000" pitchFamily="2" charset="2"/>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The three highest-contributing segments to total chip sales are Older Families - Budget, Young Singles/Couples - Mainstream, and Retirees - Mainstream, with Kettle being the most purchased brand across all segments.</a:t>
            </a:r>
          </a:p>
          <a:p>
            <a:pPr marL="171450" indent="-171450" algn="l">
              <a:lnSpc>
                <a:spcPct val="150000"/>
              </a:lnSpc>
              <a:buFont typeface="Wingdings" panose="05000000000000000000" pitchFamily="2" charset="2"/>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Despite not having the largest population, Older Families drive sales through their high purchase frequency and larger average quantities per purchase. </a:t>
            </a:r>
          </a:p>
          <a:p>
            <a:pPr marL="171450" indent="-171450" algn="l">
              <a:lnSpc>
                <a:spcPct val="150000"/>
              </a:lnSpc>
              <a:buFont typeface="Wingdings" panose="05000000000000000000" pitchFamily="2" charset="2"/>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The Mainstream Young and Mid-age Singles/Couples spend significantly more per purchase, and the most popular chip sizes are 175g and 150g across all segments.</a:t>
            </a:r>
          </a:p>
          <a:p>
            <a:pPr algn="l">
              <a:lnSpc>
                <a:spcPct val="150000"/>
              </a:lnSpc>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l">
              <a:lnSpc>
                <a:spcPct val="150000"/>
              </a:lnSpc>
            </a:pPr>
            <a:endParaRPr lang="en-AU" sz="16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84607" y="3962398"/>
            <a:ext cx="7398324" cy="1629091"/>
          </a:xfrm>
          <a:prstGeom prst="rect">
            <a:avLst/>
          </a:prstGeom>
          <a:noFill/>
        </p:spPr>
        <p:txBody>
          <a:bodyPr wrap="square" lIns="0" tIns="0" rIns="0" bIns="0" rtlCol="0" anchor="t">
            <a:noAutofit/>
          </a:bodyPr>
          <a:lstStyle/>
          <a:p>
            <a:pPr marL="228600" indent="-228600" algn="l">
              <a:lnSpc>
                <a:spcPct val="150000"/>
              </a:lnSpc>
              <a:spcAft>
                <a:spcPts val="675"/>
              </a:spcAft>
              <a:buFont typeface="Wingdings" panose="05000000000000000000" pitchFamily="2" charset="2"/>
              <a:buChar char="§"/>
            </a:pPr>
            <a:r>
              <a:rPr lang="en-US" sz="16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Trial store 77 sales for Feb, March, and April exceeds 95% threshold of control store. Same goes to store 86 sales for all 3 trial months.</a:t>
            </a:r>
          </a:p>
          <a:p>
            <a:pPr marL="228600" indent="-228600" algn="l">
              <a:lnSpc>
                <a:spcPct val="150000"/>
              </a:lnSpc>
              <a:spcAft>
                <a:spcPts val="675"/>
              </a:spcAft>
              <a:buFont typeface="Wingdings" panose="05000000000000000000" pitchFamily="2" charset="2"/>
              <a:buChar char="§"/>
            </a:pPr>
            <a:r>
              <a:rPr lang="en-US" sz="16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Both trial store 77 and 86 showed significant increase in Total Sales and Number of Customers during trial period. But not for trial store 88.</a:t>
            </a:r>
          </a:p>
          <a:p>
            <a:pPr marL="228600" indent="-228600" algn="l">
              <a:lnSpc>
                <a:spcPct val="150000"/>
              </a:lnSpc>
              <a:spcAft>
                <a:spcPts val="675"/>
              </a:spcAft>
              <a:buFont typeface="Wingdings" panose="05000000000000000000" pitchFamily="2" charset="2"/>
              <a:buChar char="§"/>
            </a:pPr>
            <a:r>
              <a:rPr lang="en-US" sz="16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Overall, the trial showed positive significant result.</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020A52-E67C-7BEE-96D0-1F65AEC1A76A}"/>
              </a:ext>
            </a:extLst>
          </p:cNvPr>
          <p:cNvSpPr>
            <a:spLocks noGrp="1"/>
          </p:cNvSpPr>
          <p:nvPr>
            <p:ph type="body" sz="quarter" idx="10"/>
          </p:nvPr>
        </p:nvSpPr>
        <p:spPr/>
        <p:txBody>
          <a:bodyPr/>
          <a:lstStyle/>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Older and Young families purchase more chips on average than other groups.</a:t>
            </a:r>
          </a:p>
        </p:txBody>
      </p:sp>
      <p:pic>
        <p:nvPicPr>
          <p:cNvPr id="4" name="Picture 3">
            <a:extLst>
              <a:ext uri="{FF2B5EF4-FFF2-40B4-BE49-F238E27FC236}">
                <a16:creationId xmlns:a16="http://schemas.microsoft.com/office/drawing/2014/main" id="{E7A9E9FF-ECAE-B3D4-53D4-CF77D1C41501}"/>
              </a:ext>
            </a:extLst>
          </p:cNvPr>
          <p:cNvPicPr>
            <a:picLocks noChangeAspect="1"/>
          </p:cNvPicPr>
          <p:nvPr/>
        </p:nvPicPr>
        <p:blipFill>
          <a:blip r:embed="rId2"/>
          <a:stretch>
            <a:fillRect/>
          </a:stretch>
        </p:blipFill>
        <p:spPr>
          <a:xfrm>
            <a:off x="1016936" y="1003178"/>
            <a:ext cx="10531753" cy="4694327"/>
          </a:xfrm>
          <a:prstGeom prst="rect">
            <a:avLst/>
          </a:prstGeom>
        </p:spPr>
      </p:pic>
    </p:spTree>
    <p:extLst>
      <p:ext uri="{BB962C8B-B14F-4D97-AF65-F5344CB8AC3E}">
        <p14:creationId xmlns:p14="http://schemas.microsoft.com/office/powerpoint/2010/main" val="633007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marL="342900" indent="-342900">
              <a:buFont typeface="Wingdings" panose="05000000000000000000" pitchFamily="2" charset="2"/>
              <a:buChar char="§"/>
            </a:pPr>
            <a:r>
              <a:rPr lang="en-AU" sz="2000" dirty="0">
                <a:latin typeface="Times New Roman" panose="02020603050405020304" pitchFamily="18" charset="0"/>
                <a:cs typeface="Times New Roman" panose="02020603050405020304" pitchFamily="18" charset="0"/>
              </a:rPr>
              <a:t>Sales are mostly coming from Budget older families and followed by Mainstream young singles/couples</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8" name="Picture 7">
            <a:extLst>
              <a:ext uri="{FF2B5EF4-FFF2-40B4-BE49-F238E27FC236}">
                <a16:creationId xmlns:a16="http://schemas.microsoft.com/office/drawing/2014/main" id="{6BFAAA8C-88E0-CD49-9AD7-82D9EFDC7B7B}"/>
              </a:ext>
            </a:extLst>
          </p:cNvPr>
          <p:cNvPicPr>
            <a:picLocks noChangeAspect="1"/>
          </p:cNvPicPr>
          <p:nvPr/>
        </p:nvPicPr>
        <p:blipFill>
          <a:blip r:embed="rId3"/>
          <a:stretch>
            <a:fillRect/>
          </a:stretch>
        </p:blipFill>
        <p:spPr>
          <a:xfrm>
            <a:off x="1688300" y="1277771"/>
            <a:ext cx="8992379" cy="4511431"/>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Mainstream young singles/couples have a larger population, contributing significantly to total sales.</a:t>
            </a:r>
            <a:endParaRPr lang="en-AU" sz="2000"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11" name="Picture 10">
            <a:extLst>
              <a:ext uri="{FF2B5EF4-FFF2-40B4-BE49-F238E27FC236}">
                <a16:creationId xmlns:a16="http://schemas.microsoft.com/office/drawing/2014/main" id="{3D4EC2BA-81DA-D895-A222-98574236E760}"/>
              </a:ext>
            </a:extLst>
          </p:cNvPr>
          <p:cNvPicPr>
            <a:picLocks noChangeAspect="1"/>
          </p:cNvPicPr>
          <p:nvPr/>
        </p:nvPicPr>
        <p:blipFill>
          <a:blip r:embed="rId3"/>
          <a:stretch>
            <a:fillRect/>
          </a:stretch>
        </p:blipFill>
        <p:spPr>
          <a:xfrm>
            <a:off x="1291388" y="1543468"/>
            <a:ext cx="10290773" cy="3771063"/>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38F2D2-435F-704A-96A5-E4D3665D14AE}"/>
              </a:ext>
            </a:extLst>
          </p:cNvPr>
          <p:cNvSpPr>
            <a:spLocks noGrp="1"/>
          </p:cNvSpPr>
          <p:nvPr>
            <p:ph type="body" sz="quarter" idx="10"/>
          </p:nvPr>
        </p:nvSpPr>
        <p:spPr/>
        <p:txBody>
          <a:bodyPr/>
          <a:lstStyle/>
          <a:p>
            <a:pPr marL="342900" indent="-342900">
              <a:buFont typeface="Wingdings" panose="05000000000000000000" pitchFamily="2" charset="2"/>
              <a:buChar char="q"/>
            </a:pPr>
            <a:r>
              <a:rPr lang="en-US">
                <a:latin typeface="Times New Roman" panose="02020603050405020304" pitchFamily="18" charset="0"/>
                <a:cs typeface="Times New Roman" panose="02020603050405020304" pitchFamily="18" charset="0"/>
              </a:rPr>
              <a:t>Inferences</a:t>
            </a:r>
            <a:endParaRPr lang="en-US"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DC399569-1879-28F3-5E71-5E67AD03C4F8}"/>
              </a:ext>
            </a:extLst>
          </p:cNvPr>
          <p:cNvSpPr>
            <a:spLocks noChangeArrowheads="1"/>
          </p:cNvSpPr>
          <p:nvPr/>
        </p:nvSpPr>
        <p:spPr bwMode="auto">
          <a:xfrm rot="10800000" flipV="1">
            <a:off x="1196975" y="1277771"/>
            <a:ext cx="10690224" cy="3780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highest sales contributors are </a:t>
            </a:r>
            <a:r>
              <a:rPr kumimoji="0" lang="en-US" altLang="en-US" sz="1800" b="0" i="1" u="none" strike="noStrike" cap="none" normalizeH="0" baseline="0" dirty="0">
                <a:ln>
                  <a:noFill/>
                </a:ln>
                <a:solidFill>
                  <a:schemeClr val="tx1"/>
                </a:solidFill>
                <a:effectLst/>
                <a:latin typeface="Arial" panose="020B0604020202020204" pitchFamily="34" charset="0"/>
              </a:rPr>
              <a:t>Older Families (Budget)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Young Singles/Couples (Mainstream)</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0" i="1" u="none" strike="noStrike" cap="none" normalizeH="0" baseline="0" dirty="0">
                <a:ln>
                  <a:noFill/>
                </a:ln>
                <a:solidFill>
                  <a:schemeClr val="tx1"/>
                </a:solidFill>
                <a:effectLst/>
                <a:latin typeface="Arial" panose="020B0604020202020204" pitchFamily="34" charset="0"/>
              </a:rPr>
              <a:t>Retirees (Mainstream)</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Young Singles/Couples (Mainstream) lead in population, while Older Families, despite a smaller population, drive sales through the highest purchase frequency.</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Older Families and Young Families buy the largest average quantity of chips per purchase. The </a:t>
            </a:r>
            <a:r>
              <a:rPr kumimoji="0" lang="en-US" altLang="en-US" sz="1800" b="0" i="1" u="none" strike="noStrike" cap="none" normalizeH="0" baseline="0" dirty="0">
                <a:ln>
                  <a:noFill/>
                </a:ln>
                <a:solidFill>
                  <a:schemeClr val="tx1"/>
                </a:solidFill>
                <a:effectLst/>
                <a:latin typeface="Arial" panose="020B0604020202020204" pitchFamily="34" charset="0"/>
              </a:rPr>
              <a:t>Mainstream Young/Mid-age Singles/Couples</a:t>
            </a:r>
            <a:r>
              <a:rPr kumimoji="0" lang="en-US" altLang="en-US" sz="1800" b="0" i="0" u="none" strike="noStrike" cap="none" normalizeH="0" baseline="0" dirty="0">
                <a:ln>
                  <a:noFill/>
                </a:ln>
                <a:solidFill>
                  <a:schemeClr val="tx1"/>
                </a:solidFill>
                <a:effectLst/>
                <a:latin typeface="Arial" panose="020B0604020202020204" pitchFamily="34" charset="0"/>
              </a:rPr>
              <a:t> segment spends significantly more per purchase than their non-Mainstream counterparts.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0" i="1" u="none" strike="noStrike" cap="none" normalizeH="0" baseline="0" dirty="0">
                <a:ln>
                  <a:noFill/>
                </a:ln>
                <a:solidFill>
                  <a:schemeClr val="tx1"/>
                </a:solidFill>
                <a:effectLst/>
                <a:latin typeface="Arial" panose="020B0604020202020204" pitchFamily="34" charset="0"/>
              </a:rPr>
              <a:t>Kettle</a:t>
            </a:r>
            <a:r>
              <a:rPr kumimoji="0" lang="en-US" altLang="en-US" sz="1800" b="0" i="0" u="none" strike="noStrike" cap="none" normalizeH="0" baseline="0" dirty="0">
                <a:ln>
                  <a:noFill/>
                </a:ln>
                <a:solidFill>
                  <a:schemeClr val="tx1"/>
                </a:solidFill>
                <a:effectLst/>
                <a:latin typeface="Arial" panose="020B0604020202020204" pitchFamily="34" charset="0"/>
              </a:rPr>
              <a:t> dominates as the most purchased chip brand across all segments, with 175g being the most popular size, followed by 150g.</a:t>
            </a:r>
          </a:p>
        </p:txBody>
      </p:sp>
    </p:spTree>
    <p:extLst>
      <p:ext uri="{BB962C8B-B14F-4D97-AF65-F5344CB8AC3E}">
        <p14:creationId xmlns:p14="http://schemas.microsoft.com/office/powerpoint/2010/main" val="343831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6757</TotalTime>
  <Words>779</Words>
  <Application>Microsoft Office PowerPoint</Application>
  <PresentationFormat>Widescreen</PresentationFormat>
  <Paragraphs>56</Paragraphs>
  <Slides>14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Roboto Medium</vt:lpstr>
      <vt:lpstr>Calibri</vt:lpstr>
      <vt:lpstr>Arial</vt:lpstr>
      <vt:lpstr>Wingdings</vt:lpstr>
      <vt:lpstr>Roboto</vt:lpstr>
      <vt:lpstr>Roboto Light</vt:lpstr>
      <vt:lpstr>Times New Roman</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ASWATHI AJITH</cp:lastModifiedBy>
  <cp:revision>470</cp:revision>
  <dcterms:created xsi:type="dcterms:W3CDTF">2018-02-07T23:23:24Z</dcterms:created>
  <dcterms:modified xsi:type="dcterms:W3CDTF">2024-12-12T08:02:01Z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