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2" r:id="rId3"/>
    <p:sldId id="270" r:id="rId4"/>
    <p:sldId id="257" r:id="rId5"/>
    <p:sldId id="259" r:id="rId6"/>
    <p:sldId id="261" r:id="rId7"/>
    <p:sldId id="263" r:id="rId8"/>
    <p:sldId id="268" r:id="rId9"/>
    <p:sldId id="269" r:id="rId10"/>
    <p:sldId id="271" r:id="rId11"/>
    <p:sldId id="267" r:id="rId12"/>
  </p:sldIdLst>
  <p:sldSz cx="18288000" cy="10287000"/>
  <p:notesSz cx="6858000" cy="9144000"/>
  <p:embeddedFontLst>
    <p:embeddedFont>
      <p:font typeface="Poppins Bold" charset="0"/>
      <p:regular r:id="rId13"/>
    </p:embeddedFont>
    <p:embeddedFont>
      <p:font typeface="Calibri" pitchFamily="34" charset="0"/>
      <p:regular r:id="rId14"/>
      <p:bold r:id="rId15"/>
      <p:italic r:id="rId16"/>
      <p:boldItalic r:id="rId17"/>
    </p:embeddedFont>
    <p:embeddedFont>
      <p:font typeface="Poppins" charset="0"/>
      <p:regular r:id="rId18"/>
    </p:embeddedFont>
    <p:embeddedFont>
      <p:font typeface="League Spartan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49" d="100"/>
          <a:sy n="49" d="100"/>
        </p:scale>
        <p:origin x="-57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435190" y="4506120"/>
            <a:ext cx="12713373" cy="14336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572"/>
              </a:lnSpc>
            </a:pPr>
            <a:r>
              <a:rPr lang="en-US" sz="8265" b="1" dirty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TANSTACK </a:t>
            </a:r>
            <a:r>
              <a:rPr lang="en-US" sz="8265" b="1" dirty="0" smtClean="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QUERY</a:t>
            </a:r>
            <a:endParaRPr lang="en-US" sz="8265" b="1" dirty="0">
              <a:solidFill>
                <a:srgbClr val="004AAD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1130300" y="4057750"/>
            <a:ext cx="3086100" cy="2171499"/>
            <a:chOff x="0" y="0"/>
            <a:chExt cx="812800" cy="57191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467343" y="4057750"/>
            <a:ext cx="3086100" cy="2171499"/>
            <a:chOff x="0" y="0"/>
            <a:chExt cx="812800" cy="571917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571917"/>
            </a:xfrm>
            <a:custGeom>
              <a:avLst/>
              <a:gdLst/>
              <a:ahLst/>
              <a:cxnLst/>
              <a:rect l="l" t="t" r="r" b="b"/>
              <a:pathLst>
                <a:path w="812800" h="571917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566265"/>
              </p:ext>
            </p:extLst>
          </p:nvPr>
        </p:nvGraphicFramePr>
        <p:xfrm>
          <a:off x="1371600" y="647700"/>
          <a:ext cx="15468600" cy="9235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/>
                <a:gridCol w="7696200"/>
              </a:tblGrid>
              <a:tr h="1143000"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imes New Roman" pitchFamily="18" charset="0"/>
                          <a:cs typeface="Times New Roman" pitchFamily="18" charset="0"/>
                        </a:rPr>
                        <a:t>Stale</a:t>
                      </a:r>
                      <a:r>
                        <a:rPr lang="en-US" sz="5400" baseline="0" dirty="0" smtClean="0">
                          <a:latin typeface="Times New Roman" pitchFamily="18" charset="0"/>
                          <a:cs typeface="Times New Roman" pitchFamily="18" charset="0"/>
                        </a:rPr>
                        <a:t> Time</a:t>
                      </a:r>
                      <a:endParaRPr lang="en-IN" sz="5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5400" dirty="0" smtClean="0">
                          <a:latin typeface="Times New Roman" pitchFamily="18" charset="0"/>
                          <a:cs typeface="Times New Roman" pitchFamily="18" charset="0"/>
                        </a:rPr>
                        <a:t>Cache Time</a:t>
                      </a:r>
                      <a:endParaRPr lang="en-IN" sz="5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764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Definition: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Stale time defines how long data is considered "fresh" or valid before it needs to be re-fetched or revalidated from its source.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Definition: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Cache time (or gcTime) determines how long data remains in the cache after it becomes unused (i.e., no longer actively observed or referenced by any part of the application).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9050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Purpose: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dictates when a cached item should be considered potentially outdated. Once the stale time expires, the data is marked as stale, and subsequent requests for that data will trigger a re-fetch or revalidation attempt to ensure data currency.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Purpose: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It manages the memory footprint of the cache by specifying when inactive data should be eligible for garbage collection and removal from memory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75260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Impact: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shorter stale time means data is refreshed more frequently, ensuring higher data accuracy but potentially leading to more network requests. A longer stale time reduces network requests but increases the risk of serving outdated information.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Impact:</a:t>
                      </a: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 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A shorter cache time frees up memory more quickly but might require re-fetching data if it's needed again shortly after becoming inactive. A longer cache time keeps data readily available for longer but consumes more memory.</a:t>
                      </a:r>
                    </a:p>
                    <a:p>
                      <a:pPr>
                        <a:lnSpc>
                          <a:spcPct val="150000"/>
                        </a:lnSpc>
                      </a:pP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  <a:tr h="1645920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Behavior: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Serves cached data, and if stale, triggers an immediate background refetch upon a new query.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IN" sz="1800" b="1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Behavior:</a:t>
                      </a:r>
                      <a:endParaRPr lang="en-US" sz="1800" b="0" i="0" kern="1200" dirty="0" smtClean="0">
                        <a:solidFill>
                          <a:schemeClr val="dk1"/>
                        </a:solidFill>
                        <a:effectLst/>
                        <a:latin typeface="Times New Roman" pitchFamily="18" charset="0"/>
                        <a:ea typeface="+mn-ea"/>
                        <a:cs typeface="Times New Roman" pitchFamily="18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US" sz="1800" b="0" i="0" kern="1200" dirty="0" smtClean="0">
                          <a:solidFill>
                            <a:schemeClr val="dk1"/>
                          </a:solidFill>
                          <a:effectLst/>
                          <a:latin typeface="Times New Roman" pitchFamily="18" charset="0"/>
                          <a:ea typeface="+mn-ea"/>
                          <a:cs typeface="Times New Roman" pitchFamily="18" charset="0"/>
                        </a:rPr>
                        <a:t>Deletes inactive data completely from the cache after the time limit expires.</a:t>
                      </a:r>
                      <a:endParaRPr lang="en-IN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2730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59" b="-9259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698500" y="3124200"/>
            <a:ext cx="5245100" cy="1332778"/>
            <a:chOff x="0" y="0"/>
            <a:chExt cx="1381426" cy="35102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381426" cy="351020"/>
            </a:xfrm>
            <a:custGeom>
              <a:avLst/>
              <a:gdLst/>
              <a:ahLst/>
              <a:cxnLst/>
              <a:rect l="l" t="t" r="r" b="b"/>
              <a:pathLst>
                <a:path w="1381426" h="351020">
                  <a:moveTo>
                    <a:pt x="75277" y="0"/>
                  </a:moveTo>
                  <a:lnTo>
                    <a:pt x="1306148" y="0"/>
                  </a:lnTo>
                  <a:cubicBezTo>
                    <a:pt x="1326113" y="0"/>
                    <a:pt x="1345260" y="7931"/>
                    <a:pt x="1359377" y="22048"/>
                  </a:cubicBezTo>
                  <a:cubicBezTo>
                    <a:pt x="1373495" y="36166"/>
                    <a:pt x="1381426" y="55313"/>
                    <a:pt x="1381426" y="75277"/>
                  </a:cubicBezTo>
                  <a:lnTo>
                    <a:pt x="1381426" y="275742"/>
                  </a:lnTo>
                  <a:cubicBezTo>
                    <a:pt x="1381426" y="295707"/>
                    <a:pt x="1373495" y="314854"/>
                    <a:pt x="1359377" y="328971"/>
                  </a:cubicBezTo>
                  <a:cubicBezTo>
                    <a:pt x="1345260" y="343089"/>
                    <a:pt x="1326113" y="351020"/>
                    <a:pt x="1306148" y="351020"/>
                  </a:cubicBezTo>
                  <a:lnTo>
                    <a:pt x="75277" y="351020"/>
                  </a:lnTo>
                  <a:cubicBezTo>
                    <a:pt x="55313" y="351020"/>
                    <a:pt x="36166" y="343089"/>
                    <a:pt x="22048" y="328971"/>
                  </a:cubicBezTo>
                  <a:cubicBezTo>
                    <a:pt x="7931" y="314854"/>
                    <a:pt x="0" y="295707"/>
                    <a:pt x="0" y="275742"/>
                  </a:cubicBezTo>
                  <a:lnTo>
                    <a:pt x="0" y="75277"/>
                  </a:lnTo>
                  <a:cubicBezTo>
                    <a:pt x="0" y="55313"/>
                    <a:pt x="7931" y="36166"/>
                    <a:pt x="22048" y="22048"/>
                  </a:cubicBezTo>
                  <a:cubicBezTo>
                    <a:pt x="36166" y="7931"/>
                    <a:pt x="55313" y="0"/>
                    <a:pt x="7527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381426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3741400" y="3124200"/>
            <a:ext cx="5118100" cy="1332778"/>
            <a:chOff x="0" y="0"/>
            <a:chExt cx="1347977" cy="35102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347977" cy="351020"/>
            </a:xfrm>
            <a:custGeom>
              <a:avLst/>
              <a:gdLst/>
              <a:ahLst/>
              <a:cxnLst/>
              <a:rect l="l" t="t" r="r" b="b"/>
              <a:pathLst>
                <a:path w="1347977" h="351020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4933297" y="3191597"/>
            <a:ext cx="8421405" cy="1265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sz="738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57175" y="4502250"/>
            <a:ext cx="18802350" cy="2006600"/>
            <a:chOff x="0" y="0"/>
            <a:chExt cx="4952059" cy="5284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528487"/>
            </a:xfrm>
            <a:custGeom>
              <a:avLst/>
              <a:gdLst/>
              <a:ahLst/>
              <a:cxnLst/>
              <a:rect l="l" t="t" r="r" b="b"/>
              <a:pathLst>
                <a:path w="4952059" h="528487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4558528" y="1884385"/>
            <a:ext cx="8196547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TANSTACK QUERIES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9039" y="5029897"/>
            <a:ext cx="3263886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QUERY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359079" y="5029897"/>
            <a:ext cx="4093890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MUTATION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55075" y="5029897"/>
            <a:ext cx="4823288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INVALIDATE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7356575"/>
            <a:ext cx="5140213" cy="274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 dirty="0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 query is a declarative dependency on an asynchronous source of data that is tied to a unique key. A query can be used with any Promise based method (including GET and POST methods) to fetch data from a server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431807" y="7356575"/>
            <a:ext cx="4247608" cy="235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Mutations are typically used to create/update/delete data or perform server side-effects. For this purpose, TanStack Query exports a useMutation hook.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942309" y="7356575"/>
            <a:ext cx="5146996" cy="235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In React Query, invalidating a query means marking it as "stale," which tells React Query that the data associated with that query is potentially outdated and should be re-fetched.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>
            <a:grpSpLocks noChangeAspect="1"/>
          </p:cNvGrpSpPr>
          <p:nvPr/>
        </p:nvGrpSpPr>
        <p:grpSpPr>
          <a:xfrm>
            <a:off x="7014278" y="743920"/>
            <a:ext cx="6665756" cy="8957759"/>
            <a:chOff x="0" y="0"/>
            <a:chExt cx="3663950" cy="4923790"/>
          </a:xfrm>
        </p:grpSpPr>
        <p:sp>
          <p:nvSpPr>
            <p:cNvPr id="6" name="Freeform 6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2"/>
              <a:stretch>
                <a:fillRect l="-42123" r="-97797"/>
              </a:stretch>
            </a:blipFill>
          </p:spPr>
        </p:sp>
        <p:sp>
          <p:nvSpPr>
            <p:cNvPr id="7" name="Freeform 7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grpSp>
        <p:nvGrpSpPr>
          <p:cNvPr id="8" name="Group 8"/>
          <p:cNvGrpSpPr>
            <a:grpSpLocks noChangeAspect="1"/>
          </p:cNvGrpSpPr>
          <p:nvPr/>
        </p:nvGrpSpPr>
        <p:grpSpPr>
          <a:xfrm>
            <a:off x="12097039" y="723900"/>
            <a:ext cx="6665756" cy="8957759"/>
            <a:chOff x="0" y="0"/>
            <a:chExt cx="3663950" cy="4923790"/>
          </a:xfrm>
        </p:grpSpPr>
        <p:sp>
          <p:nvSpPr>
            <p:cNvPr id="9" name="Freeform 9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37713" r="-102208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1" name="TextBox 11"/>
          <p:cNvSpPr txBox="1"/>
          <p:nvPr/>
        </p:nvSpPr>
        <p:spPr>
          <a:xfrm>
            <a:off x="252968" y="4703235"/>
            <a:ext cx="6218515" cy="162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1"/>
              </a:lnSpc>
            </a:pPr>
            <a:r>
              <a:rPr lang="en-US" sz="4708" b="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 OF TANSTACK QUERY</a:t>
            </a:r>
          </a:p>
        </p:txBody>
      </p:sp>
    </p:spTree>
    <p:extLst>
      <p:ext uri="{BB962C8B-B14F-4D97-AF65-F5344CB8AC3E}">
        <p14:creationId xmlns:p14="http://schemas.microsoft.com/office/powerpoint/2010/main" val="80187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-257175" y="4502250"/>
            <a:ext cx="18802350" cy="2006600"/>
            <a:chOff x="0" y="0"/>
            <a:chExt cx="4952059" cy="528487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952059" cy="528487"/>
            </a:xfrm>
            <a:custGeom>
              <a:avLst/>
              <a:gdLst/>
              <a:ahLst/>
              <a:cxnLst/>
              <a:rect l="l" t="t" r="r" b="b"/>
              <a:pathLst>
                <a:path w="4952059" h="528487">
                  <a:moveTo>
                    <a:pt x="20999" y="0"/>
                  </a:moveTo>
                  <a:lnTo>
                    <a:pt x="4931060" y="0"/>
                  </a:lnTo>
                  <a:cubicBezTo>
                    <a:pt x="4936629" y="0"/>
                    <a:pt x="4941970" y="2212"/>
                    <a:pt x="4945909" y="6151"/>
                  </a:cubicBezTo>
                  <a:cubicBezTo>
                    <a:pt x="4949847" y="10089"/>
                    <a:pt x="4952059" y="15430"/>
                    <a:pt x="4952059" y="20999"/>
                  </a:cubicBezTo>
                  <a:lnTo>
                    <a:pt x="4952059" y="507488"/>
                  </a:lnTo>
                  <a:cubicBezTo>
                    <a:pt x="4952059" y="519086"/>
                    <a:pt x="4942658" y="528487"/>
                    <a:pt x="4931060" y="528487"/>
                  </a:cubicBezTo>
                  <a:lnTo>
                    <a:pt x="20999" y="528487"/>
                  </a:lnTo>
                  <a:cubicBezTo>
                    <a:pt x="15430" y="528487"/>
                    <a:pt x="10089" y="526275"/>
                    <a:pt x="6151" y="522337"/>
                  </a:cubicBezTo>
                  <a:cubicBezTo>
                    <a:pt x="2212" y="518399"/>
                    <a:pt x="0" y="513057"/>
                    <a:pt x="0" y="507488"/>
                  </a:cubicBezTo>
                  <a:lnTo>
                    <a:pt x="0" y="20999"/>
                  </a:lnTo>
                  <a:cubicBezTo>
                    <a:pt x="0" y="15430"/>
                    <a:pt x="2212" y="10089"/>
                    <a:pt x="6151" y="6151"/>
                  </a:cubicBezTo>
                  <a:cubicBezTo>
                    <a:pt x="10089" y="2212"/>
                    <a:pt x="15430" y="0"/>
                    <a:pt x="20999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4952059" cy="57611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5765807" y="1884385"/>
            <a:ext cx="6756386" cy="967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FETCHING API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2269039" y="5029897"/>
            <a:ext cx="3263886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FETCH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509989" y="5029897"/>
            <a:ext cx="3263886" cy="9608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AXIOS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755075" y="4833871"/>
            <a:ext cx="4511635" cy="16749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758"/>
              </a:lnSpc>
            </a:pPr>
            <a:r>
              <a:rPr lang="en-US" sz="4827" b="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TANSTACK QUERY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77178" y="7356575"/>
            <a:ext cx="4247608" cy="19631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Fetching data in React applications often involves using the fetch API, a native JavaScript interface for making HTTP requests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7020196" y="7356575"/>
            <a:ext cx="4247608" cy="235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Axios is a popular, promise-based HTTP client used in React applications to make asynchronous requests to APIs or other backend services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2522193" y="7356575"/>
            <a:ext cx="4247608" cy="235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7"/>
              </a:lnSpc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TanStack Query, formerly known as React Query, is a powerful data-fetching library for React applications.</a:t>
            </a:r>
          </a:p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The process of fetch ,caching and updating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46818" y="8630505"/>
            <a:ext cx="897167" cy="2183545"/>
            <a:chOff x="0" y="0"/>
            <a:chExt cx="236291" cy="575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699496" y="0"/>
            <a:ext cx="9835684" cy="13217659"/>
            <a:chOff x="0" y="0"/>
            <a:chExt cx="3663950" cy="4923790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42011" r="-97910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74664" y="3825397"/>
            <a:ext cx="4243380" cy="162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591"/>
              </a:lnSpc>
            </a:pPr>
            <a:r>
              <a:rPr lang="en-US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 OF FETCH 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6792707" cy="10287000"/>
            <a:chOff x="0" y="0"/>
            <a:chExt cx="1789026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446818" y="8630505"/>
            <a:ext cx="897167" cy="2183545"/>
            <a:chOff x="0" y="0"/>
            <a:chExt cx="236291" cy="57509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36291" cy="575090"/>
            </a:xfrm>
            <a:custGeom>
              <a:avLst/>
              <a:gdLst/>
              <a:ahLst/>
              <a:cxnLst/>
              <a:rect l="l" t="t" r="r" b="b"/>
              <a:pathLst>
                <a:path w="236291" h="575090">
                  <a:moveTo>
                    <a:pt x="118145" y="0"/>
                  </a:moveTo>
                  <a:lnTo>
                    <a:pt x="118145" y="0"/>
                  </a:lnTo>
                  <a:cubicBezTo>
                    <a:pt x="183395" y="0"/>
                    <a:pt x="236291" y="52895"/>
                    <a:pt x="236291" y="118145"/>
                  </a:cubicBezTo>
                  <a:lnTo>
                    <a:pt x="236291" y="456945"/>
                  </a:lnTo>
                  <a:cubicBezTo>
                    <a:pt x="236291" y="488279"/>
                    <a:pt x="223843" y="518330"/>
                    <a:pt x="201687" y="540486"/>
                  </a:cubicBezTo>
                  <a:cubicBezTo>
                    <a:pt x="179530" y="562643"/>
                    <a:pt x="149480" y="575090"/>
                    <a:pt x="118145" y="575090"/>
                  </a:cubicBezTo>
                  <a:lnTo>
                    <a:pt x="118145" y="575090"/>
                  </a:lnTo>
                  <a:cubicBezTo>
                    <a:pt x="86811" y="575090"/>
                    <a:pt x="56761" y="562643"/>
                    <a:pt x="34604" y="540486"/>
                  </a:cubicBezTo>
                  <a:cubicBezTo>
                    <a:pt x="12447" y="518330"/>
                    <a:pt x="0" y="488279"/>
                    <a:pt x="0" y="456945"/>
                  </a:cubicBezTo>
                  <a:lnTo>
                    <a:pt x="0" y="118145"/>
                  </a:lnTo>
                  <a:cubicBezTo>
                    <a:pt x="0" y="86811"/>
                    <a:pt x="12447" y="56761"/>
                    <a:pt x="34604" y="34604"/>
                  </a:cubicBezTo>
                  <a:cubicBezTo>
                    <a:pt x="56761" y="12447"/>
                    <a:pt x="86811" y="0"/>
                    <a:pt x="11814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36291" cy="6227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9" name="Group 9"/>
          <p:cNvGrpSpPr>
            <a:grpSpLocks noChangeAspect="1"/>
          </p:cNvGrpSpPr>
          <p:nvPr/>
        </p:nvGrpSpPr>
        <p:grpSpPr>
          <a:xfrm>
            <a:off x="7423616" y="0"/>
            <a:ext cx="9835684" cy="13217659"/>
            <a:chOff x="0" y="0"/>
            <a:chExt cx="3663950" cy="4923790"/>
          </a:xfrm>
        </p:grpSpPr>
        <p:sp>
          <p:nvSpPr>
            <p:cNvPr id="10" name="Freeform 10"/>
            <p:cNvSpPr/>
            <p:nvPr/>
          </p:nvSpPr>
          <p:spPr>
            <a:xfrm>
              <a:off x="31750" y="31750"/>
              <a:ext cx="3600450" cy="4859020"/>
            </a:xfrm>
            <a:custGeom>
              <a:avLst/>
              <a:gdLst/>
              <a:ahLst/>
              <a:cxnLst/>
              <a:rect l="l" t="t" r="r" b="b"/>
              <a:pathLst>
                <a:path w="3600450" h="4859020">
                  <a:moveTo>
                    <a:pt x="3600450" y="4499610"/>
                  </a:moveTo>
                  <a:cubicBezTo>
                    <a:pt x="3600450" y="4699000"/>
                    <a:pt x="3439160" y="4859020"/>
                    <a:pt x="3241040" y="4859020"/>
                  </a:cubicBezTo>
                  <a:lnTo>
                    <a:pt x="359410" y="4859020"/>
                  </a:lnTo>
                  <a:cubicBezTo>
                    <a:pt x="160020" y="4859020"/>
                    <a:pt x="0" y="4697730"/>
                    <a:pt x="0" y="4499610"/>
                  </a:cubicBezTo>
                  <a:lnTo>
                    <a:pt x="0" y="359410"/>
                  </a:lnTo>
                  <a:cubicBezTo>
                    <a:pt x="0" y="160020"/>
                    <a:pt x="161290" y="0"/>
                    <a:pt x="359410" y="0"/>
                  </a:cubicBezTo>
                  <a:lnTo>
                    <a:pt x="3239770" y="0"/>
                  </a:lnTo>
                  <a:cubicBezTo>
                    <a:pt x="3439160" y="0"/>
                    <a:pt x="3599180" y="161290"/>
                    <a:pt x="3599180" y="359410"/>
                  </a:cubicBezTo>
                  <a:lnTo>
                    <a:pt x="3600450" y="4499610"/>
                  </a:lnTo>
                  <a:close/>
                </a:path>
              </a:pathLst>
            </a:custGeom>
            <a:blipFill>
              <a:blip r:embed="rId3"/>
              <a:stretch>
                <a:fillRect l="-41294" r="-98627"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>
              <a:off x="0" y="0"/>
              <a:ext cx="3663950" cy="4923790"/>
            </a:xfrm>
            <a:custGeom>
              <a:avLst/>
              <a:gdLst/>
              <a:ahLst/>
              <a:cxnLst/>
              <a:rect l="l" t="t" r="r" b="b"/>
              <a:pathLst>
                <a:path w="3663950" h="4923790">
                  <a:moveTo>
                    <a:pt x="3271520" y="4923790"/>
                  </a:moveTo>
                  <a:lnTo>
                    <a:pt x="391160" y="4923790"/>
                  </a:lnTo>
                  <a:cubicBezTo>
                    <a:pt x="175260" y="4923790"/>
                    <a:pt x="0" y="4748530"/>
                    <a:pt x="0" y="4532630"/>
                  </a:cubicBezTo>
                  <a:lnTo>
                    <a:pt x="0" y="392430"/>
                  </a:lnTo>
                  <a:cubicBezTo>
                    <a:pt x="0" y="175260"/>
                    <a:pt x="175260" y="0"/>
                    <a:pt x="391160" y="0"/>
                  </a:cubicBezTo>
                  <a:lnTo>
                    <a:pt x="3271520" y="0"/>
                  </a:lnTo>
                  <a:cubicBezTo>
                    <a:pt x="3487420" y="0"/>
                    <a:pt x="3662680" y="175260"/>
                    <a:pt x="3662680" y="391160"/>
                  </a:cubicBezTo>
                  <a:lnTo>
                    <a:pt x="3662680" y="4531360"/>
                  </a:lnTo>
                  <a:cubicBezTo>
                    <a:pt x="3663950" y="4747260"/>
                    <a:pt x="3487420" y="4923790"/>
                    <a:pt x="3271520" y="4923790"/>
                  </a:cubicBezTo>
                  <a:close/>
                  <a:moveTo>
                    <a:pt x="391160" y="63500"/>
                  </a:moveTo>
                  <a:cubicBezTo>
                    <a:pt x="210820" y="63500"/>
                    <a:pt x="63500" y="210820"/>
                    <a:pt x="63500" y="391160"/>
                  </a:cubicBezTo>
                  <a:lnTo>
                    <a:pt x="63500" y="4531360"/>
                  </a:lnTo>
                  <a:cubicBezTo>
                    <a:pt x="63500" y="4712970"/>
                    <a:pt x="210820" y="4859020"/>
                    <a:pt x="391160" y="4859020"/>
                  </a:cubicBezTo>
                  <a:lnTo>
                    <a:pt x="3271520" y="4859020"/>
                  </a:lnTo>
                  <a:cubicBezTo>
                    <a:pt x="3453130" y="4859020"/>
                    <a:pt x="3599180" y="4711700"/>
                    <a:pt x="3599180" y="4531360"/>
                  </a:cubicBezTo>
                  <a:lnTo>
                    <a:pt x="3599180" y="391160"/>
                  </a:lnTo>
                  <a:cubicBezTo>
                    <a:pt x="3599180" y="209550"/>
                    <a:pt x="3451860" y="63500"/>
                    <a:pt x="3271520" y="63500"/>
                  </a:cubicBezTo>
                  <a:lnTo>
                    <a:pt x="391160" y="63500"/>
                  </a:lnTo>
                  <a:close/>
                </a:path>
              </a:pathLst>
            </a:custGeom>
            <a:solidFill>
              <a:srgbClr val="004AAD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1274664" y="3880262"/>
            <a:ext cx="4243380" cy="16234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1"/>
              </a:lnSpc>
            </a:pPr>
            <a:r>
              <a:rPr lang="en-US" sz="47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 OF AXIOS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55699" y="736600"/>
            <a:ext cx="6294884" cy="8674100"/>
            <a:chOff x="0" y="0"/>
            <a:chExt cx="165791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7912" cy="2284537"/>
            </a:xfrm>
            <a:custGeom>
              <a:avLst/>
              <a:gdLst/>
              <a:ahLst/>
              <a:cxnLst/>
              <a:rect l="l" t="t" r="r" b="b"/>
              <a:pathLst>
                <a:path w="1657912" h="2284537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1414925" y="3883753"/>
            <a:ext cx="4856091" cy="25054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264"/>
              </a:lnSpc>
              <a:spcBef>
                <a:spcPct val="0"/>
              </a:spcBef>
            </a:pPr>
            <a:r>
              <a:rPr lang="en-US" sz="54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Background Sync</a:t>
            </a:r>
            <a:endParaRPr lang="en-US" sz="54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TextBox 10"/>
          <p:cNvSpPr txBox="1"/>
          <p:nvPr/>
        </p:nvSpPr>
        <p:spPr>
          <a:xfrm>
            <a:off x="0" y="2660452"/>
            <a:ext cx="9796716" cy="553997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ts val="7176"/>
              </a:lnSpc>
              <a:spcBef>
                <a:spcPct val="0"/>
              </a:spcBef>
            </a:pPr>
            <a:r>
              <a:rPr lang="en-US" sz="2800" dirty="0"/>
              <a:t>B</a:t>
            </a:r>
            <a:r>
              <a:rPr lang="en-US" sz="3600" dirty="0"/>
              <a:t>ackground sync in React, particularly within Progressive Web Apps (PWAs), enables web </a:t>
            </a:r>
            <a:r>
              <a:rPr lang="en-US" sz="3600" dirty="0" smtClean="0"/>
              <a:t>  applications </a:t>
            </a:r>
            <a:r>
              <a:rPr lang="en-US" sz="3600" dirty="0"/>
              <a:t>to defer actions, such as sending data to a server, until the device has a stable network connection. This ensures a more robust and offline-capable user experience.</a:t>
            </a:r>
            <a:r>
              <a:rPr lang="en-US" sz="2800" dirty="0"/>
              <a:t> </a:t>
            </a:r>
            <a:endParaRPr lang="en-US" sz="2800" b="1" dirty="0">
              <a:solidFill>
                <a:srgbClr val="1800A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3810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\</a:t>
            </a:r>
            <a:endParaRPr lang="en-IN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"/>
          <p:cNvGrpSpPr/>
          <p:nvPr/>
        </p:nvGrpSpPr>
        <p:grpSpPr>
          <a:xfrm>
            <a:off x="1028700" y="8997950"/>
            <a:ext cx="2514600" cy="260350"/>
            <a:chOff x="0" y="0"/>
            <a:chExt cx="662281" cy="685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62281" cy="68570"/>
            </a:xfrm>
            <a:custGeom>
              <a:avLst/>
              <a:gdLst/>
              <a:ahLst/>
              <a:cxnLst/>
              <a:rect l="l" t="t" r="r" b="b"/>
              <a:pathLst>
                <a:path w="662281" h="68570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555699" y="571500"/>
            <a:ext cx="6294884" cy="8674100"/>
            <a:chOff x="0" y="0"/>
            <a:chExt cx="1657912" cy="228453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57912" cy="2284537"/>
            </a:xfrm>
            <a:custGeom>
              <a:avLst/>
              <a:gdLst/>
              <a:ahLst/>
              <a:cxnLst/>
              <a:rect l="l" t="t" r="r" b="b"/>
              <a:pathLst>
                <a:path w="1657912" h="2284537">
                  <a:moveTo>
                    <a:pt x="62724" y="0"/>
                  </a:moveTo>
                  <a:lnTo>
                    <a:pt x="1595188" y="0"/>
                  </a:lnTo>
                  <a:cubicBezTo>
                    <a:pt x="1611824" y="0"/>
                    <a:pt x="1627778" y="6608"/>
                    <a:pt x="1639541" y="18371"/>
                  </a:cubicBezTo>
                  <a:cubicBezTo>
                    <a:pt x="1651304" y="30134"/>
                    <a:pt x="1657912" y="46088"/>
                    <a:pt x="1657912" y="62724"/>
                  </a:cubicBezTo>
                  <a:lnTo>
                    <a:pt x="1657912" y="2221813"/>
                  </a:lnTo>
                  <a:cubicBezTo>
                    <a:pt x="1657912" y="2256454"/>
                    <a:pt x="1629830" y="2284537"/>
                    <a:pt x="1595188" y="2284537"/>
                  </a:cubicBezTo>
                  <a:lnTo>
                    <a:pt x="62724" y="2284537"/>
                  </a:lnTo>
                  <a:cubicBezTo>
                    <a:pt x="46088" y="2284537"/>
                    <a:pt x="30134" y="2277928"/>
                    <a:pt x="18371" y="2266165"/>
                  </a:cubicBezTo>
                  <a:cubicBezTo>
                    <a:pt x="6608" y="2254403"/>
                    <a:pt x="0" y="2238448"/>
                    <a:pt x="0" y="2221813"/>
                  </a:cubicBezTo>
                  <a:lnTo>
                    <a:pt x="0" y="62724"/>
                  </a:lnTo>
                  <a:cubicBezTo>
                    <a:pt x="0" y="46088"/>
                    <a:pt x="6608" y="30134"/>
                    <a:pt x="18371" y="18371"/>
                  </a:cubicBezTo>
                  <a:cubicBezTo>
                    <a:pt x="30134" y="6608"/>
                    <a:pt x="46088" y="0"/>
                    <a:pt x="62724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1657912" cy="23321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0896601" y="3883753"/>
            <a:ext cx="5953982" cy="264174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264"/>
              </a:lnSpc>
              <a:spcBef>
                <a:spcPct val="0"/>
              </a:spcBef>
            </a:pPr>
            <a:r>
              <a:rPr lang="en-US" sz="3600" dirty="0" smtClean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Handling  Error,  Loading, Success</a:t>
            </a:r>
            <a:endParaRPr lang="en-US" sz="3600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7" name="TextBox 10"/>
          <p:cNvSpPr txBox="1"/>
          <p:nvPr/>
        </p:nvSpPr>
        <p:spPr>
          <a:xfrm>
            <a:off x="0" y="1257300"/>
            <a:ext cx="9796716" cy="674030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/>
              <a:t>Handling loading, error, and success states in a React component using </a:t>
            </a:r>
            <a:r>
              <a:rPr lang="en-US" sz="2800" dirty="0"/>
              <a:t>useQuery</a:t>
            </a:r>
            <a:r>
              <a:rPr lang="en-US" sz="2800" dirty="0"/>
              <a:t> from React Query involves destructuring the relevant properties returned by the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hook.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800" b="1" dirty="0">
                <a:latin typeface="Times New Roman" pitchFamily="18" charset="0"/>
                <a:cs typeface="Times New Roman" pitchFamily="18" charset="0"/>
              </a:rPr>
              <a:t>most common ones for handling loading, error, and success are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: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isLoading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 or 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isPending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boolean indicating if the query is currently fetching data for the first time. isPending is the newer, preferred term.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isError 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A boolean indicating if the query encountered an error.</a:t>
            </a:r>
          </a:p>
          <a:p>
            <a:pPr marL="1428750" lvl="2" indent="-514350">
              <a:buFont typeface="+mj-lt"/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Erro</a:t>
            </a: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r : </a:t>
            </a:r>
            <a:r>
              <a:rPr lang="en-US" sz="2800" dirty="0">
                <a:latin typeface="Times New Roman" pitchFamily="18" charset="0"/>
                <a:cs typeface="Times New Roman" pitchFamily="18" charset="0"/>
              </a:rPr>
              <a:t>Contains the error object if isError is true.</a:t>
            </a:r>
          </a:p>
          <a:p>
            <a:pPr lvl="1">
              <a:lnSpc>
                <a:spcPts val="7176"/>
              </a:lnSpc>
              <a:spcBef>
                <a:spcPct val="0"/>
              </a:spcBef>
            </a:pPr>
            <a:endParaRPr lang="en-US" sz="2800" b="1" dirty="0">
              <a:solidFill>
                <a:srgbClr val="1800AD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</p:spTree>
    <p:extLst>
      <p:ext uri="{BB962C8B-B14F-4D97-AF65-F5344CB8AC3E}">
        <p14:creationId xmlns:p14="http://schemas.microsoft.com/office/powerpoint/2010/main" val="22283014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-38100"/>
            <a:ext cx="6792707" cy="10287000"/>
            <a:chOff x="0" y="0"/>
            <a:chExt cx="1789026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89026" cy="2709333"/>
            </a:xfrm>
            <a:custGeom>
              <a:avLst/>
              <a:gdLst/>
              <a:ahLst/>
              <a:cxnLst/>
              <a:rect l="l" t="t" r="r" b="b"/>
              <a:pathLst>
                <a:path w="1789026" h="2709333">
                  <a:moveTo>
                    <a:pt x="0" y="0"/>
                  </a:moveTo>
                  <a:lnTo>
                    <a:pt x="1789026" y="0"/>
                  </a:lnTo>
                  <a:lnTo>
                    <a:pt x="178902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1789026" cy="275695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7014278" y="743921"/>
            <a:ext cx="10130722" cy="8819179"/>
          </a:xfrm>
          <a:custGeom>
            <a:avLst/>
            <a:gdLst/>
            <a:ahLst/>
            <a:cxnLst/>
            <a:rect l="l" t="t" r="r" b="b"/>
            <a:pathLst>
              <a:path w="3663950" h="4923790">
                <a:moveTo>
                  <a:pt x="3271520" y="4923790"/>
                </a:moveTo>
                <a:lnTo>
                  <a:pt x="391160" y="4923790"/>
                </a:lnTo>
                <a:cubicBezTo>
                  <a:pt x="175260" y="4923790"/>
                  <a:pt x="0" y="4748530"/>
                  <a:pt x="0" y="4532630"/>
                </a:cubicBezTo>
                <a:lnTo>
                  <a:pt x="0" y="392430"/>
                </a:lnTo>
                <a:cubicBezTo>
                  <a:pt x="0" y="175260"/>
                  <a:pt x="175260" y="0"/>
                  <a:pt x="391160" y="0"/>
                </a:cubicBezTo>
                <a:lnTo>
                  <a:pt x="3271520" y="0"/>
                </a:lnTo>
                <a:cubicBezTo>
                  <a:pt x="3487420" y="0"/>
                  <a:pt x="3662680" y="175260"/>
                  <a:pt x="3662680" y="391160"/>
                </a:cubicBezTo>
                <a:lnTo>
                  <a:pt x="3662680" y="4531360"/>
                </a:lnTo>
                <a:cubicBezTo>
                  <a:pt x="3663950" y="4747260"/>
                  <a:pt x="3487420" y="4923790"/>
                  <a:pt x="3271520" y="4923790"/>
                </a:cubicBezTo>
                <a:close/>
                <a:moveTo>
                  <a:pt x="391160" y="63500"/>
                </a:moveTo>
                <a:cubicBezTo>
                  <a:pt x="210820" y="63500"/>
                  <a:pt x="63500" y="210820"/>
                  <a:pt x="63500" y="391160"/>
                </a:cubicBezTo>
                <a:lnTo>
                  <a:pt x="63500" y="4531360"/>
                </a:lnTo>
                <a:cubicBezTo>
                  <a:pt x="63500" y="4712970"/>
                  <a:pt x="210820" y="4859020"/>
                  <a:pt x="391160" y="4859020"/>
                </a:cubicBezTo>
                <a:lnTo>
                  <a:pt x="3271520" y="4859020"/>
                </a:lnTo>
                <a:cubicBezTo>
                  <a:pt x="3453130" y="4859020"/>
                  <a:pt x="3599180" y="4711700"/>
                  <a:pt x="3599180" y="4531360"/>
                </a:cubicBezTo>
                <a:lnTo>
                  <a:pt x="3599180" y="391160"/>
                </a:lnTo>
                <a:cubicBezTo>
                  <a:pt x="3599180" y="209550"/>
                  <a:pt x="3451860" y="63500"/>
                  <a:pt x="3271520" y="63500"/>
                </a:cubicBezTo>
                <a:lnTo>
                  <a:pt x="391160" y="63500"/>
                </a:lnTo>
                <a:close/>
              </a:path>
            </a:pathLst>
          </a:custGeom>
          <a:solidFill>
            <a:srgbClr val="004AAD"/>
          </a:solidFill>
        </p:spPr>
      </p:sp>
      <p:sp>
        <p:nvSpPr>
          <p:cNvPr id="11" name="TextBox 11"/>
          <p:cNvSpPr txBox="1"/>
          <p:nvPr/>
        </p:nvSpPr>
        <p:spPr>
          <a:xfrm>
            <a:off x="252968" y="4703235"/>
            <a:ext cx="6218515" cy="25391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91"/>
              </a:lnSpc>
            </a:pPr>
            <a:r>
              <a:rPr lang="en-US" sz="3600" b="1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EXAMPLE </a:t>
            </a:r>
            <a:r>
              <a:rPr lang="en-US" sz="3600" b="1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OF</a:t>
            </a:r>
          </a:p>
          <a:p>
            <a:pPr algn="ctr">
              <a:lnSpc>
                <a:spcPts val="6591"/>
              </a:lnSpc>
            </a:pPr>
            <a:r>
              <a:rPr lang="en-US" sz="3600" b="1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Handling Error, Loading</a:t>
            </a:r>
            <a:endParaRPr lang="en-US" sz="3600" b="1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algn="ctr">
              <a:lnSpc>
                <a:spcPts val="6591"/>
              </a:lnSpc>
            </a:pPr>
            <a:r>
              <a:rPr lang="en-US" sz="3600" b="1" dirty="0" smtClean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Success</a:t>
            </a:r>
            <a:endParaRPr lang="en-US" sz="3600" b="1" dirty="0">
              <a:solidFill>
                <a:srgbClr val="FFFFFF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Rectangle 3"/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52400" y="1524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5" name="Rectangle 5"/>
          <p:cNvSpPr>
            <a:spLocks noChangeArrowheads="1"/>
          </p:cNvSpPr>
          <p:nvPr/>
        </p:nvSpPr>
        <p:spPr bwMode="auto">
          <a:xfrm>
            <a:off x="304800" y="3048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6" name="Rectangle 6"/>
          <p:cNvSpPr>
            <a:spLocks noChangeArrowheads="1"/>
          </p:cNvSpPr>
          <p:nvPr/>
        </p:nvSpPr>
        <p:spPr bwMode="auto">
          <a:xfrm>
            <a:off x="457200" y="4572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7" name="Rectangle 7"/>
          <p:cNvSpPr>
            <a:spLocks noChangeArrowheads="1"/>
          </p:cNvSpPr>
          <p:nvPr/>
        </p:nvSpPr>
        <p:spPr bwMode="auto">
          <a:xfrm>
            <a:off x="609600" y="6096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sp>
        <p:nvSpPr>
          <p:cNvPr id="18" name="Rectangle 8"/>
          <p:cNvSpPr>
            <a:spLocks noChangeArrowheads="1"/>
          </p:cNvSpPr>
          <p:nvPr/>
        </p:nvSpPr>
        <p:spPr bwMode="auto">
          <a:xfrm>
            <a:off x="762000" y="76200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cs typeface="Arial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6600" y="876300"/>
            <a:ext cx="10058400" cy="853440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88667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311</Words>
  <Application>Microsoft Office PowerPoint</Application>
  <PresentationFormat>Custom</PresentationFormat>
  <Paragraphs>51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Poppins Bold</vt:lpstr>
      <vt:lpstr>Calibri</vt:lpstr>
      <vt:lpstr>Poppins</vt:lpstr>
      <vt:lpstr>League Spartan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</dc:title>
  <cp:lastModifiedBy>User</cp:lastModifiedBy>
  <cp:revision>14</cp:revision>
  <dcterms:created xsi:type="dcterms:W3CDTF">2006-08-16T00:00:00Z</dcterms:created>
  <dcterms:modified xsi:type="dcterms:W3CDTF">2025-09-29T09:42:17Z</dcterms:modified>
  <dc:identifier>DAGz9AXNOmo</dc:identifier>
</cp:coreProperties>
</file>