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37"/>
  </p:notesMasterIdLst>
  <p:sldIdLst>
    <p:sldId id="256" r:id="rId3"/>
    <p:sldId id="363" r:id="rId4"/>
    <p:sldId id="257" r:id="rId5"/>
    <p:sldId id="394" r:id="rId6"/>
    <p:sldId id="342" r:id="rId7"/>
    <p:sldId id="340" r:id="rId8"/>
    <p:sldId id="341" r:id="rId9"/>
    <p:sldId id="344" r:id="rId10"/>
    <p:sldId id="345" r:id="rId11"/>
    <p:sldId id="34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84" r:id="rId20"/>
    <p:sldId id="383" r:id="rId21"/>
    <p:sldId id="368" r:id="rId22"/>
    <p:sldId id="369" r:id="rId23"/>
    <p:sldId id="370" r:id="rId24"/>
    <p:sldId id="371" r:id="rId25"/>
    <p:sldId id="372" r:id="rId26"/>
    <p:sldId id="366" r:id="rId27"/>
    <p:sldId id="373" r:id="rId28"/>
    <p:sldId id="404" r:id="rId29"/>
    <p:sldId id="374" r:id="rId30"/>
    <p:sldId id="395" r:id="rId31"/>
    <p:sldId id="396" r:id="rId32"/>
    <p:sldId id="375" r:id="rId33"/>
    <p:sldId id="380" r:id="rId34"/>
    <p:sldId id="381" r:id="rId35"/>
    <p:sldId id="382" r:id="rId3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7" autoAdjust="0"/>
    <p:restoredTop sz="92007" autoAdjust="0"/>
  </p:normalViewPr>
  <p:slideViewPr>
    <p:cSldViewPr>
      <p:cViewPr varScale="1">
        <p:scale>
          <a:sx n="58" d="100"/>
          <a:sy n="58" d="100"/>
        </p:scale>
        <p:origin x="135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16/10/2017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16/10/2017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ok.xogeny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bpsa/modelica-ibpsa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Jorissen &amp; Bram van der Heijde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 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October </a:t>
            </a:r>
            <a:r>
              <a:rPr lang="en-US" sz="2000" dirty="0" smtClean="0">
                <a:latin typeface="+mj-lt"/>
              </a:rPr>
              <a:t>19, 2017</a:t>
            </a:r>
            <a:endParaRPr lang="en-US" sz="2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18278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8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*, /, +, -, ^</a:t>
            </a:r>
            <a:r>
              <a:rPr lang="en-GB" dirty="0" smtClean="0">
                <a:latin typeface="Monaco"/>
                <a:cs typeface="Monaco"/>
              </a:rPr>
              <a:t>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Lucida Console" panose="020B0609040504020204" pitchFamily="49" charset="0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der(x) = x</a:t>
            </a:r>
            <a:r>
              <a:rPr lang="en-GB" dirty="0" smtClean="0">
                <a:latin typeface="Monaco"/>
                <a:cs typeface="Monaco"/>
              </a:rPr>
              <a:t>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i</a:t>
            </a:r>
            <a:r>
              <a:rPr lang="en-GB" dirty="0" smtClean="0">
                <a:latin typeface="Lucida Console" panose="020B0609040504020204" pitchFamily="49" charset="0"/>
              </a:rPr>
              <a:t>f</a:t>
            </a:r>
            <a:r>
              <a:rPr lang="en-GB" dirty="0" smtClean="0">
                <a:latin typeface="Lucida Console" panose="020B0609040504020204" pitchFamily="49" charset="0"/>
              </a:rPr>
              <a:t>, </a:t>
            </a:r>
            <a:r>
              <a:rPr lang="en-GB" dirty="0" err="1" smtClean="0">
                <a:latin typeface="Lucida Console" panose="020B0609040504020204" pitchFamily="49" charset="0"/>
              </a:rPr>
              <a:t>elseif</a:t>
            </a:r>
            <a:r>
              <a:rPr lang="en-GB" dirty="0" smtClean="0">
                <a:latin typeface="Lucida Console" panose="020B0609040504020204" pitchFamily="49" charset="0"/>
              </a:rPr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f</a:t>
            </a:r>
            <a:r>
              <a:rPr lang="en-GB" dirty="0" smtClean="0">
                <a:latin typeface="Lucida Console" panose="020B0609040504020204" pitchFamily="49" charset="0"/>
              </a:rPr>
              <a:t>or</a:t>
            </a:r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</a:rPr>
              <a:t>&gt;, &lt;, &lt;&gt;, &gt;=</a:t>
            </a:r>
            <a:r>
              <a:rPr lang="en-GB" dirty="0" smtClean="0"/>
              <a:t>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1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1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4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Lucida Console" panose="020B0609040504020204" pitchFamily="49" charset="0"/>
                <a:cs typeface="Monaco"/>
              </a:rPr>
              <a:t>/*</a:t>
            </a:r>
            <a:br>
              <a:rPr lang="en-GB" dirty="0" smtClean="0">
                <a:latin typeface="Lucida Console" panose="020B0609040504020204" pitchFamily="49" charset="0"/>
                <a:cs typeface="Monaco"/>
              </a:rPr>
            </a:br>
            <a:r>
              <a:rPr lang="en-GB" dirty="0" smtClean="0">
                <a:latin typeface="Lucida Console" panose="020B0609040504020204" pitchFamily="49" charset="0"/>
                <a:cs typeface="Monaco"/>
              </a:rPr>
              <a:t>This is a comment</a:t>
            </a:r>
            <a:br>
              <a:rPr lang="en-GB" dirty="0" smtClean="0">
                <a:latin typeface="Lucida Console" panose="020B0609040504020204" pitchFamily="49" charset="0"/>
                <a:cs typeface="Monaco"/>
              </a:rPr>
            </a:br>
            <a:r>
              <a:rPr lang="en-GB" dirty="0" smtClean="0">
                <a:latin typeface="Lucida Console" panose="020B0609040504020204" pitchFamily="49" charset="0"/>
                <a:cs typeface="Monaco"/>
              </a:rPr>
              <a:t>over multiple lines</a:t>
            </a:r>
            <a:br>
              <a:rPr lang="en-GB" dirty="0" smtClean="0">
                <a:latin typeface="Lucida Console" panose="020B0609040504020204" pitchFamily="49" charset="0"/>
                <a:cs typeface="Monaco"/>
              </a:rPr>
            </a:br>
            <a:r>
              <a:rPr lang="en-GB" dirty="0" smtClean="0">
                <a:latin typeface="Lucida Console" panose="020B0609040504020204" pitchFamily="49" charset="0"/>
                <a:cs typeface="Monaco"/>
              </a:rPr>
              <a:t>*/</a:t>
            </a:r>
            <a:endParaRPr lang="en-GB" dirty="0">
              <a:latin typeface="Lucida Console" panose="020B0609040504020204" pitchFamily="49" charset="0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flow</a:t>
            </a:r>
            <a:r>
              <a:rPr lang="en-GB" dirty="0">
                <a:latin typeface="Monaco" panose="020B0509030404040204" pitchFamily="49" charset="0"/>
              </a:rPr>
              <a:t> </a:t>
            </a:r>
            <a:r>
              <a:rPr lang="en-GB" dirty="0"/>
              <a:t>variable, potential </a:t>
            </a:r>
            <a:r>
              <a:rPr lang="en-GB" dirty="0" smtClean="0"/>
              <a:t>variable</a:t>
            </a:r>
          </a:p>
          <a:p>
            <a:pPr lvl="1"/>
            <a:r>
              <a:rPr lang="en-GB" dirty="0" smtClean="0"/>
              <a:t>Potential: voltage, pressure, temperature…</a:t>
            </a:r>
          </a:p>
          <a:p>
            <a:pPr lvl="1"/>
            <a:r>
              <a:rPr lang="en-GB" dirty="0" smtClean="0"/>
              <a:t>Flow: current, mass/volume flow, heat flow…</a:t>
            </a:r>
          </a:p>
          <a:p>
            <a:r>
              <a:rPr lang="en-GB" b="1" dirty="0" smtClean="0"/>
              <a:t>Example:</a:t>
            </a:r>
            <a:r>
              <a:rPr lang="en-GB" dirty="0" smtClean="0"/>
              <a:t> Electrical model</a:t>
            </a:r>
            <a:endParaRPr lang="en-GB" b="1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64646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4" y="1500188"/>
            <a:ext cx="5954629" cy="4919662"/>
          </a:xfrm>
        </p:spPr>
      </p:pic>
    </p:spTree>
    <p:extLst>
      <p:ext uri="{BB962C8B-B14F-4D97-AF65-F5344CB8AC3E}">
        <p14:creationId xmlns:p14="http://schemas.microsoft.com/office/powerpoint/2010/main" val="42556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99167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13:00 - </a:t>
                      </a:r>
                      <a:r>
                        <a:rPr lang="en-US" dirty="0" smtClean="0"/>
                        <a:t>13:30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13:30 </a:t>
                      </a:r>
                      <a:r>
                        <a:rPr lang="en-US" dirty="0"/>
                        <a:t>- 13</a:t>
                      </a:r>
                      <a:r>
                        <a:rPr lang="en-US" dirty="0" smtClean="0"/>
                        <a:t>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Break 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activation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14:30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IDEAS?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14:30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15:30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/>
                        <a:t>IDEAS: </a:t>
                      </a:r>
                      <a:r>
                        <a:rPr lang="en-US" dirty="0" err="1" smtClean="0"/>
                        <a:t>SimpleHouse</a:t>
                      </a:r>
                      <a:r>
                        <a:rPr lang="en-US" dirty="0" smtClean="0"/>
                        <a:t> Hands-on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15:30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16:30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Advanced topics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16:30 - 17:30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Demo IDEAS Building model (optional)</a:t>
                      </a: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BRAM: add slides on homework example and link to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8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</a:t>
            </a:r>
            <a:r>
              <a:rPr lang="en-GB" dirty="0" smtClean="0"/>
              <a:t>scripts</a:t>
            </a:r>
            <a:endParaRPr lang="en-GB" i="1" dirty="0" smtClean="0"/>
          </a:p>
          <a:p>
            <a:pPr lvl="1"/>
            <a:r>
              <a:rPr lang="en-GB" dirty="0" smtClean="0"/>
              <a:t>Nice for </a:t>
            </a:r>
            <a:r>
              <a:rPr lang="en-GB" dirty="0" smtClean="0"/>
              <a:t>plotting</a:t>
            </a:r>
          </a:p>
          <a:p>
            <a:pPr lvl="1"/>
            <a:r>
              <a:rPr lang="en-GB" dirty="0" err="1" smtClean="0"/>
              <a:t>BuildingsPy</a:t>
            </a:r>
            <a:r>
              <a:rPr lang="en-GB" dirty="0" smtClean="0"/>
              <a:t>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://simulationresearch.lbl.gov/modelica/buildingspy</a:t>
            </a:r>
            <a:r>
              <a:rPr lang="en-GB" sz="1800" dirty="0" smtClean="0">
                <a:hlinkClick r:id="rId2"/>
              </a:rPr>
              <a:t>/</a:t>
            </a:r>
            <a:r>
              <a:rPr lang="en-GB" sz="1800" dirty="0" smtClean="0"/>
              <a:t>)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Built-in interface</a:t>
            </a:r>
            <a:endParaRPr lang="en-GB" dirty="0" smtClean="0"/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IBPSA Project 1: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github.com/ibpsa/modelica-ibpsa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  <a:endParaRPr lang="en-GB" altLang="nl-BE" sz="2000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</a:t>
            </a:r>
            <a:r>
              <a:rPr lang="en-GB" altLang="nl-BE" sz="2000" b="1" dirty="0"/>
              <a:t>user guide</a:t>
            </a:r>
          </a:p>
          <a:p>
            <a:pPr>
              <a:defRPr/>
            </a:pPr>
            <a:r>
              <a:rPr lang="en-GB" altLang="nl-BE" sz="2000" dirty="0"/>
              <a:t>Volume 1 &amp; 2: </a:t>
            </a:r>
            <a:r>
              <a:rPr lang="pt-BR" sz="2000" u="sng" dirty="0">
                <a:solidFill>
                  <a:schemeClr val="accent2"/>
                </a:solidFill>
              </a:rPr>
              <a:t>C:\</a:t>
            </a:r>
            <a:r>
              <a:rPr lang="pt-BR" sz="2000" u="sng" dirty="0" err="1">
                <a:solidFill>
                  <a:schemeClr val="accent2"/>
                </a:solidFill>
              </a:rPr>
              <a:t>Program</a:t>
            </a:r>
            <a:r>
              <a:rPr lang="pt-BR" sz="2000" u="sng" dirty="0">
                <a:solidFill>
                  <a:schemeClr val="accent2"/>
                </a:solidFill>
              </a:rPr>
              <a:t> Files (x86)\</a:t>
            </a:r>
            <a:r>
              <a:rPr lang="pt-BR" sz="2000" u="sng" dirty="0" err="1" smtClean="0">
                <a:solidFill>
                  <a:schemeClr val="accent2"/>
                </a:solidFill>
              </a:rPr>
              <a:t>Dymola</a:t>
            </a:r>
            <a:r>
              <a:rPr lang="pt-BR" sz="2000" u="sng" dirty="0" smtClean="0">
                <a:solidFill>
                  <a:schemeClr val="accent2"/>
                </a:solidFill>
              </a:rPr>
              <a:t> 2017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Documentation</a:t>
            </a:r>
            <a:r>
              <a:rPr lang="pt-BR" sz="2000" u="sng" dirty="0">
                <a:solidFill>
                  <a:schemeClr val="accent2"/>
                </a:solidFill>
              </a:rPr>
              <a:t>\</a:t>
            </a:r>
            <a:r>
              <a:rPr lang="pt-BR" sz="2000" u="sng" dirty="0" err="1">
                <a:solidFill>
                  <a:schemeClr val="accent2"/>
                </a:solidFill>
              </a:rPr>
              <a:t>Dymola</a:t>
            </a:r>
            <a:r>
              <a:rPr lang="pt-BR" sz="2000" u="sng" dirty="0">
                <a:solidFill>
                  <a:schemeClr val="accent2"/>
                </a:solidFill>
              </a:rPr>
              <a:t> </a:t>
            </a:r>
            <a:r>
              <a:rPr lang="pt-BR" sz="2000" u="sng" dirty="0" err="1">
                <a:solidFill>
                  <a:schemeClr val="accent2"/>
                </a:solidFill>
              </a:rPr>
              <a:t>User</a:t>
            </a:r>
            <a:r>
              <a:rPr lang="pt-BR" sz="2000" u="sng" dirty="0">
                <a:solidFill>
                  <a:schemeClr val="accent2"/>
                </a:solidFill>
              </a:rPr>
              <a:t> Manual Volume </a:t>
            </a:r>
            <a:r>
              <a:rPr lang="pt-BR" sz="2000" u="sng" dirty="0" smtClean="0">
                <a:solidFill>
                  <a:schemeClr val="accent2"/>
                </a:solidFill>
              </a:rPr>
              <a:t>1</a:t>
            </a:r>
            <a:r>
              <a:rPr lang="pt-BR" sz="2000" dirty="0" smtClean="0"/>
              <a:t> </a:t>
            </a:r>
            <a:r>
              <a:rPr lang="pt-BR" sz="2000" dirty="0" err="1"/>
              <a:t>or</a:t>
            </a:r>
            <a:r>
              <a:rPr lang="pt-BR" sz="2000" dirty="0"/>
              <a:t> via </a:t>
            </a:r>
            <a:r>
              <a:rPr lang="pt-BR" sz="2000" dirty="0" err="1"/>
              <a:t>Dymola</a:t>
            </a:r>
            <a:r>
              <a:rPr lang="pt-BR" sz="2000" dirty="0"/>
              <a:t> &gt; help.</a:t>
            </a:r>
            <a:endParaRPr lang="en-GB" altLang="nl-BE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dirty="0" smtClean="0">
                <a:hlinkClick r:id="rId2"/>
              </a:rPr>
              <a:t>http://www.openmodelica.org/index.php/forum</a:t>
            </a:r>
            <a:endParaRPr lang="en-GB" altLang="nl-BE" dirty="0" smtClean="0"/>
          </a:p>
          <a:p>
            <a:r>
              <a:rPr lang="en-GB" altLang="nl-BE" dirty="0" smtClean="0">
                <a:hlinkClick r:id="rId3"/>
              </a:rPr>
              <a:t>http://www.jmodelica.org/forum</a:t>
            </a:r>
            <a:endParaRPr lang="en-GB" altLang="nl-BE" dirty="0" smtClean="0"/>
          </a:p>
          <a:p>
            <a:r>
              <a:rPr lang="en-GB" altLang="nl-BE" dirty="0" smtClean="0"/>
              <a:t>www.stackoverflow.com (tag </a:t>
            </a:r>
            <a:r>
              <a:rPr lang="en-GB" altLang="nl-BE" dirty="0" err="1" smtClean="0"/>
              <a:t>Modelica</a:t>
            </a:r>
            <a:r>
              <a:rPr lang="en-GB" altLang="nl-BE" dirty="0" smtClean="0"/>
              <a:t>)</a:t>
            </a:r>
          </a:p>
          <a:p>
            <a:pPr>
              <a:buFontTx/>
              <a:buNone/>
            </a:pPr>
            <a:r>
              <a:rPr lang="en-GB" altLang="nl-BE" dirty="0" smtClean="0"/>
              <a:t>And last but not least: </a:t>
            </a:r>
            <a:r>
              <a:rPr lang="en-GB" altLang="nl-BE" b="1" dirty="0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dirty="0" smtClean="0"/>
          </a:p>
          <a:p>
            <a:endParaRPr lang="en-GB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5745</TotalTime>
  <Words>786</Words>
  <Application>Microsoft Office PowerPoint</Application>
  <PresentationFormat>Custom</PresentationFormat>
  <Paragraphs>175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Lucida Console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Dymola work?</vt:lpstr>
      <vt:lpstr>Modelica environments</vt:lpstr>
      <vt:lpstr>What does Dymola do?</vt:lpstr>
      <vt:lpstr>Graphical user interface</vt:lpstr>
      <vt:lpstr>Graphical user interface</vt:lpstr>
      <vt:lpstr>Graphical user interface</vt:lpstr>
      <vt:lpstr>Graphical user interface</vt:lpstr>
      <vt:lpstr>Break</vt:lpstr>
      <vt:lpstr>Use of Dymola with KULeuven license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Connectors</vt:lpstr>
      <vt:lpstr>Components</vt:lpstr>
      <vt:lpstr>Homework exercise</vt:lpstr>
      <vt:lpstr>ToDo BRAM: add slides on homework example and link to inheritance</vt:lpstr>
      <vt:lpstr>Inheritance</vt:lpstr>
      <vt:lpstr>Interface with other programs</vt:lpstr>
      <vt:lpstr>Websites</vt:lpstr>
      <vt:lpstr>Fora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Bram van der Heijde</cp:lastModifiedBy>
  <cp:revision>171</cp:revision>
  <dcterms:created xsi:type="dcterms:W3CDTF">2004-05-06T09:28:21Z</dcterms:created>
  <dcterms:modified xsi:type="dcterms:W3CDTF">2017-10-16T16:22:14Z</dcterms:modified>
</cp:coreProperties>
</file>