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7" r:id="rId2"/>
  </p:sldMasterIdLst>
  <p:notesMasterIdLst>
    <p:notesMasterId r:id="rId36"/>
  </p:notesMasterIdLst>
  <p:sldIdLst>
    <p:sldId id="256" r:id="rId3"/>
    <p:sldId id="363" r:id="rId4"/>
    <p:sldId id="257" r:id="rId5"/>
    <p:sldId id="394" r:id="rId6"/>
    <p:sldId id="340" r:id="rId7"/>
    <p:sldId id="341" r:id="rId8"/>
    <p:sldId id="342" r:id="rId9"/>
    <p:sldId id="344" r:id="rId10"/>
    <p:sldId id="345" r:id="rId11"/>
    <p:sldId id="34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368" r:id="rId20"/>
    <p:sldId id="369" r:id="rId21"/>
    <p:sldId id="370" r:id="rId22"/>
    <p:sldId id="371" r:id="rId23"/>
    <p:sldId id="372" r:id="rId24"/>
    <p:sldId id="366" r:id="rId25"/>
    <p:sldId id="373" r:id="rId26"/>
    <p:sldId id="374" r:id="rId27"/>
    <p:sldId id="395" r:id="rId28"/>
    <p:sldId id="396" r:id="rId29"/>
    <p:sldId id="375" r:id="rId30"/>
    <p:sldId id="380" r:id="rId31"/>
    <p:sldId id="381" r:id="rId32"/>
    <p:sldId id="382" r:id="rId33"/>
    <p:sldId id="383" r:id="rId34"/>
    <p:sldId id="384" r:id="rId35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7" autoAdjust="0"/>
    <p:restoredTop sz="92007" autoAdjust="0"/>
  </p:normalViewPr>
  <p:slideViewPr>
    <p:cSldViewPr>
      <p:cViewPr varScale="1">
        <p:scale>
          <a:sx n="58" d="100"/>
          <a:sy n="58" d="100"/>
        </p:scale>
        <p:origin x="1353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6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11F6F1-EBD8-4F81-971C-A0C6DA86F1A7}" type="datetimeFigureOut">
              <a:rPr lang="en-GB"/>
              <a:pPr>
                <a:defRPr/>
              </a:pPr>
              <a:t>29/09/2017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F0AFAE-E0DF-4756-9D50-97DCD3BB6F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9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Modelica</a:t>
            </a:r>
            <a:r>
              <a:rPr lang="nl-NL" dirty="0" smtClean="0"/>
              <a:t> is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programming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Overview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most important </a:t>
            </a:r>
            <a:r>
              <a:rPr lang="nl-NL" baseline="0" dirty="0" err="1" smtClean="0"/>
              <a:t>parts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syntax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6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1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>
            <a:lvl1pPr algn="ctr">
              <a:defRPr>
                <a:solidFill>
                  <a:srgbClr val="04683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6886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rgbClr val="74B632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4"/>
            <a:ext cx="9144000" cy="85397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4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21191"/>
            <a:ext cx="9144000" cy="5385658"/>
          </a:xfrm>
        </p:spPr>
        <p:txBody>
          <a:bodyPr/>
          <a:lstStyle>
            <a:lvl1pPr marL="507995" indent="-507995">
              <a:buSzPct val="100000"/>
              <a:buFontTx/>
              <a:buBlip>
                <a:blip r:embed="rId2"/>
              </a:buBlip>
              <a:defRPr sz="3100">
                <a:solidFill>
                  <a:srgbClr val="74B632"/>
                </a:solidFill>
              </a:defRPr>
            </a:lvl1pPr>
            <a:lvl2pPr marL="825492" indent="-317497">
              <a:buSzPct val="100000"/>
              <a:buFontTx/>
              <a:buBlip>
                <a:blip r:embed="rId3"/>
              </a:buBlip>
              <a:defRPr sz="2900">
                <a:solidFill>
                  <a:srgbClr val="046839"/>
                </a:solidFill>
              </a:defRPr>
            </a:lvl2pPr>
            <a:lvl3pPr marL="1269987" indent="-253997">
              <a:buSzPct val="100000"/>
              <a:buFontTx/>
              <a:buBlip>
                <a:blip r:embed="rId4"/>
              </a:buBlip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77982" indent="-253997">
              <a:buFont typeface="Wingdings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412976" indent="-380996">
              <a:buFont typeface="Arial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3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9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2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199994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2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09" indent="-31749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3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902" y="600000"/>
            <a:ext cx="5672377" cy="5840000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 marL="1594508" indent="-253992">
              <a:buFont typeface="Arial" pitchFamily="34" charset="0"/>
              <a:buChar char="-"/>
              <a:tabLst/>
              <a:defRPr sz="1800">
                <a:solidFill>
                  <a:srgbClr val="00407A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5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7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0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199998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0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44" indent="-317497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1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899" y="600000"/>
            <a:ext cx="5672377" cy="584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tabLst/>
              <a:defRPr lang="nl-BE" dirty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3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29/09/2017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29/09/2017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6" indent="-399996" algn="l" defTabSz="101599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92" indent="-400399" algn="l" defTabSz="101599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89" indent="-299997" algn="l" defTabSz="101599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209" indent="-199998" algn="l" defTabSz="101599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44" indent="-199318" algn="l" defTabSz="101599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001"/>
            <a:ext cx="3600000" cy="2964707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29/09/2017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8" tIns="50798" rIns="101598" bIns="50798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101598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2" indent="-399992" algn="l" defTabSz="101598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84" indent="-400395" algn="l" defTabSz="101598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78" indent="-299994" algn="l" defTabSz="101598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196" indent="-199996" algn="l" defTabSz="101598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30" indent="-199316" algn="l" defTabSz="101598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4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3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2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13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8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7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6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5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4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29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18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.xogeny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imulationresearch.lbl.gov/modelica/buildingsp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ideas" TargetMode="External"/><Relationship Id="rId3" Type="http://schemas.openxmlformats.org/officeDocument/2006/relationships/hyperlink" Target="http://www.jmodelica.org/" TargetMode="External"/><Relationship Id="rId7" Type="http://schemas.openxmlformats.org/officeDocument/2006/relationships/hyperlink" Target="https://docs.google.com/document/d/1MaNKTdLz-YPpEEH3Eg12ECzG0ErK-rIK9IHd6gsBp7Q/edit?usp=sharing" TargetMode="External"/><Relationship Id="rId2" Type="http://schemas.openxmlformats.org/officeDocument/2006/relationships/hyperlink" Target="http://www.openmodelic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ook.xogeny.com/" TargetMode="External"/><Relationship Id="rId5" Type="http://schemas.openxmlformats.org/officeDocument/2006/relationships/hyperlink" Target="http://modref.xogeny.com/" TargetMode="External"/><Relationship Id="rId10" Type="http://schemas.openxmlformats.org/officeDocument/2006/relationships/hyperlink" Target="https://github.com/iea-annex60/modelica-annex60" TargetMode="External"/><Relationship Id="rId4" Type="http://schemas.openxmlformats.org/officeDocument/2006/relationships/hyperlink" Target="http://www.claytex.com/tech-blog/" TargetMode="External"/><Relationship Id="rId9" Type="http://schemas.openxmlformats.org/officeDocument/2006/relationships/hyperlink" Target="https://simulationresearch.lbl.gov/modelic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delica.org/forum" TargetMode="External"/><Relationship Id="rId2" Type="http://schemas.openxmlformats.org/officeDocument/2006/relationships/hyperlink" Target="http://www.openmodelica.org/index.php/fo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d/forum/modelican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roups.google.com/d/forum/modelican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60000" y="2251570"/>
            <a:ext cx="6200000" cy="20000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nl-BE" sz="4800" b="1" dirty="0" smtClean="0">
                <a:solidFill>
                  <a:srgbClr val="000000"/>
                </a:solidFill>
                <a:latin typeface="Arial" charset="0"/>
              </a:rPr>
              <a:t>          .</a:t>
            </a:r>
            <a:r>
              <a:rPr lang="en-US" altLang="nl-BE" sz="4800" dirty="0" smtClean="0">
                <a:solidFill>
                  <a:schemeClr val="accent3"/>
                </a:solidFill>
              </a:rPr>
              <a:t>crash course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40000" y="4242048"/>
            <a:ext cx="6200000" cy="1617591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400" dirty="0" smtClean="0">
                <a:latin typeface="+mj-lt"/>
              </a:rPr>
              <a:t>Christina Protopapadaki, Filip Jorissen &amp; Bram van der Heijde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>
                <a:solidFill>
                  <a:schemeClr val="tx1"/>
                </a:solidFill>
                <a:latin typeface="+mj-lt"/>
              </a:rPr>
              <a:t>Christina.Protopapadaki@bwk.kuleuven.be </a:t>
            </a:r>
            <a:br>
              <a:rPr lang="en-US" sz="1600" u="sng" dirty="0">
                <a:solidFill>
                  <a:schemeClr val="tx1"/>
                </a:solidFill>
                <a:latin typeface="+mj-lt"/>
              </a:rPr>
            </a:br>
            <a:r>
              <a:rPr lang="en-US" sz="1600" u="sng" dirty="0">
                <a:solidFill>
                  <a:schemeClr val="tx1"/>
                </a:solidFill>
                <a:latin typeface="+mj-lt"/>
              </a:rPr>
              <a:t>Filip.Jorissen@mech.kuleuven.be, 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Bram.vanderHeijde@kuleuven.be </a:t>
            </a:r>
            <a:endParaRPr lang="en-US" sz="1600" u="sng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</a:rPr>
              <a:t>October 13,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90" y="2081808"/>
            <a:ext cx="2258342" cy="111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mtClean="0"/>
              <a:t>What is Modelica</a:t>
            </a:r>
            <a:endParaRPr lang="en-US" altLang="nl-B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err="1" smtClean="0"/>
              <a:t>Modelica</a:t>
            </a:r>
            <a:r>
              <a:rPr lang="en-US" altLang="nl-BE" dirty="0" smtClean="0"/>
              <a:t> is a language for modeling of </a:t>
            </a:r>
            <a:r>
              <a:rPr lang="en-US" altLang="nl-BE" smtClean="0"/>
              <a:t>physical systems</a:t>
            </a:r>
            <a:endParaRPr lang="en-US" altLang="nl-BE" dirty="0" smtClean="0"/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open source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object oriented</a:t>
            </a:r>
          </a:p>
          <a:p>
            <a:pPr lvl="1"/>
            <a:r>
              <a:rPr lang="en-US" altLang="nl-BE" sz="2400" dirty="0" err="1" smtClean="0">
                <a:solidFill>
                  <a:schemeClr val="accent2"/>
                </a:solidFill>
              </a:rPr>
              <a:t>Acausal</a:t>
            </a:r>
            <a:r>
              <a:rPr lang="en-US" altLang="nl-BE" sz="2400" dirty="0" smtClean="0">
                <a:solidFill>
                  <a:schemeClr val="accent2"/>
                </a:solidFill>
              </a:rPr>
              <a:t> modeling (equation based)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multi-domain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primarily for simulation, but usable for optimization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small and large models (&gt; 100 000 equations)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many model libraries (free and commercial)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textual and graphical modeling</a:t>
            </a:r>
          </a:p>
        </p:txBody>
      </p:sp>
      <p:pic>
        <p:nvPicPr>
          <p:cNvPr id="11269" name="Picture 5" descr="C:\Users\vdheijdb\Downloads\Modelica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92" y="65584"/>
            <a:ext cx="3203923" cy="158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000" dirty="0" smtClean="0"/>
              <a:t>How does </a:t>
            </a:r>
            <a:r>
              <a:rPr lang="nl-NL" sz="4000" dirty="0" err="1" smtClean="0"/>
              <a:t>Dymola</a:t>
            </a:r>
            <a:r>
              <a:rPr lang="nl-NL" sz="4000" dirty="0" smtClean="0"/>
              <a:t> </a:t>
            </a:r>
            <a:r>
              <a:rPr lang="nl-NL" sz="4000" dirty="0" err="1" smtClean="0"/>
              <a:t>work</a:t>
            </a:r>
            <a:r>
              <a:rPr lang="nl-NL" sz="4000" dirty="0" smtClean="0"/>
              <a:t>?</a:t>
            </a:r>
            <a:endParaRPr lang="nl-BE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8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BE" smtClean="0">
                <a:latin typeface="Arial" charset="0"/>
                <a:cs typeface="Arial" charset="0"/>
              </a:rPr>
              <a:t>Modelica environments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Commercial software tools</a:t>
            </a:r>
          </a:p>
          <a:p>
            <a:pPr eaLnBrk="1" hangingPunct="1"/>
            <a:r>
              <a:rPr lang="en-GB" altLang="nl-BE" sz="2400" b="1" u="sng" dirty="0" err="1" smtClean="0">
                <a:latin typeface="Arial" charset="0"/>
                <a:cs typeface="Arial" charset="0"/>
              </a:rPr>
              <a:t>Dymola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Dassault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Systèmes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MathModelica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MathCore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SimulationX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(ITI, Germany)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MapleSim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Maplesoft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Canada)</a:t>
            </a:r>
          </a:p>
          <a:p>
            <a:pPr eaLnBrk="1" hangingPunct="1"/>
            <a:endParaRPr lang="en-GB" altLang="nl-BE" sz="24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Free and open source tools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OpenModelica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(Open Source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Consortium, Sweden and other countries)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JModelica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Modelon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</p:txBody>
      </p:sp>
    </p:spTree>
    <p:extLst>
      <p:ext uri="{BB962C8B-B14F-4D97-AF65-F5344CB8AC3E}">
        <p14:creationId xmlns:p14="http://schemas.microsoft.com/office/powerpoint/2010/main" val="18278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</a:t>
            </a:r>
            <a:r>
              <a:rPr lang="en-GB" dirty="0" err="1" smtClean="0"/>
              <a:t>Dymola</a:t>
            </a:r>
            <a:r>
              <a:rPr lang="en-GB" dirty="0" smtClean="0"/>
              <a:t> do?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Compiles </a:t>
                </a:r>
                <a:r>
                  <a:rPr lang="en-GB" smtClean="0"/>
                  <a:t>and </a:t>
                </a:r>
                <a:r>
                  <a:rPr lang="en-GB" b="1" smtClean="0"/>
                  <a:t>integrates</a:t>
                </a:r>
                <a:r>
                  <a:rPr lang="en-GB" smtClean="0"/>
                  <a:t> </a:t>
                </a:r>
                <a:r>
                  <a:rPr lang="en-GB" dirty="0" smtClean="0"/>
                  <a:t>equations</a:t>
                </a:r>
              </a:p>
              <a:p>
                <a:pPr lvl="1"/>
                <a:r>
                  <a:rPr lang="en-GB" dirty="0" smtClean="0"/>
                  <a:t>Finds solution to ODEs at indicated times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nl-NL" b="0" i="1" smtClean="0">
                        <a:latin typeface="Cambria Math"/>
                      </a:rPr>
                      <m:t>=</m:t>
                    </m:r>
                    <m:r>
                      <a:rPr lang="nl-NL" b="0" i="1" smtClean="0">
                        <a:latin typeface="Cambria Math"/>
                      </a:rPr>
                      <m:t>𝑓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𝑥</m:t>
                    </m:r>
                    <m:r>
                      <a:rPr lang="nl-NL" b="0" i="1" smtClean="0">
                        <a:latin typeface="Cambria Math"/>
                      </a:rPr>
                      <m:t>,</m:t>
                    </m:r>
                    <m:r>
                      <a:rPr lang="nl-NL" b="0" i="1" smtClean="0">
                        <a:latin typeface="Cambria Math"/>
                      </a:rPr>
                      <m:t>𝑢</m:t>
                    </m:r>
                    <m:r>
                      <a:rPr lang="nl-NL" b="0" i="1" smtClean="0">
                        <a:latin typeface="Cambria Math"/>
                      </a:rPr>
                      <m:t>,…)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</m:acc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,…)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Different solvers</a:t>
                </a:r>
              </a:p>
              <a:p>
                <a:pPr lvl="2"/>
                <a:r>
                  <a:rPr lang="en-GB" dirty="0" err="1" smtClean="0"/>
                  <a:t>Radau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Dassl</a:t>
                </a:r>
                <a:r>
                  <a:rPr lang="en-GB" dirty="0" smtClean="0"/>
                  <a:t>, Euler, </a:t>
                </a:r>
                <a:r>
                  <a:rPr lang="en-GB" dirty="0" err="1" smtClean="0"/>
                  <a:t>Runge-Kutta</a:t>
                </a:r>
                <a:r>
                  <a:rPr lang="en-GB" dirty="0" smtClean="0"/>
                  <a:t>,</a:t>
                </a:r>
                <a:r>
                  <a:rPr lang="is-IS" dirty="0" smtClean="0"/>
                  <a:t>…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start</a:t>
                </a:r>
                <a:r>
                  <a:rPr lang="is-IS" dirty="0" smtClean="0"/>
                  <a:t> and </a:t>
                </a:r>
                <a:r>
                  <a:rPr lang="is-IS" i="1" dirty="0" smtClean="0"/>
                  <a:t>end time</a:t>
                </a:r>
                <a:r>
                  <a:rPr lang="is-IS" dirty="0" smtClean="0"/>
                  <a:t>, </a:t>
                </a:r>
                <a:r>
                  <a:rPr lang="is-IS" i="1" dirty="0" smtClean="0"/>
                  <a:t>time step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Solver tolerance</a:t>
                </a:r>
              </a:p>
              <a:p>
                <a:r>
                  <a:rPr lang="en-GB" b="1" dirty="0" smtClean="0"/>
                  <a:t>Simulates </a:t>
                </a:r>
                <a:r>
                  <a:rPr lang="en-GB" dirty="0" smtClean="0"/>
                  <a:t>model</a:t>
                </a:r>
              </a:p>
              <a:p>
                <a:r>
                  <a:rPr lang="en-GB" b="1" dirty="0" smtClean="0"/>
                  <a:t>Plots</a:t>
                </a:r>
                <a:r>
                  <a:rPr lang="en-GB" dirty="0" smtClean="0"/>
                  <a:t> output</a:t>
                </a:r>
                <a:endParaRPr lang="en-GB" b="1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38" t="-22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1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016104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160120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304136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824416" y="6330280"/>
            <a:ext cx="648072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4389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450393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78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smtClean="0"/>
              <a:t>How does </a:t>
            </a:r>
            <a:r>
              <a:rPr lang="en-GB" sz="3600" dirty="0" err="1"/>
              <a:t>M</a:t>
            </a:r>
            <a:r>
              <a:rPr lang="en-GB" sz="3600" dirty="0" err="1" smtClean="0"/>
              <a:t>odelica</a:t>
            </a:r>
            <a:r>
              <a:rPr lang="en-GB" sz="3600" dirty="0" smtClean="0"/>
              <a:t> work?</a:t>
            </a:r>
            <a:endParaRPr lang="en-GB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*, /, +, -, ^ </a:t>
            </a:r>
            <a:r>
              <a:rPr lang="en-GB" dirty="0" smtClean="0">
                <a:latin typeface="Arial"/>
                <a:cs typeface="Arial"/>
              </a:rPr>
              <a:t>(use </a:t>
            </a:r>
            <a:r>
              <a:rPr lang="en-GB" dirty="0" smtClean="0">
                <a:latin typeface="Monaco"/>
                <a:cs typeface="Monaco"/>
              </a:rPr>
              <a:t>.</a:t>
            </a:r>
            <a:r>
              <a:rPr lang="en-GB" dirty="0" smtClean="0">
                <a:latin typeface="Arial"/>
                <a:cs typeface="Arial"/>
              </a:rPr>
              <a:t> for element-wise) </a:t>
            </a:r>
          </a:p>
          <a:p>
            <a:r>
              <a:rPr lang="en-GB" dirty="0" smtClean="0">
                <a:latin typeface="Arial"/>
                <a:cs typeface="Arial"/>
              </a:rPr>
              <a:t>Derivatives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der(x) = x   ~</a:t>
            </a:r>
          </a:p>
          <a:p>
            <a:pPr lvl="1"/>
            <a:endParaRPr lang="en-GB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GB" dirty="0">
              <a:latin typeface="Monaco"/>
              <a:cs typeface="Monaco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76" y="2729880"/>
            <a:ext cx="1409700" cy="9525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48647" r="25226" b="10428"/>
          <a:stretch/>
        </p:blipFill>
        <p:spPr bwMode="auto">
          <a:xfrm>
            <a:off x="1191568" y="3954016"/>
            <a:ext cx="6908241" cy="293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2894" y="7359958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20957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Modelica crash course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Modelica</a:t>
            </a:r>
            <a:r>
              <a:rPr lang="en-US" dirty="0" smtClean="0"/>
              <a:t> ? </a:t>
            </a:r>
          </a:p>
          <a:p>
            <a:r>
              <a:rPr lang="en-US" dirty="0" smtClean="0"/>
              <a:t>Syntax, language concepts and model structuring</a:t>
            </a:r>
          </a:p>
          <a:p>
            <a:r>
              <a:rPr lang="en-US" dirty="0" err="1" smtClean="0"/>
              <a:t>Modelica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Use of IDEAS library</a:t>
            </a:r>
          </a:p>
          <a:p>
            <a:r>
              <a:rPr lang="en-US" dirty="0" smtClean="0"/>
              <a:t>Getting started (tutorials, reference docs, libraries, software implementations, ...)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To get you started with </a:t>
            </a:r>
            <a:r>
              <a:rPr lang="en-US" dirty="0" err="1" smtClean="0"/>
              <a:t>Modelica</a:t>
            </a:r>
            <a:r>
              <a:rPr lang="en-US" dirty="0" smtClean="0"/>
              <a:t>!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operators, control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Logical</a:t>
            </a:r>
          </a:p>
          <a:p>
            <a:pPr lvl="1"/>
            <a:r>
              <a:rPr lang="en-GB" dirty="0" smtClean="0"/>
              <a:t>and, or, not</a:t>
            </a:r>
          </a:p>
          <a:p>
            <a:r>
              <a:rPr lang="en-GB" dirty="0" smtClean="0"/>
              <a:t>Conditional</a:t>
            </a:r>
          </a:p>
          <a:p>
            <a:pPr lvl="1"/>
            <a:r>
              <a:rPr lang="en-GB" dirty="0" smtClean="0"/>
              <a:t>If, </a:t>
            </a:r>
            <a:r>
              <a:rPr lang="en-GB" dirty="0" err="1" smtClean="0"/>
              <a:t>elseif</a:t>
            </a:r>
            <a:r>
              <a:rPr lang="en-GB" dirty="0" smtClean="0"/>
              <a:t>, else</a:t>
            </a:r>
          </a:p>
          <a:p>
            <a:pPr lvl="1"/>
            <a:endParaRPr lang="en-GB" dirty="0"/>
          </a:p>
          <a:p>
            <a:r>
              <a:rPr lang="en-GB" dirty="0" smtClean="0"/>
              <a:t>Loops</a:t>
            </a:r>
          </a:p>
          <a:p>
            <a:pPr lvl="1"/>
            <a:r>
              <a:rPr lang="en-GB" dirty="0" smtClean="0"/>
              <a:t>For</a:t>
            </a:r>
          </a:p>
          <a:p>
            <a:r>
              <a:rPr lang="en-GB" dirty="0" smtClean="0"/>
              <a:t>Comparing numbers</a:t>
            </a:r>
          </a:p>
          <a:p>
            <a:pPr lvl="1"/>
            <a:r>
              <a:rPr lang="en-GB" dirty="0" smtClean="0"/>
              <a:t>&gt;, &lt;, &lt;&gt;, &gt;=,…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20" y="2513856"/>
            <a:ext cx="1899761" cy="173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20" y="4458072"/>
            <a:ext cx="2376264" cy="4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72" y="15843"/>
            <a:ext cx="5187628" cy="20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Monaco"/>
              <a:cs typeface="Monac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7" y="1377121"/>
            <a:ext cx="6704003" cy="6130565"/>
          </a:xfrm>
          <a:prstGeom prst="corner">
            <a:avLst>
              <a:gd name="adj1" fmla="val 87649"/>
              <a:gd name="adj2" fmla="val 87529"/>
            </a:avLst>
          </a:prstGeom>
        </p:spPr>
      </p:pic>
      <p:sp>
        <p:nvSpPr>
          <p:cNvPr id="4" name="Oval 3"/>
          <p:cNvSpPr/>
          <p:nvPr/>
        </p:nvSpPr>
        <p:spPr>
          <a:xfrm>
            <a:off x="30013" y="137712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233348" y="180916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455220" y="2601257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78648" y="389740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30013" y="4689489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/>
          <p:cNvSpPr/>
          <p:nvPr/>
        </p:nvSpPr>
        <p:spPr>
          <a:xfrm>
            <a:off x="233348" y="576960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7168232" y="6057641"/>
            <a:ext cx="28945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From </a:t>
            </a:r>
            <a:r>
              <a:rPr lang="pt-BR" altLang="nl-BE" sz="1000" dirty="0" smtClean="0">
                <a:latin typeface="Arial" charset="0"/>
                <a:cs typeface="Arial" charset="0"/>
              </a:rPr>
              <a:t>M. Tiller,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Modelica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by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Example</a:t>
            </a:r>
            <a:r>
              <a:rPr lang="nl-NL" altLang="nl-BE" sz="1000" dirty="0" smtClean="0">
                <a:latin typeface="Arial" charset="0"/>
                <a:cs typeface="Arial" charset="0"/>
              </a:rPr>
              <a:t>, </a:t>
            </a:r>
            <a:r>
              <a:rPr lang="nl-NL" altLang="nl-BE" sz="1000" dirty="0" smtClean="0">
                <a:latin typeface="Arial" charset="0"/>
                <a:cs typeface="Arial" charset="0"/>
                <a:hlinkClick r:id="rId4"/>
              </a:rPr>
              <a:t>http://book.xogeny.com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 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sp>
        <p:nvSpPr>
          <p:cNvPr id="6" name="AutoShape 2" descr="Plant with pulse counte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Plant with pulse counter sens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160120" y="3666568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# variables = #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equations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!</a:t>
            </a:r>
          </a:p>
          <a:p>
            <a:r>
              <a:rPr lang="nl-NL" dirty="0" err="1" smtClean="0">
                <a:solidFill>
                  <a:srgbClr val="FF0000"/>
                </a:solidFill>
                <a:latin typeface="+mj-lt"/>
              </a:rPr>
              <a:t>Balanced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0120" y="481961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Close line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with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 ;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9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important!</a:t>
            </a:r>
          </a:p>
          <a:p>
            <a:r>
              <a:rPr lang="en-GB" dirty="0" smtClean="0"/>
              <a:t>Comments regarding components, parameters, variables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“this is a comment”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Can show up in graphical interface</a:t>
            </a:r>
          </a:p>
          <a:p>
            <a:r>
              <a:rPr lang="en-GB" dirty="0" smtClean="0">
                <a:latin typeface="Arial"/>
                <a:cs typeface="Arial"/>
              </a:rPr>
              <a:t>Line comments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// This is a comment on one line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/*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This is a comment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over multiple lines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*/</a:t>
            </a:r>
            <a:endParaRPr lang="en-GB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03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0" y="-34546"/>
            <a:ext cx="9757084" cy="7372019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87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</a:t>
            </a:r>
          </a:p>
          <a:p>
            <a:pPr lvl="1"/>
            <a:r>
              <a:rPr lang="en-GB" dirty="0" smtClean="0"/>
              <a:t>Signal             in                out</a:t>
            </a:r>
          </a:p>
          <a:p>
            <a:pPr lvl="1"/>
            <a:r>
              <a:rPr lang="en-GB" dirty="0" smtClean="0"/>
              <a:t>Fluid flow (mass flow rate, pressure, enthalpy)</a:t>
            </a:r>
          </a:p>
          <a:p>
            <a:pPr lvl="1"/>
            <a:r>
              <a:rPr lang="en-GB" dirty="0" smtClean="0"/>
              <a:t>Heat flow (heat flow rate, temperature)</a:t>
            </a:r>
          </a:p>
          <a:p>
            <a:r>
              <a:rPr lang="en-GB" dirty="0" smtClean="0">
                <a:latin typeface="Monaco" panose="020B0509030404040204" pitchFamily="49" charset="0"/>
              </a:rPr>
              <a:t>flow </a:t>
            </a:r>
            <a:r>
              <a:rPr lang="en-GB" dirty="0" smtClean="0">
                <a:latin typeface="+mj-lt"/>
              </a:rPr>
              <a:t>variable, potential variable</a:t>
            </a:r>
            <a:endParaRPr lang="en-GB" dirty="0">
              <a:latin typeface="+mj-lt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3063776" y="2009800"/>
            <a:ext cx="360040" cy="3600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5400000">
            <a:off x="4791968" y="2009800"/>
            <a:ext cx="360040" cy="36004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00280" y="3017912"/>
            <a:ext cx="36004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248352" y="3017912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536384" y="2585864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040440" y="258586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170040"/>
            <a:ext cx="7620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2734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of a </a:t>
            </a:r>
            <a:r>
              <a:rPr lang="en-GB" dirty="0" smtClean="0">
                <a:latin typeface="Monaco"/>
                <a:cs typeface="Monaco"/>
              </a:rPr>
              <a:t>model</a:t>
            </a:r>
          </a:p>
          <a:p>
            <a:r>
              <a:rPr lang="en-GB" dirty="0" smtClean="0">
                <a:latin typeface="Monaco"/>
                <a:cs typeface="Monaco"/>
              </a:rPr>
              <a:t>model </a:t>
            </a:r>
            <a:r>
              <a:rPr lang="en-GB" dirty="0" smtClean="0">
                <a:latin typeface="Arial"/>
                <a:cs typeface="Arial"/>
              </a:rPr>
              <a:t>name usually Capitalized, instance not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Wall </a:t>
            </a:r>
            <a:r>
              <a:rPr lang="en-GB" dirty="0" err="1" smtClean="0">
                <a:latin typeface="Monaco"/>
                <a:cs typeface="Monaco"/>
              </a:rPr>
              <a:t>innerWall</a:t>
            </a:r>
            <a:r>
              <a:rPr lang="en-GB" dirty="0" smtClean="0">
                <a:latin typeface="Monaco"/>
                <a:cs typeface="Monaco"/>
              </a:rPr>
              <a:t>(res = 200, A = 10);</a:t>
            </a:r>
          </a:p>
          <a:p>
            <a:r>
              <a:rPr lang="en-GB" i="1" dirty="0" smtClean="0">
                <a:latin typeface="Arial"/>
                <a:cs typeface="Arial"/>
              </a:rPr>
              <a:t>public</a:t>
            </a:r>
            <a:r>
              <a:rPr lang="en-GB" dirty="0" smtClean="0">
                <a:latin typeface="Arial"/>
                <a:cs typeface="Arial"/>
              </a:rPr>
              <a:t> variables and parameters can be accessed with dot notation, e.g.:</a:t>
            </a:r>
          </a:p>
          <a:p>
            <a:pPr lvl="1"/>
            <a:r>
              <a:rPr lang="en-GB" dirty="0" err="1" smtClean="0">
                <a:latin typeface="Monaco"/>
                <a:cs typeface="Monaco"/>
              </a:rPr>
              <a:t>heatPort.Qflow</a:t>
            </a:r>
            <a:endParaRPr lang="en-GB" dirty="0" smtClean="0">
              <a:latin typeface="Monaco"/>
              <a:cs typeface="Monaco"/>
            </a:endParaRPr>
          </a:p>
          <a:p>
            <a:pPr lvl="1"/>
            <a:r>
              <a:rPr lang="en-GB" dirty="0" err="1" smtClean="0">
                <a:latin typeface="Monaco"/>
                <a:cs typeface="Monaco"/>
              </a:rPr>
              <a:t>wall.res</a:t>
            </a:r>
            <a:endParaRPr lang="en-GB" dirty="0" smtClean="0">
              <a:latin typeface="Monaco"/>
              <a:cs typeface="Monaco"/>
            </a:endParaRPr>
          </a:p>
          <a:p>
            <a:r>
              <a:rPr lang="en-GB" i="1" dirty="0" smtClean="0">
                <a:latin typeface="Arial"/>
                <a:cs typeface="Arial"/>
              </a:rPr>
              <a:t>Protected </a:t>
            </a:r>
            <a:r>
              <a:rPr lang="en-GB" dirty="0" smtClean="0">
                <a:latin typeface="Arial"/>
                <a:cs typeface="Arial"/>
              </a:rPr>
              <a:t>variables/</a:t>
            </a:r>
            <a:r>
              <a:rPr lang="en-GB" dirty="0" err="1" smtClean="0">
                <a:latin typeface="Arial"/>
                <a:cs typeface="Arial"/>
              </a:rPr>
              <a:t>params</a:t>
            </a:r>
            <a:r>
              <a:rPr lang="en-GB" dirty="0" smtClean="0">
                <a:latin typeface="Arial"/>
                <a:cs typeface="Arial"/>
              </a:rPr>
              <a:t> cannot be accessed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Don’t show up in simulation results</a:t>
            </a:r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exercise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04" y="1500188"/>
            <a:ext cx="5954629" cy="4919662"/>
          </a:xfrm>
        </p:spPr>
      </p:pic>
    </p:spTree>
    <p:extLst>
      <p:ext uri="{BB962C8B-B14F-4D97-AF65-F5344CB8AC3E}">
        <p14:creationId xmlns:p14="http://schemas.microsoft.com/office/powerpoint/2010/main" val="4255606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 BRAM: add slides on homework example and link to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85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</a:t>
            </a:r>
            <a:r>
              <a:rPr lang="nl-NL" i="1" dirty="0" err="1" smtClean="0"/>
              <a:t>inherits</a:t>
            </a:r>
            <a:r>
              <a:rPr lang="nl-NL" i="1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model</a:t>
            </a:r>
          </a:p>
          <a:p>
            <a:pPr lvl="1"/>
            <a:r>
              <a:rPr lang="nl-NL" i="1" dirty="0" smtClean="0"/>
              <a:t>Variables, parameters, </a:t>
            </a:r>
            <a:r>
              <a:rPr lang="nl-NL" i="1" dirty="0" err="1" smtClean="0"/>
              <a:t>equations</a:t>
            </a:r>
            <a:endParaRPr lang="nl-NL" i="1" dirty="0" smtClean="0"/>
          </a:p>
          <a:p>
            <a:r>
              <a:rPr lang="nl-NL" dirty="0" err="1" smtClean="0">
                <a:latin typeface="Monaco" panose="020B0509030404040204" pitchFamily="49" charset="0"/>
              </a:rPr>
              <a:t>partial</a:t>
            </a:r>
            <a:r>
              <a:rPr lang="nl-NL" dirty="0" smtClean="0">
                <a:latin typeface="Monaco" panose="020B0509030404040204" pitchFamily="49" charset="0"/>
              </a:rPr>
              <a:t> model</a:t>
            </a:r>
          </a:p>
          <a:p>
            <a:r>
              <a:rPr lang="nl-NL" dirty="0" smtClean="0">
                <a:latin typeface="+mj-lt"/>
              </a:rPr>
              <a:t>Code </a:t>
            </a: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be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managed</a:t>
            </a:r>
            <a:r>
              <a:rPr lang="nl-NL" dirty="0" smtClean="0">
                <a:latin typeface="+mj-lt"/>
              </a:rPr>
              <a:t> more </a:t>
            </a:r>
            <a:r>
              <a:rPr lang="nl-NL" dirty="0" err="1" smtClean="0">
                <a:latin typeface="+mj-lt"/>
              </a:rPr>
              <a:t>easily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Example</a:t>
            </a:r>
            <a:endParaRPr lang="nl-NL" dirty="0" smtClean="0">
              <a:latin typeface="+mj-lt"/>
            </a:endParaRP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4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with other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</a:p>
          <a:p>
            <a:pPr lvl="1"/>
            <a:r>
              <a:rPr lang="en-GB" dirty="0" smtClean="0"/>
              <a:t>Parameter variation</a:t>
            </a:r>
          </a:p>
          <a:p>
            <a:pPr lvl="1"/>
            <a:r>
              <a:rPr lang="en-GB" dirty="0" smtClean="0"/>
              <a:t>Parallel simulations</a:t>
            </a:r>
          </a:p>
          <a:p>
            <a:pPr lvl="1"/>
            <a:r>
              <a:rPr lang="en-GB" dirty="0" smtClean="0"/>
              <a:t>Optimal control</a:t>
            </a:r>
          </a:p>
          <a:p>
            <a:r>
              <a:rPr lang="en-GB" dirty="0" smtClean="0"/>
              <a:t>Python scripts using </a:t>
            </a:r>
            <a:r>
              <a:rPr lang="en-GB" i="1" dirty="0" err="1" smtClean="0"/>
              <a:t>BuildingsPy</a:t>
            </a:r>
            <a:endParaRPr lang="en-GB" i="1" dirty="0" smtClean="0"/>
          </a:p>
          <a:p>
            <a:pPr lvl="1"/>
            <a:r>
              <a:rPr lang="en-GB" dirty="0" smtClean="0"/>
              <a:t>Nice for plotting</a:t>
            </a:r>
          </a:p>
          <a:p>
            <a:pPr lvl="1"/>
            <a:r>
              <a:rPr lang="en-GB" dirty="0">
                <a:hlinkClick r:id="rId2"/>
              </a:rPr>
              <a:t>http://simulationresearch.lbl.gov/modelica/buildingspy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MATLAB</a:t>
            </a:r>
          </a:p>
          <a:p>
            <a:pPr lvl="1"/>
            <a:r>
              <a:rPr lang="en-GB" dirty="0" smtClean="0"/>
              <a:t>Built-in with </a:t>
            </a:r>
            <a:r>
              <a:rPr lang="en-GB" dirty="0" err="1" smtClean="0"/>
              <a:t>Dymola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99167"/>
              </p:ext>
            </p:extLst>
          </p:nvPr>
        </p:nvGraphicFramePr>
        <p:xfrm>
          <a:off x="255588" y="354013"/>
          <a:ext cx="9720262" cy="6264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BE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Agenda</a:t>
                      </a:r>
                      <a:endParaRPr lang="nl-BE" sz="3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13:00 - </a:t>
                      </a:r>
                      <a:r>
                        <a:rPr lang="en-US" dirty="0" smtClean="0"/>
                        <a:t>13:30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modelica</a:t>
                      </a:r>
                      <a:r>
                        <a:rPr lang="en-US" dirty="0" smtClean="0"/>
                        <a:t>? How does it work?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5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13:30 </a:t>
                      </a:r>
                      <a:r>
                        <a:rPr lang="en-US" dirty="0"/>
                        <a:t>- 13</a:t>
                      </a:r>
                      <a:r>
                        <a:rPr lang="en-US" dirty="0" smtClean="0"/>
                        <a:t>:45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Dymola</a:t>
                      </a:r>
                      <a:r>
                        <a:rPr lang="en-US" baseline="0" dirty="0" smtClean="0"/>
                        <a:t> and how does it work?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baseline="0" dirty="0" smtClean="0"/>
                        <a:t>Where to find information?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13:45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14:00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Break &amp; </a:t>
                      </a:r>
                      <a:r>
                        <a:rPr lang="en-US" dirty="0" err="1" smtClean="0"/>
                        <a:t>Licence</a:t>
                      </a:r>
                      <a:r>
                        <a:rPr lang="en-US" dirty="0" smtClean="0"/>
                        <a:t> activation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14:00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IDEAS?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15:30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IDEAS: </a:t>
                      </a:r>
                      <a:r>
                        <a:rPr lang="en-US" dirty="0" err="1" smtClean="0"/>
                        <a:t>SimpleHouse</a:t>
                      </a:r>
                      <a:r>
                        <a:rPr lang="en-US" dirty="0" smtClean="0"/>
                        <a:t> Hands-on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15:30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16:30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Advanced topics</a:t>
                      </a:r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dirty="0" smtClean="0"/>
                        <a:t>16:30 - 17:30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Demo IDEAS Building model (optional)</a:t>
                      </a:r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Websites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General</a:t>
            </a:r>
          </a:p>
          <a:p>
            <a:pPr>
              <a:defRPr/>
            </a:pPr>
            <a:r>
              <a:rPr lang="en-GB" altLang="nl-BE" sz="2000" dirty="0"/>
              <a:t>www.modelica.org</a:t>
            </a:r>
          </a:p>
          <a:p>
            <a:pPr>
              <a:defRPr/>
            </a:pPr>
            <a:r>
              <a:rPr lang="en-GB" altLang="nl-BE" sz="2000" dirty="0" smtClean="0">
                <a:hlinkClick r:id="rId2"/>
              </a:rPr>
              <a:t>www.openmodelica.org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3"/>
              </a:rPr>
              <a:t>www.jmodelica.org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4"/>
              </a:rPr>
              <a:t>http://www.claytex.com/tech-blog/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err="1" smtClean="0"/>
              <a:t>Modelica</a:t>
            </a:r>
            <a:r>
              <a:rPr lang="en-GB" altLang="nl-BE" sz="2000" b="1" dirty="0" smtClean="0"/>
              <a:t> language</a:t>
            </a:r>
          </a:p>
          <a:p>
            <a:pPr>
              <a:defRPr/>
            </a:pPr>
            <a:r>
              <a:rPr lang="en-GB" altLang="nl-BE" sz="2000" dirty="0" smtClean="0">
                <a:hlinkClick r:id="rId5"/>
              </a:rPr>
              <a:t>http://modref.xogeny.com/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</a:p>
          <a:p>
            <a:pPr>
              <a:defRPr/>
            </a:pPr>
            <a:r>
              <a:rPr lang="en-GB" altLang="nl-BE" sz="2000" dirty="0">
                <a:hlinkClick r:id="rId6"/>
              </a:rPr>
              <a:t>http://book.xogeny.com</a:t>
            </a:r>
            <a:r>
              <a:rPr lang="en-GB" altLang="nl-BE" sz="2000" dirty="0" smtClean="0">
                <a:hlinkClick r:id="rId6"/>
              </a:rPr>
              <a:t>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KUL </a:t>
            </a:r>
            <a:r>
              <a:rPr lang="en-GB" altLang="nl-BE" sz="2000" b="1" dirty="0" err="1" smtClean="0"/>
              <a:t>modeling</a:t>
            </a:r>
            <a:r>
              <a:rPr lang="en-GB" altLang="nl-BE" sz="2000" b="1" dirty="0" smtClean="0"/>
              <a:t> conventions</a:t>
            </a:r>
          </a:p>
          <a:p>
            <a:pPr>
              <a:defRPr/>
            </a:pPr>
            <a:r>
              <a:rPr lang="en-GB" altLang="nl-BE" sz="2000" dirty="0" smtClean="0">
                <a:hlinkClick r:id="rId7"/>
              </a:rPr>
              <a:t>https://docs.google.com/document/d/1MaNKTdLz-YPpEEH3Eg12ECzG0ErK-rIK9IHd6gsBp7Q/edit?usp=sharing</a:t>
            </a:r>
            <a:endParaRPr lang="en-GB" altLang="nl-BE" sz="2000" dirty="0" smtClean="0"/>
          </a:p>
          <a:p>
            <a:pPr>
              <a:defRPr/>
            </a:pPr>
            <a:endParaRPr lang="en-GB" altLang="nl-BE" sz="2400" dirty="0" smtClean="0"/>
          </a:p>
          <a:p>
            <a:pPr>
              <a:defRPr/>
            </a:pPr>
            <a:endParaRPr lang="en-GB" altLang="nl-BE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GB" altLang="nl-BE" sz="2000" b="1" dirty="0"/>
              <a:t>Libraries:</a:t>
            </a:r>
          </a:p>
          <a:p>
            <a:pPr>
              <a:defRPr/>
            </a:pPr>
            <a:r>
              <a:rPr lang="en-GB" altLang="nl-BE" sz="2000" dirty="0">
                <a:hlinkClick r:id="rId8"/>
              </a:rPr>
              <a:t>https://github.com/open-ideas</a:t>
            </a:r>
            <a:r>
              <a:rPr lang="en-GB" altLang="nl-BE" sz="2000" dirty="0"/>
              <a:t> --&gt; IDEAS + Crash Course</a:t>
            </a:r>
          </a:p>
          <a:p>
            <a:pPr>
              <a:defRPr/>
            </a:pPr>
            <a:r>
              <a:rPr lang="en-GB" altLang="nl-BE" sz="2000" dirty="0">
                <a:hlinkClick r:id="rId9"/>
              </a:rPr>
              <a:t>https://simulationresearch.lbl.gov/modelica</a:t>
            </a:r>
            <a:r>
              <a:rPr lang="en-GB" altLang="nl-BE" sz="2000" dirty="0"/>
              <a:t> --&gt; </a:t>
            </a:r>
            <a:r>
              <a:rPr lang="en-GB" altLang="nl-BE" sz="2000" dirty="0">
                <a:solidFill>
                  <a:srgbClr val="FF0000"/>
                </a:solidFill>
              </a:rPr>
              <a:t>look at </a:t>
            </a:r>
            <a:r>
              <a:rPr lang="en-GB" altLang="nl-BE" sz="2000" dirty="0" err="1" smtClean="0">
                <a:solidFill>
                  <a:srgbClr val="FF0000"/>
                </a:solidFill>
              </a:rPr>
              <a:t>Buildings.Examples.Tutorial</a:t>
            </a:r>
            <a:endParaRPr lang="en-GB" altLang="nl-BE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altLang="nl-BE" sz="2000" dirty="0" smtClean="0">
                <a:solidFill>
                  <a:schemeClr val="accent1"/>
                </a:solidFill>
              </a:rPr>
              <a:t>Annex 60:</a:t>
            </a:r>
            <a:r>
              <a:rPr lang="en-GB" altLang="nl-BE" sz="2000" dirty="0">
                <a:solidFill>
                  <a:schemeClr val="accent1"/>
                </a:solidFill>
              </a:rPr>
              <a:t> 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https</a:t>
            </a:r>
            <a:r>
              <a:rPr lang="en-GB" altLang="nl-BE" sz="2000" dirty="0">
                <a:solidFill>
                  <a:srgbClr val="FF0000"/>
                </a:solidFill>
                <a:hlinkClick r:id="rId10"/>
              </a:rPr>
              <a:t>://github.com/iea-annex60/modelica-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annex60</a:t>
            </a:r>
            <a:r>
              <a:rPr lang="en-GB" altLang="nl-BE" sz="2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GB" altLang="nl-BE" sz="2000" b="1" dirty="0" err="1" smtClean="0"/>
              <a:t>Dymola</a:t>
            </a:r>
            <a:r>
              <a:rPr lang="en-GB" altLang="nl-BE" sz="2000" b="1" dirty="0" smtClean="0"/>
              <a:t> </a:t>
            </a:r>
            <a:r>
              <a:rPr lang="en-GB" altLang="nl-BE" sz="2000" b="1" dirty="0"/>
              <a:t>user guide</a:t>
            </a:r>
          </a:p>
          <a:p>
            <a:pPr>
              <a:defRPr/>
            </a:pPr>
            <a:r>
              <a:rPr lang="en-GB" altLang="nl-BE" sz="2000" dirty="0"/>
              <a:t>Volume 1 &amp; 2: </a:t>
            </a:r>
            <a:r>
              <a:rPr lang="pt-BR" sz="2000" u="sng" dirty="0">
                <a:solidFill>
                  <a:schemeClr val="accent2"/>
                </a:solidFill>
              </a:rPr>
              <a:t>C:\</a:t>
            </a:r>
            <a:r>
              <a:rPr lang="pt-BR" sz="2000" u="sng" dirty="0" err="1">
                <a:solidFill>
                  <a:schemeClr val="accent2"/>
                </a:solidFill>
              </a:rPr>
              <a:t>Program</a:t>
            </a:r>
            <a:r>
              <a:rPr lang="pt-BR" sz="2000" u="sng" dirty="0">
                <a:solidFill>
                  <a:schemeClr val="accent2"/>
                </a:solidFill>
              </a:rPr>
              <a:t> Files (x86)\</a:t>
            </a:r>
            <a:r>
              <a:rPr lang="pt-BR" sz="2000" u="sng" dirty="0" err="1" smtClean="0">
                <a:solidFill>
                  <a:schemeClr val="accent2"/>
                </a:solidFill>
              </a:rPr>
              <a:t>Dymola</a:t>
            </a:r>
            <a:r>
              <a:rPr lang="pt-BR" sz="2000" u="sng" dirty="0" smtClean="0">
                <a:solidFill>
                  <a:schemeClr val="accent2"/>
                </a:solidFill>
              </a:rPr>
              <a:t> 2017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Documentation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Dymola</a:t>
            </a:r>
            <a:r>
              <a:rPr lang="pt-BR" sz="2000" u="sng" dirty="0">
                <a:solidFill>
                  <a:schemeClr val="accent2"/>
                </a:solidFill>
              </a:rPr>
              <a:t> </a:t>
            </a:r>
            <a:r>
              <a:rPr lang="pt-BR" sz="2000" u="sng" dirty="0" err="1">
                <a:solidFill>
                  <a:schemeClr val="accent2"/>
                </a:solidFill>
              </a:rPr>
              <a:t>User</a:t>
            </a:r>
            <a:r>
              <a:rPr lang="pt-BR" sz="2000" u="sng" dirty="0">
                <a:solidFill>
                  <a:schemeClr val="accent2"/>
                </a:solidFill>
              </a:rPr>
              <a:t> Manual Volume </a:t>
            </a:r>
            <a:r>
              <a:rPr lang="pt-BR" sz="2000" u="sng" dirty="0" smtClean="0">
                <a:solidFill>
                  <a:schemeClr val="accent2"/>
                </a:solidFill>
              </a:rPr>
              <a:t>1</a:t>
            </a:r>
            <a:r>
              <a:rPr lang="pt-BR" sz="2000" dirty="0" smtClean="0"/>
              <a:t> </a:t>
            </a:r>
            <a:r>
              <a:rPr lang="pt-BR" sz="2000" dirty="0" err="1"/>
              <a:t>or</a:t>
            </a:r>
            <a:r>
              <a:rPr lang="pt-BR" sz="2000" dirty="0"/>
              <a:t> via </a:t>
            </a:r>
            <a:r>
              <a:rPr lang="pt-BR" sz="2000" dirty="0" err="1"/>
              <a:t>Dymola</a:t>
            </a:r>
            <a:r>
              <a:rPr lang="pt-BR" sz="2000" dirty="0"/>
              <a:t> &gt; help.</a:t>
            </a:r>
            <a:endParaRPr lang="en-GB" altLang="nl-BE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Fora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BE" smtClean="0">
                <a:hlinkClick r:id="rId2"/>
              </a:rPr>
              <a:t>http://www.openmodelica.org/index.php/forum</a:t>
            </a:r>
            <a:endParaRPr lang="en-GB" altLang="nl-BE" smtClean="0"/>
          </a:p>
          <a:p>
            <a:r>
              <a:rPr lang="en-GB" altLang="nl-BE" smtClean="0">
                <a:hlinkClick r:id="rId3"/>
              </a:rPr>
              <a:t>http://www.jmodelica.org/forum</a:t>
            </a:r>
            <a:endParaRPr lang="en-GB" altLang="nl-BE" smtClean="0"/>
          </a:p>
          <a:p>
            <a:r>
              <a:rPr lang="en-GB" altLang="nl-BE" smtClean="0"/>
              <a:t>www.stackoverflow.com (tag Modelica)</a:t>
            </a:r>
          </a:p>
          <a:p>
            <a:pPr>
              <a:buFontTx/>
              <a:buNone/>
            </a:pPr>
            <a:r>
              <a:rPr lang="en-GB" altLang="nl-BE" smtClean="0"/>
              <a:t>And last but not least: </a:t>
            </a:r>
            <a:r>
              <a:rPr lang="en-GB" altLang="nl-BE" b="1" smtClean="0">
                <a:solidFill>
                  <a:srgbClr val="FF0000"/>
                </a:solidFill>
                <a:hlinkClick r:id="rId4"/>
              </a:rPr>
              <a:t>https://groups.google.com/d/forum/modelicans</a:t>
            </a:r>
            <a:endParaRPr lang="en-GB" altLang="nl-BE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altLang="nl-BE" smtClean="0"/>
          </a:p>
          <a:p>
            <a:endParaRPr lang="en-GB" altLang="nl-BE" smtClean="0"/>
          </a:p>
        </p:txBody>
      </p:sp>
    </p:spTree>
    <p:extLst>
      <p:ext uri="{BB962C8B-B14F-4D97-AF65-F5344CB8AC3E}">
        <p14:creationId xmlns:p14="http://schemas.microsoft.com/office/powerpoint/2010/main" val="12523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charset="0"/>
                <a:cs typeface="Arial" charset="0"/>
              </a:rPr>
              <a:t>Use of Dymola with KULeuven license</a:t>
            </a:r>
            <a:endParaRPr lang="nl-BE" alt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 smtClean="0"/>
              <a:t>Access to a floating licence (on the building physics server).</a:t>
            </a:r>
          </a:p>
          <a:p>
            <a:pPr>
              <a:defRPr/>
            </a:pPr>
            <a:r>
              <a:rPr lang="nl-BE" dirty="0" smtClean="0"/>
              <a:t>Connected physically</a:t>
            </a:r>
            <a:r>
              <a:rPr lang="nl-BE" dirty="0"/>
              <a:t> (cable)</a:t>
            </a:r>
            <a:r>
              <a:rPr lang="nl-BE" dirty="0" smtClean="0"/>
              <a:t> to the building physics or  mech network</a:t>
            </a:r>
          </a:p>
          <a:p>
            <a:pPr>
              <a:defRPr/>
            </a:pPr>
            <a:r>
              <a:rPr lang="nl-BE" dirty="0" smtClean="0"/>
              <a:t>Open Dymola and go to help&gt;licence..</a:t>
            </a:r>
          </a:p>
          <a:p>
            <a:pPr>
              <a:defRPr/>
            </a:pPr>
            <a:r>
              <a:rPr lang="nl-NL" b="1" dirty="0" smtClean="0"/>
              <a:t>Enter 10.112.72.4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and follow instructions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 smtClean="0"/>
              <a:t>More information on </a:t>
            </a:r>
            <a:r>
              <a:rPr lang="nl-NL" dirty="0" smtClean="0">
                <a:hlinkClick r:id="rId2"/>
              </a:rPr>
              <a:t>Modelicans</a:t>
            </a:r>
            <a:r>
              <a:rPr lang="nl-NL" dirty="0" smtClean="0"/>
              <a:t> (google groups)</a:t>
            </a:r>
            <a:endParaRPr lang="nl-BE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28" y="5466184"/>
            <a:ext cx="35909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3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to activate and borrow your license!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Modelica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0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19075"/>
            <a:ext cx="9523413" cy="718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4" y="178990"/>
            <a:ext cx="9649072" cy="726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71488" y="7370390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38125"/>
            <a:ext cx="9523413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23838"/>
            <a:ext cx="9561513" cy="717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47650"/>
            <a:ext cx="9504363" cy="71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euven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5640</TotalTime>
  <Words>760</Words>
  <Application>Microsoft Office PowerPoint</Application>
  <PresentationFormat>Custom</PresentationFormat>
  <Paragraphs>170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Monaco</vt:lpstr>
      <vt:lpstr>Times New Roman</vt:lpstr>
      <vt:lpstr>Wingdings</vt:lpstr>
      <vt:lpstr>KULeuven</vt:lpstr>
      <vt:lpstr>Corporate-KU Leuven-Liggend-Achtergrond Wit en Watermerk</vt:lpstr>
      <vt:lpstr>          .crash course</vt:lpstr>
      <vt:lpstr>Modelica crash course</vt:lpstr>
      <vt:lpstr>PowerPoint Presentation</vt:lpstr>
      <vt:lpstr>What is Modelica?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Modelica</vt:lpstr>
      <vt:lpstr>How does Dymola work?</vt:lpstr>
      <vt:lpstr>Modelica environments</vt:lpstr>
      <vt:lpstr>What does Dymola do?</vt:lpstr>
      <vt:lpstr>Graphical user interface</vt:lpstr>
      <vt:lpstr>Graphical user interface</vt:lpstr>
      <vt:lpstr>Graphical user interface</vt:lpstr>
      <vt:lpstr>Graphical user interface</vt:lpstr>
      <vt:lpstr>How does Modelica work?</vt:lpstr>
      <vt:lpstr>Equations</vt:lpstr>
      <vt:lpstr>Logical operators, control flow</vt:lpstr>
      <vt:lpstr>Models</vt:lpstr>
      <vt:lpstr>Comments</vt:lpstr>
      <vt:lpstr>PowerPoint Presentation</vt:lpstr>
      <vt:lpstr>Connectors</vt:lpstr>
      <vt:lpstr>Components</vt:lpstr>
      <vt:lpstr>Homework exercise</vt:lpstr>
      <vt:lpstr>ToDo BRAM: add slides on homework example and link to inheritance</vt:lpstr>
      <vt:lpstr>Inheritance</vt:lpstr>
      <vt:lpstr>Interface with other programs</vt:lpstr>
      <vt:lpstr>Websites</vt:lpstr>
      <vt:lpstr>Fora</vt:lpstr>
      <vt:lpstr>Use of Dymola with KULeuven license</vt:lpstr>
      <vt:lpstr>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Bram van der Heijde</cp:lastModifiedBy>
  <cp:revision>166</cp:revision>
  <dcterms:created xsi:type="dcterms:W3CDTF">2004-05-06T09:28:21Z</dcterms:created>
  <dcterms:modified xsi:type="dcterms:W3CDTF">2017-09-29T14:44:32Z</dcterms:modified>
</cp:coreProperties>
</file>