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media/image10.jpg" ContentType="image/jpg"/>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317" r:id="rId5"/>
    <p:sldId id="308" r:id="rId6"/>
    <p:sldId id="307" r:id="rId7"/>
    <p:sldId id="278" r:id="rId8"/>
    <p:sldId id="309" r:id="rId9"/>
    <p:sldId id="263" r:id="rId10"/>
    <p:sldId id="315" r:id="rId11"/>
    <p:sldId id="310" r:id="rId12"/>
    <p:sldId id="311" r:id="rId13"/>
    <p:sldId id="318" r:id="rId14"/>
    <p:sldId id="312" r:id="rId15"/>
    <p:sldId id="319" r:id="rId16"/>
    <p:sldId id="320" r:id="rId17"/>
    <p:sldId id="321" r:id="rId18"/>
    <p:sldId id="32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5C4D"/>
    <a:srgbClr val="000000"/>
    <a:srgbClr val="FFF4ED"/>
    <a:srgbClr val="636A58"/>
    <a:srgbClr val="505A47"/>
    <a:srgbClr val="D1D8B7"/>
    <a:srgbClr val="A09D79"/>
    <a:srgbClr val="543E35"/>
    <a:srgbClr val="637700"/>
    <a:srgbClr val="5E6A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35" autoAdjust="0"/>
    <p:restoredTop sz="95405" autoAdjust="0"/>
  </p:normalViewPr>
  <p:slideViewPr>
    <p:cSldViewPr snapToGrid="0">
      <p:cViewPr varScale="1">
        <p:scale>
          <a:sx n="75" d="100"/>
          <a:sy n="75" d="100"/>
        </p:scale>
        <p:origin x="320" y="36"/>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irth\AppData\Roaming\Microsoft\Excel\employee_data%20KIRTHIKA%20(version%201).xlsb"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KIRTHIKA (version 1).xlsb]employee_data KIRTHIKA!PivotTable1</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6070761209692653E-2"/>
          <c:y val="8.0666687034155291E-2"/>
          <c:w val="0.80883818558802567"/>
          <c:h val="0.84365633213723612"/>
        </c:manualLayout>
      </c:layout>
      <c:barChart>
        <c:barDir val="col"/>
        <c:grouping val="clustered"/>
        <c:varyColors val="0"/>
        <c:ser>
          <c:idx val="0"/>
          <c:order val="0"/>
          <c:tx>
            <c:strRef>
              <c:f>'employee_data KIRTHIKA'!$B$3:$B$4</c:f>
              <c:strCache>
                <c:ptCount val="1"/>
                <c:pt idx="0">
                  <c:v>HIGH</c:v>
                </c:pt>
              </c:strCache>
            </c:strRef>
          </c:tx>
          <c:spPr>
            <a:solidFill>
              <a:schemeClr val="accent1"/>
            </a:solidFill>
            <a:ln>
              <a:noFill/>
            </a:ln>
            <a:effectLst/>
          </c:spPr>
          <c:invertIfNegative val="0"/>
          <c:cat>
            <c:strRef>
              <c:f>'employee_data KIRTHIKA'!$A$5:$A$15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KIRTHIKA'!$B$5:$B$15</c:f>
              <c:numCache>
                <c:formatCode>General</c:formatCode>
                <c:ptCount val="10"/>
                <c:pt idx="0">
                  <c:v>13</c:v>
                </c:pt>
                <c:pt idx="1">
                  <c:v>10</c:v>
                </c:pt>
                <c:pt idx="2">
                  <c:v>11</c:v>
                </c:pt>
                <c:pt idx="3">
                  <c:v>16</c:v>
                </c:pt>
                <c:pt idx="4">
                  <c:v>8</c:v>
                </c:pt>
                <c:pt idx="5">
                  <c:v>21</c:v>
                </c:pt>
                <c:pt idx="6">
                  <c:v>21</c:v>
                </c:pt>
                <c:pt idx="7">
                  <c:v>16</c:v>
                </c:pt>
                <c:pt idx="8">
                  <c:v>16</c:v>
                </c:pt>
                <c:pt idx="9">
                  <c:v>7</c:v>
                </c:pt>
              </c:numCache>
            </c:numRef>
          </c:val>
          <c:extLst>
            <c:ext xmlns:c16="http://schemas.microsoft.com/office/drawing/2014/chart" uri="{C3380CC4-5D6E-409C-BE32-E72D297353CC}">
              <c16:uniqueId val="{00000000-7678-4FD4-8F97-98F82D9321D6}"/>
            </c:ext>
          </c:extLst>
        </c:ser>
        <c:ser>
          <c:idx val="1"/>
          <c:order val="1"/>
          <c:tx>
            <c:strRef>
              <c:f>'employee_data KIRTHIKA'!$C$3:$C$4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'employee_data KIRTHIKA'!$A$5:$A$15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KIRTHIKA'!$C$5:$C$15</c:f>
              <c:numCache>
                <c:formatCode>General</c:formatCode>
                <c:ptCount val="10"/>
                <c:pt idx="0">
                  <c:v>32</c:v>
                </c:pt>
                <c:pt idx="1">
                  <c:v>22</c:v>
                </c:pt>
                <c:pt idx="2">
                  <c:v>29</c:v>
                </c:pt>
                <c:pt idx="3">
                  <c:v>22</c:v>
                </c:pt>
                <c:pt idx="4">
                  <c:v>26</c:v>
                </c:pt>
                <c:pt idx="5">
                  <c:v>25</c:v>
                </c:pt>
                <c:pt idx="6">
                  <c:v>21</c:v>
                </c:pt>
                <c:pt idx="7">
                  <c:v>25</c:v>
                </c:pt>
                <c:pt idx="8">
                  <c:v>25</c:v>
                </c:pt>
                <c:pt idx="9">
                  <c:v>25</c:v>
                </c:pt>
              </c:numCache>
            </c:numRef>
          </c:val>
          <c:extLst>
            <c:ext xmlns:c16="http://schemas.microsoft.com/office/drawing/2014/chart" uri="{C3380CC4-5D6E-409C-BE32-E72D297353CC}">
              <c16:uniqueId val="{00000002-7678-4FD4-8F97-98F82D9321D6}"/>
            </c:ext>
          </c:extLst>
        </c:ser>
        <c:ser>
          <c:idx val="2"/>
          <c:order val="2"/>
          <c:tx>
            <c:strRef>
              <c:f>'employee_data KIRTHIKA'!$D$3:$D$4</c:f>
              <c:strCache>
                <c:ptCount val="1"/>
                <c:pt idx="0">
                  <c:v>MEDIUM</c:v>
                </c:pt>
              </c:strCache>
            </c:strRef>
          </c:tx>
          <c:spPr>
            <a:solidFill>
              <a:schemeClr val="accent3"/>
            </a:solidFill>
            <a:ln>
              <a:noFill/>
            </a:ln>
            <a:effectLst/>
          </c:spPr>
          <c:invertIfNegative val="0"/>
          <c:cat>
            <c:strRef>
              <c:f>'employee_data KIRTHIKA'!$A$5:$A$15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KIRTHIKA'!$D$5:$D$15</c:f>
              <c:numCache>
                <c:formatCode>General</c:formatCode>
                <c:ptCount val="10"/>
                <c:pt idx="0">
                  <c:v>52</c:v>
                </c:pt>
                <c:pt idx="1">
                  <c:v>52</c:v>
                </c:pt>
                <c:pt idx="2">
                  <c:v>52</c:v>
                </c:pt>
                <c:pt idx="3">
                  <c:v>47</c:v>
                </c:pt>
                <c:pt idx="4">
                  <c:v>37</c:v>
                </c:pt>
                <c:pt idx="5">
                  <c:v>50</c:v>
                </c:pt>
                <c:pt idx="6">
                  <c:v>48</c:v>
                </c:pt>
                <c:pt idx="7">
                  <c:v>51</c:v>
                </c:pt>
                <c:pt idx="8">
                  <c:v>50</c:v>
                </c:pt>
                <c:pt idx="9">
                  <c:v>41</c:v>
                </c:pt>
              </c:numCache>
            </c:numRef>
          </c:val>
          <c:extLst>
            <c:ext xmlns:c16="http://schemas.microsoft.com/office/drawing/2014/chart" uri="{C3380CC4-5D6E-409C-BE32-E72D297353CC}">
              <c16:uniqueId val="{00000003-7678-4FD4-8F97-98F82D9321D6}"/>
            </c:ext>
          </c:extLst>
        </c:ser>
        <c:ser>
          <c:idx val="3"/>
          <c:order val="3"/>
          <c:tx>
            <c:strRef>
              <c:f>'employee_data KIRTHIKA'!$E$3:$E$4</c:f>
              <c:strCache>
                <c:ptCount val="1"/>
                <c:pt idx="0">
                  <c:v>VERY HIGH</c:v>
                </c:pt>
              </c:strCache>
            </c:strRef>
          </c:tx>
          <c:spPr>
            <a:solidFill>
              <a:schemeClr val="accent4"/>
            </a:solidFill>
            <a:ln>
              <a:noFill/>
            </a:ln>
            <a:effectLst/>
          </c:spPr>
          <c:invertIfNegative val="0"/>
          <c:trendline>
            <c:spPr>
              <a:ln w="19050" cap="rnd">
                <a:solidFill>
                  <a:schemeClr val="accent4"/>
                </a:solidFill>
                <a:prstDash val="sysDot"/>
              </a:ln>
              <a:effectLst/>
            </c:spPr>
            <c:trendlineType val="linear"/>
            <c:dispRSqr val="0"/>
            <c:dispEq val="0"/>
          </c:trendline>
          <c:cat>
            <c:strRef>
              <c:f>'employee_data KIRTHIKA'!$A$5:$A$15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KIRTHIKA'!$E$5:$E$15</c:f>
              <c:numCache>
                <c:formatCode>General</c:formatCode>
                <c:ptCount val="10"/>
                <c:pt idx="0">
                  <c:v>10</c:v>
                </c:pt>
                <c:pt idx="1">
                  <c:v>5</c:v>
                </c:pt>
                <c:pt idx="2">
                  <c:v>11</c:v>
                </c:pt>
                <c:pt idx="3">
                  <c:v>7</c:v>
                </c:pt>
                <c:pt idx="4">
                  <c:v>7</c:v>
                </c:pt>
                <c:pt idx="5">
                  <c:v>10</c:v>
                </c:pt>
                <c:pt idx="6">
                  <c:v>6</c:v>
                </c:pt>
                <c:pt idx="7">
                  <c:v>10</c:v>
                </c:pt>
                <c:pt idx="8">
                  <c:v>9</c:v>
                </c:pt>
                <c:pt idx="9">
                  <c:v>8</c:v>
                </c:pt>
              </c:numCache>
            </c:numRef>
          </c:val>
          <c:extLst>
            <c:ext xmlns:c16="http://schemas.microsoft.com/office/drawing/2014/chart" uri="{C3380CC4-5D6E-409C-BE32-E72D297353CC}">
              <c16:uniqueId val="{00000005-7678-4FD4-8F97-98F82D9321D6}"/>
            </c:ext>
          </c:extLst>
        </c:ser>
        <c:dLbls>
          <c:showLegendKey val="0"/>
          <c:showVal val="0"/>
          <c:showCatName val="0"/>
          <c:showSerName val="0"/>
          <c:showPercent val="0"/>
          <c:showBubbleSize val="0"/>
        </c:dLbls>
        <c:gapWidth val="219"/>
        <c:overlap val="-27"/>
        <c:axId val="156029087"/>
        <c:axId val="3038047"/>
      </c:barChart>
      <c:catAx>
        <c:axId val="1560290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38047"/>
        <c:crosses val="autoZero"/>
        <c:auto val="1"/>
        <c:lblAlgn val="ctr"/>
        <c:lblOffset val="100"/>
        <c:noMultiLvlLbl val="0"/>
      </c:catAx>
      <c:valAx>
        <c:axId val="30380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602908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9/30/2024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9/30/2024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11</a:t>
            </a:fld>
            <a:endParaRPr lang="en-US" noProof="0" dirty="0"/>
          </a:p>
        </p:txBody>
      </p:sp>
    </p:spTree>
    <p:extLst>
      <p:ext uri="{BB962C8B-B14F-4D97-AF65-F5344CB8AC3E}">
        <p14:creationId xmlns:p14="http://schemas.microsoft.com/office/powerpoint/2010/main" val="3472499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674091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2308133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23327485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8</a:t>
            </a:fld>
            <a:endParaRPr lang="en-US" noProof="0" dirty="0"/>
          </a:p>
        </p:txBody>
      </p:sp>
    </p:spTree>
    <p:extLst>
      <p:ext uri="{BB962C8B-B14F-4D97-AF65-F5344CB8AC3E}">
        <p14:creationId xmlns:p14="http://schemas.microsoft.com/office/powerpoint/2010/main" val="10262817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9</a:t>
            </a:fld>
            <a:endParaRPr lang="en-US" noProof="0" dirty="0"/>
          </a:p>
        </p:txBody>
      </p:sp>
    </p:spTree>
    <p:extLst>
      <p:ext uri="{BB962C8B-B14F-4D97-AF65-F5344CB8AC3E}">
        <p14:creationId xmlns:p14="http://schemas.microsoft.com/office/powerpoint/2010/main" val="3210893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347241" y="243284"/>
            <a:ext cx="10162572" cy="6614716"/>
          </a:xfrm>
        </p:spPr>
        <p:txBody>
          <a:bodyPr anchor="ctr"/>
          <a:lstStyle/>
          <a:p>
            <a:pPr algn="l"/>
            <a:r>
              <a:rPr lang="en-US" sz="2800" dirty="0">
                <a:solidFill>
                  <a:schemeClr val="bg2">
                    <a:lumMod val="10000"/>
                  </a:schemeClr>
                </a:solidFill>
                <a:latin typeface="Arial Black" panose="020B0A04020102020204" pitchFamily="34" charset="0"/>
              </a:rPr>
              <a:t>                  </a:t>
            </a:r>
            <a:r>
              <a:rPr lang="en-US" sz="3200" b="1" dirty="0">
                <a:solidFill>
                  <a:schemeClr val="bg2">
                    <a:lumMod val="10000"/>
                  </a:schemeClr>
                </a:solidFill>
                <a:latin typeface="Algerian" panose="04020705040A02060702" pitchFamily="82" charset="0"/>
              </a:rPr>
              <a:t>Employee Data Analysis Using Excel</a:t>
            </a:r>
            <a:br>
              <a:rPr lang="en-US" sz="2800" b="1" dirty="0">
                <a:solidFill>
                  <a:schemeClr val="bg2">
                    <a:lumMod val="10000"/>
                  </a:schemeClr>
                </a:solidFill>
                <a:latin typeface="Algerian" panose="04020705040A02060702" pitchFamily="82" charset="0"/>
              </a:rPr>
            </a:br>
            <a:br>
              <a:rPr lang="en-US" sz="2800" dirty="0">
                <a:solidFill>
                  <a:schemeClr val="bg2">
                    <a:lumMod val="10000"/>
                  </a:schemeClr>
                </a:solidFill>
                <a:latin typeface="Arial Black" panose="020B0A04020102020204" pitchFamily="34" charset="0"/>
              </a:rPr>
            </a:br>
            <a:br>
              <a:rPr lang="en-US" sz="2800" dirty="0">
                <a:solidFill>
                  <a:schemeClr val="bg2">
                    <a:lumMod val="10000"/>
                  </a:schemeClr>
                </a:solidFill>
                <a:latin typeface="Arial Black" panose="020B0A04020102020204" pitchFamily="34" charset="0"/>
              </a:rPr>
            </a:br>
            <a:br>
              <a:rPr lang="en-US" sz="2800" dirty="0">
                <a:solidFill>
                  <a:schemeClr val="bg2">
                    <a:lumMod val="10000"/>
                  </a:schemeClr>
                </a:solidFill>
                <a:latin typeface="Arial Black" panose="020B0A04020102020204" pitchFamily="34" charset="0"/>
              </a:rPr>
            </a:br>
            <a:r>
              <a:rPr lang="en-US" sz="3200" dirty="0">
                <a:latin typeface="Bahnschrift Condensed" panose="020B0502040204020203" pitchFamily="34" charset="0"/>
              </a:rPr>
              <a:t>STUDENT NAME: ASWINI S</a:t>
            </a:r>
            <a:br>
              <a:rPr lang="en-US" sz="2800" dirty="0">
                <a:latin typeface="Bahnschrift Condensed" panose="020B0502040204020203" pitchFamily="34" charset="0"/>
              </a:rPr>
            </a:br>
            <a:br>
              <a:rPr lang="en-US" sz="2800" dirty="0">
                <a:latin typeface="Bahnschrift Condensed" panose="020B0502040204020203" pitchFamily="34" charset="0"/>
              </a:rPr>
            </a:br>
            <a:r>
              <a:rPr lang="en-US" sz="3200" dirty="0">
                <a:latin typeface="Bahnschrift Condensed" panose="020B0502040204020203" pitchFamily="34" charset="0"/>
              </a:rPr>
              <a:t>REGISTER: 312217909</a:t>
            </a:r>
            <a:br>
              <a:rPr lang="en-US" sz="2800" dirty="0">
                <a:latin typeface="Bahnschrift Condensed" panose="020B0502040204020203" pitchFamily="34" charset="0"/>
              </a:rPr>
            </a:br>
            <a:br>
              <a:rPr lang="en-US" sz="2800" dirty="0">
                <a:latin typeface="Bahnschrift Condensed" panose="020B0502040204020203" pitchFamily="34" charset="0"/>
              </a:rPr>
            </a:br>
            <a:r>
              <a:rPr lang="en-US" sz="3200" dirty="0">
                <a:latin typeface="Bahnschrift Condensed" panose="020B0502040204020203" pitchFamily="34" charset="0"/>
              </a:rPr>
              <a:t>NM ID: 1248377C7B3D34A9A740B469186079C</a:t>
            </a:r>
            <a:br>
              <a:rPr lang="en-US" sz="2800" dirty="0">
                <a:latin typeface="Bahnschrift Condensed" panose="020B0502040204020203" pitchFamily="34" charset="0"/>
              </a:rPr>
            </a:br>
            <a:br>
              <a:rPr lang="en-US" sz="2800" dirty="0">
                <a:latin typeface="Bahnschrift Condensed" panose="020B0502040204020203" pitchFamily="34" charset="0"/>
              </a:rPr>
            </a:br>
            <a:r>
              <a:rPr lang="en-US" sz="3200" dirty="0">
                <a:latin typeface="Bahnschrift Condensed" panose="020B0502040204020203" pitchFamily="34" charset="0"/>
              </a:rPr>
              <a:t>DEPARTMENT: B.COM ACCOUNTING AND FINANCE</a:t>
            </a:r>
            <a:br>
              <a:rPr lang="en-US" sz="2800" dirty="0">
                <a:latin typeface="Bahnschrift Condensed" panose="020B0502040204020203" pitchFamily="34" charset="0"/>
              </a:rPr>
            </a:br>
            <a:br>
              <a:rPr lang="en-US" sz="2800" dirty="0">
                <a:latin typeface="Bahnschrift Condensed" panose="020B0502040204020203" pitchFamily="34" charset="0"/>
              </a:rPr>
            </a:br>
            <a:r>
              <a:rPr lang="en-US" sz="3200" dirty="0">
                <a:latin typeface="Bahnschrift Condensed" panose="020B0502040204020203" pitchFamily="34" charset="0"/>
              </a:rPr>
              <a:t>COLLEGE: St. Anne’s Arts And Science College, Chennai</a:t>
            </a:r>
            <a:br>
              <a:rPr lang="en-US" sz="2800" dirty="0">
                <a:latin typeface="Bahnschrift Condensed" panose="020B0502040204020203" pitchFamily="34" charset="0"/>
              </a:rPr>
            </a:br>
            <a:endParaRPr lang="en-US" sz="2800" dirty="0"/>
          </a:p>
        </p:txBody>
      </p:sp>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DF555-9D92-6686-8520-7611AE640314}"/>
              </a:ext>
            </a:extLst>
          </p:cNvPr>
          <p:cNvSpPr>
            <a:spLocks noGrp="1"/>
          </p:cNvSpPr>
          <p:nvPr>
            <p:ph type="title"/>
          </p:nvPr>
        </p:nvSpPr>
        <p:spPr>
          <a:xfrm>
            <a:off x="226142" y="157317"/>
            <a:ext cx="7934631" cy="727588"/>
          </a:xfrm>
        </p:spPr>
        <p:txBody>
          <a:bodyPr/>
          <a:lstStyle/>
          <a:p>
            <a:r>
              <a:rPr lang="en-US" sz="4000" dirty="0">
                <a:solidFill>
                  <a:srgbClr val="000000"/>
                </a:solidFill>
                <a:latin typeface="Franklin Gothic Heavy" panose="020B0903020102020204" pitchFamily="34" charset="0"/>
              </a:rPr>
              <a:t>MODELLING AND APPROACH</a:t>
            </a:r>
            <a:endParaRPr lang="en-IN" sz="4000" dirty="0">
              <a:solidFill>
                <a:srgbClr val="000000"/>
              </a:solidFill>
              <a:latin typeface="Franklin Gothic Heavy" panose="020B0903020102020204" pitchFamily="34" charset="0"/>
            </a:endParaRPr>
          </a:p>
        </p:txBody>
      </p:sp>
      <p:sp>
        <p:nvSpPr>
          <p:cNvPr id="3" name="Content Placeholder 2">
            <a:extLst>
              <a:ext uri="{FF2B5EF4-FFF2-40B4-BE49-F238E27FC236}">
                <a16:creationId xmlns:a16="http://schemas.microsoft.com/office/drawing/2014/main" id="{00379D50-44BD-0B56-91A0-0F42E896FC2C}"/>
              </a:ext>
            </a:extLst>
          </p:cNvPr>
          <p:cNvSpPr>
            <a:spLocks noGrp="1"/>
          </p:cNvSpPr>
          <p:nvPr>
            <p:ph sz="quarter" idx="12"/>
          </p:nvPr>
        </p:nvSpPr>
        <p:spPr>
          <a:xfrm>
            <a:off x="353961" y="1179871"/>
            <a:ext cx="7708491" cy="4975122"/>
          </a:xfrm>
        </p:spPr>
        <p:txBody>
          <a:bodyPr>
            <a:normAutofit/>
          </a:bodyPr>
          <a:lstStyle/>
          <a:p>
            <a:r>
              <a:rPr lang="en-US" dirty="0">
                <a:latin typeface="Franklin Gothic Heavy" panose="020B0903020102020204" pitchFamily="34" charset="0"/>
              </a:rPr>
              <a:t>DATA COLLECTION</a:t>
            </a:r>
          </a:p>
          <a:p>
            <a:r>
              <a:rPr lang="en-US" dirty="0">
                <a:latin typeface="Franklin Gothic Heavy" panose="020B0903020102020204" pitchFamily="34" charset="0"/>
              </a:rPr>
              <a:t>      </a:t>
            </a:r>
            <a:r>
              <a:rPr lang="en-US" dirty="0">
                <a:latin typeface="Agency FB" panose="020B0503020202020204" pitchFamily="34" charset="0"/>
              </a:rPr>
              <a:t>DATA SOURCES:  EDUNET FOUNDATION DASHBOARD</a:t>
            </a:r>
          </a:p>
          <a:p>
            <a:r>
              <a:rPr lang="en-US" dirty="0">
                <a:latin typeface="Agency FB" panose="020B0503020202020204" pitchFamily="34" charset="0"/>
              </a:rPr>
              <a:t>        BASIS: EMPLOYEE DATASET</a:t>
            </a:r>
          </a:p>
          <a:p>
            <a:endParaRPr lang="en-US" dirty="0">
              <a:latin typeface="Agency FB" panose="020B0503020202020204" pitchFamily="34" charset="0"/>
            </a:endParaRPr>
          </a:p>
          <a:p>
            <a:r>
              <a:rPr lang="en-US" dirty="0">
                <a:latin typeface="Franklin Gothic Heavy" panose="020B0903020102020204" pitchFamily="34" charset="0"/>
              </a:rPr>
              <a:t>DATA PREPARATION</a:t>
            </a:r>
          </a:p>
          <a:p>
            <a:r>
              <a:rPr lang="en-IN" dirty="0">
                <a:latin typeface="Agency FB" panose="020B0503020202020204" pitchFamily="34" charset="0"/>
              </a:rPr>
              <a:t>      FEATURE : FIRST NAME, DEPARTMENT, GENDER CODE, PERFORMANCE LEVEL, EMPLOYEE TYPE.</a:t>
            </a:r>
          </a:p>
          <a:p>
            <a:r>
              <a:rPr lang="en-IN" dirty="0">
                <a:latin typeface="Agency FB" panose="020B0503020202020204" pitchFamily="34" charset="0"/>
              </a:rPr>
              <a:t>      FEATURE SELECTION; SELECTION BASED ON PERFORMANCE.</a:t>
            </a:r>
          </a:p>
          <a:p>
            <a:endParaRPr lang="en-IN" dirty="0">
              <a:latin typeface="Agency FB" panose="020B0503020202020204" pitchFamily="34" charset="0"/>
            </a:endParaRPr>
          </a:p>
          <a:p>
            <a:r>
              <a:rPr lang="en-IN" dirty="0">
                <a:latin typeface="Franklin Gothic Heavy" panose="020B0903020102020204" pitchFamily="34" charset="0"/>
              </a:rPr>
              <a:t>DATA CLEANING</a:t>
            </a:r>
          </a:p>
          <a:p>
            <a:r>
              <a:rPr lang="en-IN" dirty="0">
                <a:latin typeface="Agency FB" panose="020B0503020202020204" pitchFamily="34" charset="0"/>
              </a:rPr>
              <a:t>       CONDITIONAL FORMATTING: MISSING VALUES WAS IDENTIFIED.</a:t>
            </a:r>
          </a:p>
          <a:p>
            <a:r>
              <a:rPr lang="en-IN" dirty="0">
                <a:latin typeface="Franklin Gothic Heavy" panose="020B0903020102020204" pitchFamily="34" charset="0"/>
              </a:rPr>
              <a:t>   </a:t>
            </a:r>
          </a:p>
        </p:txBody>
      </p:sp>
      <p:sp>
        <p:nvSpPr>
          <p:cNvPr id="5" name="Slide Number Placeholder 4">
            <a:extLst>
              <a:ext uri="{FF2B5EF4-FFF2-40B4-BE49-F238E27FC236}">
                <a16:creationId xmlns:a16="http://schemas.microsoft.com/office/drawing/2014/main" id="{63B15557-087A-5F1C-A85E-A799E54CCC2F}"/>
              </a:ext>
            </a:extLst>
          </p:cNvPr>
          <p:cNvSpPr>
            <a:spLocks noGrp="1"/>
          </p:cNvSpPr>
          <p:nvPr>
            <p:ph type="sldNum" sz="quarter" idx="4"/>
          </p:nvPr>
        </p:nvSpPr>
        <p:spPr/>
        <p:txBody>
          <a:bodyPr/>
          <a:lstStyle/>
          <a:p>
            <a:fld id="{58FB4751-880F-D840-AAA9-3A15815CC996}" type="slidenum">
              <a:rPr lang="en-US" smtClean="0"/>
              <a:pPr/>
              <a:t>10</a:t>
            </a:fld>
            <a:endParaRPr lang="en-US" dirty="0"/>
          </a:p>
        </p:txBody>
      </p:sp>
      <p:pic>
        <p:nvPicPr>
          <p:cNvPr id="8" name="Picture Placeholder 14" descr="A person in an apron holding a computer">
            <a:extLst>
              <a:ext uri="{FF2B5EF4-FFF2-40B4-BE49-F238E27FC236}">
                <a16:creationId xmlns:a16="http://schemas.microsoft.com/office/drawing/2014/main" id="{FDB3409B-AC22-4F91-89A9-6DA93C3D85D9}"/>
              </a:ext>
            </a:extLst>
          </p:cNvPr>
          <p:cNvPicPr>
            <a:picLocks noGrp="1" noChangeAspect="1"/>
          </p:cNvPicPr>
          <p:nvPr>
            <p:ph type="pic" sz="quarter" idx="10"/>
          </p:nvPr>
        </p:nvPicPr>
        <p:blipFill>
          <a:blip r:embed="rId2"/>
          <a:srcRect l="331" r="331"/>
          <a:stretch/>
        </p:blipFill>
        <p:spPr>
          <a:xfrm>
            <a:off x="8160773" y="157317"/>
            <a:ext cx="3677265" cy="6700684"/>
          </a:xfrm>
        </p:spPr>
      </p:pic>
    </p:spTree>
    <p:extLst>
      <p:ext uri="{BB962C8B-B14F-4D97-AF65-F5344CB8AC3E}">
        <p14:creationId xmlns:p14="http://schemas.microsoft.com/office/powerpoint/2010/main" val="2094431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9AE739BA-8525-BF78-C602-EB497DBE75B7}"/>
              </a:ext>
            </a:extLst>
          </p:cNvPr>
          <p:cNvSpPr>
            <a:spLocks noGrp="1"/>
          </p:cNvSpPr>
          <p:nvPr>
            <p:ph sz="quarter" idx="12"/>
          </p:nvPr>
        </p:nvSpPr>
        <p:spPr>
          <a:xfrm>
            <a:off x="599768" y="936522"/>
            <a:ext cx="5987845" cy="4611329"/>
          </a:xfrm>
        </p:spPr>
        <p:txBody>
          <a:bodyPr/>
          <a:lstStyle/>
          <a:p>
            <a:r>
              <a:rPr lang="en-US" sz="3200" dirty="0">
                <a:solidFill>
                  <a:srgbClr val="000000"/>
                </a:solidFill>
                <a:latin typeface="Franklin Gothic Heavy" panose="020B0903020102020204" pitchFamily="34" charset="0"/>
              </a:rPr>
              <a:t>MODELLING AND APPROACH</a:t>
            </a:r>
          </a:p>
          <a:p>
            <a:r>
              <a:rPr lang="en-IN" dirty="0">
                <a:solidFill>
                  <a:srgbClr val="000000"/>
                </a:solidFill>
                <a:latin typeface="Franklin Gothic Heavy" panose="020B0903020102020204" pitchFamily="34" charset="0"/>
              </a:rPr>
              <a:t>DATA AGGREGATION</a:t>
            </a:r>
          </a:p>
          <a:p>
            <a:r>
              <a:rPr lang="en-IN" dirty="0">
                <a:solidFill>
                  <a:srgbClr val="000000"/>
                </a:solidFill>
                <a:latin typeface="Franklin Gothic Heavy" panose="020B0903020102020204" pitchFamily="34" charset="0"/>
              </a:rPr>
              <a:t> EXCEL FUNCTION</a:t>
            </a:r>
            <a:r>
              <a:rPr lang="en-IN" dirty="0">
                <a:solidFill>
                  <a:srgbClr val="000000"/>
                </a:solidFill>
                <a:latin typeface="Agency FB" panose="020B0503020202020204" pitchFamily="34" charset="0"/>
              </a:rPr>
              <a:t>: IFS FUNCTION USED FOR CATEGORIZING EMPLOYEES ON THE BASIS OF THEIR PERFORMANCE LEVEL.</a:t>
            </a:r>
          </a:p>
          <a:p>
            <a:endParaRPr lang="en-IN" dirty="0">
              <a:solidFill>
                <a:srgbClr val="000000"/>
              </a:solidFill>
              <a:latin typeface="Agency FB" panose="020B0503020202020204" pitchFamily="34" charset="0"/>
            </a:endParaRPr>
          </a:p>
          <a:p>
            <a:r>
              <a:rPr lang="en-IN" dirty="0">
                <a:solidFill>
                  <a:srgbClr val="000000"/>
                </a:solidFill>
                <a:latin typeface="Franklin Gothic Heavy" panose="020B0903020102020204" pitchFamily="34" charset="0"/>
              </a:rPr>
              <a:t>PERFORMANCE LEVEL CATEGORIES</a:t>
            </a:r>
          </a:p>
          <a:p>
            <a:r>
              <a:rPr lang="en-IN" dirty="0">
                <a:solidFill>
                  <a:srgbClr val="000000"/>
                </a:solidFill>
                <a:latin typeface="Franklin Gothic Heavy" panose="020B0903020102020204" pitchFamily="34" charset="0"/>
              </a:rPr>
              <a:t>          5 – VERY HIGH</a:t>
            </a:r>
          </a:p>
          <a:p>
            <a:r>
              <a:rPr lang="en-IN" dirty="0">
                <a:solidFill>
                  <a:srgbClr val="000000"/>
                </a:solidFill>
                <a:latin typeface="Franklin Gothic Heavy" panose="020B0903020102020204" pitchFamily="34" charset="0"/>
              </a:rPr>
              <a:t>          4 – HIGH</a:t>
            </a:r>
          </a:p>
          <a:p>
            <a:r>
              <a:rPr lang="en-IN" dirty="0">
                <a:solidFill>
                  <a:srgbClr val="000000"/>
                </a:solidFill>
                <a:latin typeface="Franklin Gothic Heavy" panose="020B0903020102020204" pitchFamily="34" charset="0"/>
              </a:rPr>
              <a:t>          3 – MEDIUM</a:t>
            </a:r>
          </a:p>
          <a:p>
            <a:r>
              <a:rPr lang="en-IN" dirty="0">
                <a:solidFill>
                  <a:srgbClr val="000000"/>
                </a:solidFill>
                <a:latin typeface="Franklin Gothic Heavy" panose="020B0903020102020204" pitchFamily="34" charset="0"/>
              </a:rPr>
              <a:t>          2&amp;1 - LOW</a:t>
            </a:r>
            <a:endParaRPr lang="en-US" dirty="0">
              <a:solidFill>
                <a:srgbClr val="000000"/>
              </a:solidFill>
              <a:latin typeface="Franklin Gothic Heavy" panose="020B0903020102020204" pitchFamily="34" charset="0"/>
            </a:endParaRPr>
          </a:p>
        </p:txBody>
      </p:sp>
      <p:pic>
        <p:nvPicPr>
          <p:cNvPr id="19" name="Picture Placeholder 18">
            <a:extLst>
              <a:ext uri="{FF2B5EF4-FFF2-40B4-BE49-F238E27FC236}">
                <a16:creationId xmlns:a16="http://schemas.microsoft.com/office/drawing/2014/main" id="{C7394C5D-5B22-D8F6-6825-00ADA84B3320}"/>
              </a:ext>
            </a:extLst>
          </p:cNvPr>
          <p:cNvPicPr>
            <a:picLocks noGrp="1" noChangeAspect="1"/>
          </p:cNvPicPr>
          <p:nvPr>
            <p:ph type="pic" sz="quarter" idx="10"/>
          </p:nvPr>
        </p:nvPicPr>
        <p:blipFill>
          <a:blip r:embed="rId3"/>
          <a:srcRect l="26649" r="26649"/>
          <a:stretch>
            <a:fillRect/>
          </a:stretch>
        </p:blipFill>
        <p:spPr>
          <a:xfrm>
            <a:off x="6882582" y="760173"/>
            <a:ext cx="5024284" cy="5774095"/>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pic>
    </p:spTree>
    <p:extLst>
      <p:ext uri="{BB962C8B-B14F-4D97-AF65-F5344CB8AC3E}">
        <p14:creationId xmlns:p14="http://schemas.microsoft.com/office/powerpoint/2010/main" val="859909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D2F68-E372-7E7D-7DFF-296FD507D7FC}"/>
              </a:ext>
            </a:extLst>
          </p:cNvPr>
          <p:cNvSpPr>
            <a:spLocks noGrp="1"/>
          </p:cNvSpPr>
          <p:nvPr>
            <p:ph type="title"/>
          </p:nvPr>
        </p:nvSpPr>
        <p:spPr>
          <a:xfrm>
            <a:off x="353961" y="0"/>
            <a:ext cx="8075430" cy="806245"/>
          </a:xfrm>
        </p:spPr>
        <p:txBody>
          <a:bodyPr/>
          <a:lstStyle/>
          <a:p>
            <a:r>
              <a:rPr lang="en-US" sz="4000" dirty="0">
                <a:solidFill>
                  <a:schemeClr val="tx1"/>
                </a:solidFill>
                <a:latin typeface="Franklin Gothic Heavy" panose="020B0903020102020204" pitchFamily="34" charset="0"/>
              </a:rPr>
              <a:t>MODELLING AND APPROACH</a:t>
            </a:r>
            <a:endParaRPr lang="en-IN" sz="4000" dirty="0">
              <a:latin typeface="Franklin Gothic Heavy" panose="020B0903020102020204" pitchFamily="34" charset="0"/>
            </a:endParaRPr>
          </a:p>
        </p:txBody>
      </p:sp>
      <p:sp>
        <p:nvSpPr>
          <p:cNvPr id="3" name="Content Placeholder 2">
            <a:extLst>
              <a:ext uri="{FF2B5EF4-FFF2-40B4-BE49-F238E27FC236}">
                <a16:creationId xmlns:a16="http://schemas.microsoft.com/office/drawing/2014/main" id="{855C2146-A232-CD43-2688-0D0C76EE7C54}"/>
              </a:ext>
            </a:extLst>
          </p:cNvPr>
          <p:cNvSpPr>
            <a:spLocks noGrp="1"/>
          </p:cNvSpPr>
          <p:nvPr>
            <p:ph sz="quarter" idx="12"/>
          </p:nvPr>
        </p:nvSpPr>
        <p:spPr>
          <a:xfrm>
            <a:off x="176784" y="1101212"/>
            <a:ext cx="6863113" cy="5142271"/>
          </a:xfrm>
        </p:spPr>
        <p:txBody>
          <a:bodyPr>
            <a:normAutofit/>
          </a:bodyPr>
          <a:lstStyle/>
          <a:p>
            <a:r>
              <a:rPr lang="en-IN" dirty="0">
                <a:latin typeface="Franklin Gothic Heavy" panose="020B0903020102020204" pitchFamily="34" charset="0"/>
              </a:rPr>
              <a:t>DATA ANALYSIS</a:t>
            </a:r>
          </a:p>
          <a:p>
            <a:r>
              <a:rPr lang="en-IN" dirty="0">
                <a:latin typeface="Franklin Gothic Heavy" panose="020B0903020102020204" pitchFamily="34" charset="0"/>
              </a:rPr>
              <a:t>         PIVOT TABLE</a:t>
            </a:r>
            <a:r>
              <a:rPr lang="en-IN" dirty="0">
                <a:latin typeface="Agency FB" panose="020B0503020202020204" pitchFamily="34" charset="0"/>
              </a:rPr>
              <a:t>: PIVOT TABLE WAS GENERATED TO SUMMARIZE DATA AND CROSS TABULATION(PERFORMANCE LEVEL BY DEPARTMENT;FILTERED BY GENDER)</a:t>
            </a:r>
          </a:p>
          <a:p>
            <a:r>
              <a:rPr lang="en-IN" dirty="0">
                <a:latin typeface="Franklin Gothic Heavy" panose="020B0903020102020204" pitchFamily="34" charset="0"/>
              </a:rPr>
              <a:t>           SLICER</a:t>
            </a:r>
            <a:r>
              <a:rPr lang="en-IN" dirty="0">
                <a:latin typeface="Agency FB" panose="020B0503020202020204" pitchFamily="34" charset="0"/>
              </a:rPr>
              <a:t>: TO FILTER/SLICE THE DATA TO SCRUTINIZE AND SORT PARTICULAR INFORMATION(EMPLOYEE TYPE)</a:t>
            </a:r>
          </a:p>
          <a:p>
            <a:endParaRPr lang="en-IN" dirty="0">
              <a:latin typeface="Agency FB" panose="020B0503020202020204" pitchFamily="34" charset="0"/>
            </a:endParaRPr>
          </a:p>
          <a:p>
            <a:r>
              <a:rPr lang="en-IN" dirty="0">
                <a:latin typeface="Franklin Gothic Heavy" panose="020B0903020102020204" pitchFamily="34" charset="0"/>
              </a:rPr>
              <a:t>VISUALIZATION OF DATA</a:t>
            </a:r>
          </a:p>
          <a:p>
            <a:r>
              <a:rPr lang="en-IN" dirty="0">
                <a:latin typeface="Franklin Gothic Heavy" panose="020B0903020102020204" pitchFamily="34" charset="0"/>
              </a:rPr>
              <a:t>           CHART: </a:t>
            </a:r>
            <a:r>
              <a:rPr lang="en-IN" dirty="0">
                <a:latin typeface="Agency FB" panose="020B0503020202020204" pitchFamily="34" charset="0"/>
              </a:rPr>
              <a:t>RECOMMENDED CHARTS(COLUMN CHART) WAS USED</a:t>
            </a:r>
          </a:p>
          <a:p>
            <a:r>
              <a:rPr lang="en-IN" dirty="0">
                <a:latin typeface="Franklin Gothic Heavy" panose="020B0903020102020204" pitchFamily="34" charset="0"/>
              </a:rPr>
              <a:t>            CHART ELEMENT</a:t>
            </a:r>
            <a:r>
              <a:rPr lang="en-IN" dirty="0">
                <a:latin typeface="Agency FB" panose="020B0503020202020204" pitchFamily="34" charset="0"/>
              </a:rPr>
              <a:t>: CHART TITLE WAS ADDED</a:t>
            </a:r>
          </a:p>
          <a:p>
            <a:r>
              <a:rPr lang="en-IN" dirty="0">
                <a:latin typeface="Franklin Gothic Heavy" panose="020B0903020102020204" pitchFamily="34" charset="0"/>
              </a:rPr>
              <a:t>            TRENDLINE: </a:t>
            </a:r>
            <a:r>
              <a:rPr lang="en-IN" dirty="0">
                <a:latin typeface="Agency FB" panose="020B0503020202020204" pitchFamily="34" charset="0"/>
              </a:rPr>
              <a:t>LINEAR AND EXPONENTIAL LINE WAS USED</a:t>
            </a:r>
          </a:p>
          <a:p>
            <a:r>
              <a:rPr lang="en-IN" dirty="0">
                <a:latin typeface="Franklin Gothic Heavy" panose="020B0903020102020204" pitchFamily="34" charset="0"/>
              </a:rPr>
              <a:t>            </a:t>
            </a:r>
          </a:p>
        </p:txBody>
      </p:sp>
      <p:pic>
        <p:nvPicPr>
          <p:cNvPr id="7" name="Picture Placeholder 6">
            <a:extLst>
              <a:ext uri="{FF2B5EF4-FFF2-40B4-BE49-F238E27FC236}">
                <a16:creationId xmlns:a16="http://schemas.microsoft.com/office/drawing/2014/main" id="{1E00C615-C2CD-694F-18A0-3CD31CA11029}"/>
              </a:ext>
            </a:extLst>
          </p:cNvPr>
          <p:cNvPicPr>
            <a:picLocks noGrp="1" noChangeAspect="1"/>
          </p:cNvPicPr>
          <p:nvPr>
            <p:ph type="pic" sz="quarter" idx="10"/>
          </p:nvPr>
        </p:nvPicPr>
        <p:blipFill>
          <a:blip r:embed="rId2"/>
          <a:srcRect l="30429" r="30429"/>
          <a:stretch>
            <a:fillRect/>
          </a:stretch>
        </p:blipFill>
        <p:spPr>
          <a:xfrm>
            <a:off x="7226709" y="914402"/>
            <a:ext cx="4896465" cy="5029198"/>
          </a:xfrm>
          <a:prstGeom prst="rect">
            <a:avLst/>
          </a:prstGeom>
        </p:spPr>
      </p:pic>
      <p:sp>
        <p:nvSpPr>
          <p:cNvPr id="5" name="Slide Number Placeholder 4">
            <a:extLst>
              <a:ext uri="{FF2B5EF4-FFF2-40B4-BE49-F238E27FC236}">
                <a16:creationId xmlns:a16="http://schemas.microsoft.com/office/drawing/2014/main" id="{63F4B35C-0060-5EA1-6C10-644A3CA282D0}"/>
              </a:ext>
            </a:extLst>
          </p:cNvPr>
          <p:cNvSpPr>
            <a:spLocks noGrp="1"/>
          </p:cNvSpPr>
          <p:nvPr>
            <p:ph type="sldNum" sz="quarter" idx="4"/>
          </p:nvPr>
        </p:nvSpPr>
        <p:spPr/>
        <p:txBody>
          <a:bodyPr/>
          <a:lstStyle/>
          <a:p>
            <a:fld id="{58FB4751-880F-D840-AAA9-3A15815CC996}" type="slidenum">
              <a:rPr lang="en-US" smtClean="0"/>
              <a:pPr/>
              <a:t>12</a:t>
            </a:fld>
            <a:endParaRPr lang="en-US" dirty="0"/>
          </a:p>
        </p:txBody>
      </p:sp>
    </p:spTree>
    <p:extLst>
      <p:ext uri="{BB962C8B-B14F-4D97-AF65-F5344CB8AC3E}">
        <p14:creationId xmlns:p14="http://schemas.microsoft.com/office/powerpoint/2010/main" val="1003226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2A8820B-0328-0420-4965-349AD6E9B5E4}"/>
              </a:ext>
            </a:extLst>
          </p:cNvPr>
          <p:cNvSpPr>
            <a:spLocks noGrp="1"/>
          </p:cNvSpPr>
          <p:nvPr>
            <p:ph type="sldNum" sz="quarter" idx="4"/>
          </p:nvPr>
        </p:nvSpPr>
        <p:spPr/>
        <p:txBody>
          <a:bodyPr/>
          <a:lstStyle/>
          <a:p>
            <a:fld id="{58FB4751-880F-D840-AAA9-3A15815CC996}" type="slidenum">
              <a:rPr lang="en-US" smtClean="0"/>
              <a:pPr/>
              <a:t>13</a:t>
            </a:fld>
            <a:endParaRPr lang="en-US" dirty="0"/>
          </a:p>
        </p:txBody>
      </p:sp>
      <p:graphicFrame>
        <p:nvGraphicFramePr>
          <p:cNvPr id="3" name="Chart 2">
            <a:extLst>
              <a:ext uri="{FF2B5EF4-FFF2-40B4-BE49-F238E27FC236}">
                <a16:creationId xmlns:a16="http://schemas.microsoft.com/office/drawing/2014/main" id="{EC03EBA6-B0F1-9A60-A2DC-F80ED5441C21}"/>
              </a:ext>
            </a:extLst>
          </p:cNvPr>
          <p:cNvGraphicFramePr>
            <a:graphicFrameLocks/>
          </p:cNvGraphicFramePr>
          <p:nvPr>
            <p:extLst>
              <p:ext uri="{D42A27DB-BD31-4B8C-83A1-F6EECF244321}">
                <p14:modId xmlns:p14="http://schemas.microsoft.com/office/powerpoint/2010/main" val="1479977707"/>
              </p:ext>
            </p:extLst>
          </p:nvPr>
        </p:nvGraphicFramePr>
        <p:xfrm>
          <a:off x="1091381" y="1268361"/>
          <a:ext cx="10078064" cy="5073445"/>
        </p:xfrm>
        <a:graphic>
          <a:graphicData uri="http://schemas.openxmlformats.org/drawingml/2006/chart">
            <c:chart xmlns:c="http://schemas.openxmlformats.org/drawingml/2006/chart" xmlns:r="http://schemas.openxmlformats.org/officeDocument/2006/relationships" r:id="rId2"/>
          </a:graphicData>
        </a:graphic>
      </p:graphicFrame>
      <p:sp>
        <p:nvSpPr>
          <p:cNvPr id="5" name="Title 9">
            <a:extLst>
              <a:ext uri="{FF2B5EF4-FFF2-40B4-BE49-F238E27FC236}">
                <a16:creationId xmlns:a16="http://schemas.microsoft.com/office/drawing/2014/main" id="{4C6EC6F6-F346-241D-C2AD-CEA21AF2E091}"/>
              </a:ext>
            </a:extLst>
          </p:cNvPr>
          <p:cNvSpPr>
            <a:spLocks noGrp="1"/>
          </p:cNvSpPr>
          <p:nvPr/>
        </p:nvSpPr>
        <p:spPr>
          <a:xfrm>
            <a:off x="4630994" y="167147"/>
            <a:ext cx="2182762" cy="100289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a:lstStyle>
          <a:p>
            <a:r>
              <a:rPr lang="en-US" dirty="0">
                <a:solidFill>
                  <a:schemeClr val="accent1">
                    <a:lumMod val="10000"/>
                  </a:schemeClr>
                </a:solidFill>
                <a:latin typeface="HP Simplified Jpan" panose="020B0500000000000000" pitchFamily="34" charset="-128"/>
                <a:ea typeface="HP Simplified Jpan" panose="020B0500000000000000" pitchFamily="34" charset="-128"/>
              </a:rPr>
              <a:t>RESULT</a:t>
            </a:r>
          </a:p>
        </p:txBody>
      </p:sp>
    </p:spTree>
    <p:extLst>
      <p:ext uri="{BB962C8B-B14F-4D97-AF65-F5344CB8AC3E}">
        <p14:creationId xmlns:p14="http://schemas.microsoft.com/office/powerpoint/2010/main" val="3381231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502B3EA-FB5A-C28A-8301-D677A5814F18}"/>
              </a:ext>
            </a:extLst>
          </p:cNvPr>
          <p:cNvSpPr>
            <a:spLocks noGrp="1"/>
          </p:cNvSpPr>
          <p:nvPr>
            <p:ph type="sldNum" sz="quarter" idx="4"/>
          </p:nvPr>
        </p:nvSpPr>
        <p:spPr/>
        <p:txBody>
          <a:bodyPr/>
          <a:lstStyle/>
          <a:p>
            <a:fld id="{58FB4751-880F-D840-AAA9-3A15815CC996}" type="slidenum">
              <a:rPr lang="en-US" smtClean="0"/>
              <a:pPr/>
              <a:t>14</a:t>
            </a:fld>
            <a:endParaRPr lang="en-US" dirty="0"/>
          </a:p>
        </p:txBody>
      </p:sp>
      <p:pic>
        <p:nvPicPr>
          <p:cNvPr id="3" name="Picture 2">
            <a:extLst>
              <a:ext uri="{FF2B5EF4-FFF2-40B4-BE49-F238E27FC236}">
                <a16:creationId xmlns:a16="http://schemas.microsoft.com/office/drawing/2014/main" id="{07977FAD-BE17-CE81-6C59-6B0276AF12AD}"/>
              </a:ext>
            </a:extLst>
          </p:cNvPr>
          <p:cNvPicPr>
            <a:picLocks noChangeAspect="1"/>
          </p:cNvPicPr>
          <p:nvPr/>
        </p:nvPicPr>
        <p:blipFill>
          <a:blip r:embed="rId2"/>
          <a:stretch>
            <a:fillRect/>
          </a:stretch>
        </p:blipFill>
        <p:spPr>
          <a:xfrm>
            <a:off x="3047736" y="1714351"/>
            <a:ext cx="6096528" cy="3429297"/>
          </a:xfrm>
          <a:prstGeom prst="rect">
            <a:avLst/>
          </a:prstGeom>
        </p:spPr>
      </p:pic>
      <p:pic>
        <p:nvPicPr>
          <p:cNvPr id="4" name="Picture 3">
            <a:extLst>
              <a:ext uri="{FF2B5EF4-FFF2-40B4-BE49-F238E27FC236}">
                <a16:creationId xmlns:a16="http://schemas.microsoft.com/office/drawing/2014/main" id="{DE84CB33-C404-B2EF-4F65-74B7B142F5F5}"/>
              </a:ext>
            </a:extLst>
          </p:cNvPr>
          <p:cNvPicPr>
            <a:picLocks noChangeAspect="1"/>
          </p:cNvPicPr>
          <p:nvPr/>
        </p:nvPicPr>
        <p:blipFill>
          <a:blip r:embed="rId3"/>
          <a:stretch>
            <a:fillRect/>
          </a:stretch>
        </p:blipFill>
        <p:spPr>
          <a:xfrm>
            <a:off x="0" y="924233"/>
            <a:ext cx="11602065" cy="5476568"/>
          </a:xfrm>
          <a:prstGeom prst="rect">
            <a:avLst/>
          </a:prstGeom>
        </p:spPr>
      </p:pic>
    </p:spTree>
    <p:extLst>
      <p:ext uri="{BB962C8B-B14F-4D97-AF65-F5344CB8AC3E}">
        <p14:creationId xmlns:p14="http://schemas.microsoft.com/office/powerpoint/2010/main" val="695010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77111-9ABC-AA2E-4B1F-885F94C5F46F}"/>
              </a:ext>
            </a:extLst>
          </p:cNvPr>
          <p:cNvSpPr>
            <a:spLocks noGrp="1"/>
          </p:cNvSpPr>
          <p:nvPr>
            <p:ph type="title"/>
          </p:nvPr>
        </p:nvSpPr>
        <p:spPr>
          <a:xfrm>
            <a:off x="0" y="142240"/>
            <a:ext cx="5892800" cy="1068070"/>
          </a:xfrm>
        </p:spPr>
        <p:txBody>
          <a:bodyPr/>
          <a:lstStyle/>
          <a:p>
            <a:r>
              <a:rPr lang="en-IN" sz="6600" dirty="0">
                <a:latin typeface="Mistral" panose="03090702030407020403" pitchFamily="66" charset="0"/>
              </a:rPr>
              <a:t>CONCLUSION</a:t>
            </a:r>
          </a:p>
        </p:txBody>
      </p:sp>
      <p:sp>
        <p:nvSpPr>
          <p:cNvPr id="3" name="Text Placeholder 2">
            <a:extLst>
              <a:ext uri="{FF2B5EF4-FFF2-40B4-BE49-F238E27FC236}">
                <a16:creationId xmlns:a16="http://schemas.microsoft.com/office/drawing/2014/main" id="{C4C3EEC6-C828-B39A-DAC6-2B5AEDBDD1B9}"/>
              </a:ext>
            </a:extLst>
          </p:cNvPr>
          <p:cNvSpPr>
            <a:spLocks noGrp="1"/>
          </p:cNvSpPr>
          <p:nvPr>
            <p:ph type="body" sz="quarter" idx="13"/>
          </p:nvPr>
        </p:nvSpPr>
        <p:spPr>
          <a:xfrm>
            <a:off x="2041114" y="1391920"/>
            <a:ext cx="8911366" cy="5078731"/>
          </a:xfrm>
        </p:spPr>
        <p:txBody>
          <a:bodyPr>
            <a:normAutofit/>
          </a:bodyPr>
          <a:lstStyle/>
          <a:p>
            <a:r>
              <a:rPr lang="en-IN" dirty="0">
                <a:solidFill>
                  <a:srgbClr val="AD5C4D"/>
                </a:solidFill>
                <a:latin typeface="Bauhaus 93" panose="04030905020B02020C02" pitchFamily="82" charset="0"/>
              </a:rPr>
              <a:t>THIS PROJECT FOCUSES ON EMPLOYEE PERFORMANCE ANALYSIS CONDUCTED USING EXCEL, IT IS EVIDENT THAT KEY PERFORMANCE INDICATORS SUCH AS PRODUCTIVITY,EFFICIENCY PLAY A CRUCIAL ROLE IN OVERALL PERFORMANCE. THE ANALYSIS HIGHLIGHTS TOP-PERFORMING EMPLOYEES AND AREAS NEEDING IMPROVEMENT. RECOMMENDATIONS INCLUDE TARGETED TRAINING AND BETTER RESOURCE ALLOCATION. THIS APPROACH CAN HELP ENHANCE EMPLOYEE PERFORMANCE AND ACHIEVE ORGANIZATIONAL GOALS MORE EFFECTIVELY</a:t>
            </a:r>
            <a:r>
              <a:rPr lang="en-IN" dirty="0"/>
              <a:t>.</a:t>
            </a:r>
          </a:p>
        </p:txBody>
      </p:sp>
    </p:spTree>
    <p:extLst>
      <p:ext uri="{BB962C8B-B14F-4D97-AF65-F5344CB8AC3E}">
        <p14:creationId xmlns:p14="http://schemas.microsoft.com/office/powerpoint/2010/main" val="3249503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EE45-3924-5A20-4FDE-7EA6BBEBD06F}"/>
              </a:ext>
            </a:extLst>
          </p:cNvPr>
          <p:cNvSpPr>
            <a:spLocks noGrp="1"/>
          </p:cNvSpPr>
          <p:nvPr>
            <p:ph type="title"/>
          </p:nvPr>
        </p:nvSpPr>
        <p:spPr>
          <a:xfrm>
            <a:off x="721360" y="690494"/>
            <a:ext cx="5641848" cy="5029200"/>
          </a:xfrm>
        </p:spPr>
        <p:txBody>
          <a:bodyPr/>
          <a:lstStyle/>
          <a:p>
            <a:r>
              <a:rPr lang="en-US" sz="4400" b="1" dirty="0">
                <a:latin typeface="Cooper Black" panose="0208090404030B020404" pitchFamily="18" charset="0"/>
                <a:cs typeface="Arial" panose="020B0604020202020204" pitchFamily="34" charset="0"/>
              </a:rPr>
              <a:t>EMPLOYEE DATA ANALYSIS USING EXCEL</a:t>
            </a:r>
          </a:p>
        </p:txBody>
      </p:sp>
      <p:pic>
        <p:nvPicPr>
          <p:cNvPr id="5" name="Picture 4">
            <a:extLst>
              <a:ext uri="{FF2B5EF4-FFF2-40B4-BE49-F238E27FC236}">
                <a16:creationId xmlns:a16="http://schemas.microsoft.com/office/drawing/2014/main" id="{7CBEB088-AECA-3C63-BBEE-F90231C3446B}"/>
              </a:ext>
            </a:extLst>
          </p:cNvPr>
          <p:cNvPicPr>
            <a:picLocks noGrp="1" noChangeAspect="1"/>
          </p:cNvPicPr>
          <p:nvPr/>
        </p:nvPicPr>
        <p:blipFill>
          <a:blip r:embed="rId3"/>
          <a:srcRect l="20898" r="20898"/>
          <a:stretch>
            <a:fillRect/>
          </a:stretch>
        </p:blipFill>
        <p:spPr>
          <a:xfrm>
            <a:off x="6765852" y="94720"/>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pic>
      <p:sp>
        <p:nvSpPr>
          <p:cNvPr id="6" name="Title 1">
            <a:extLst>
              <a:ext uri="{FF2B5EF4-FFF2-40B4-BE49-F238E27FC236}">
                <a16:creationId xmlns:a16="http://schemas.microsoft.com/office/drawing/2014/main" id="{3CA310C0-842E-0A87-8592-7106B8024586}"/>
              </a:ext>
            </a:extLst>
          </p:cNvPr>
          <p:cNvSpPr txBox="1">
            <a:spLocks/>
          </p:cNvSpPr>
          <p:nvPr/>
        </p:nvSpPr>
        <p:spPr>
          <a:xfrm>
            <a:off x="8299048" y="2509520"/>
            <a:ext cx="1979271" cy="1391148"/>
          </a:xfrm>
          <a:prstGeom prst="rect">
            <a:avLst/>
          </a:prstGeom>
        </p:spPr>
        <p:txBody>
          <a:bodyPr vert="horz" lIns="91440" tIns="45720" rIns="91440" bIns="45720" rtlCol="0" anchor="ctr">
            <a:noAutofit/>
          </a:bodyPr>
          <a:lstStyle>
            <a:lvl1pPr algn="l" defTabSz="914400" rtl="0" eaLnBrk="1" latinLnBrk="0" hangingPunct="1">
              <a:lnSpc>
                <a:spcPct val="75000"/>
              </a:lnSpc>
              <a:spcBef>
                <a:spcPct val="0"/>
              </a:spcBef>
              <a:buNone/>
              <a:defRPr sz="4800" kern="1200">
                <a:solidFill>
                  <a:schemeClr val="tx1"/>
                </a:solidFill>
                <a:latin typeface="+mj-lt"/>
                <a:ea typeface="+mj-ea"/>
                <a:cs typeface="+mj-cs"/>
              </a:defRPr>
            </a:lvl1pPr>
          </a:lstStyle>
          <a:p>
            <a:r>
              <a:rPr lang="en-US" sz="3200" dirty="0">
                <a:latin typeface="Algerian" panose="04020705040A02060702" pitchFamily="82" charset="0"/>
              </a:rPr>
              <a:t>PROJECT TITLE</a:t>
            </a:r>
          </a:p>
          <a:p>
            <a:endParaRPr lang="en-US" dirty="0"/>
          </a:p>
        </p:txBody>
      </p:sp>
    </p:spTree>
    <p:extLst>
      <p:ext uri="{BB962C8B-B14F-4D97-AF65-F5344CB8AC3E}">
        <p14:creationId xmlns:p14="http://schemas.microsoft.com/office/powerpoint/2010/main" val="2222324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6C7B-D29F-368C-FEEC-CDFA125F8E5C}"/>
              </a:ext>
            </a:extLst>
          </p:cNvPr>
          <p:cNvSpPr>
            <a:spLocks noGrp="1"/>
          </p:cNvSpPr>
          <p:nvPr>
            <p:ph type="title"/>
          </p:nvPr>
        </p:nvSpPr>
        <p:spPr>
          <a:xfrm>
            <a:off x="1001467" y="914400"/>
            <a:ext cx="5641848" cy="5029200"/>
          </a:xfrm>
        </p:spPr>
        <p:txBody>
          <a:bodyPr/>
          <a:lstStyle/>
          <a:p>
            <a:r>
              <a:rPr lang="en-US" sz="9600" dirty="0">
                <a:latin typeface="Algerian" panose="04020705040A02060702" pitchFamily="82" charset="0"/>
              </a:rPr>
              <a:t>agenda</a:t>
            </a:r>
          </a:p>
        </p:txBody>
      </p:sp>
      <p:sp>
        <p:nvSpPr>
          <p:cNvPr id="7" name="Content Placeholder 6">
            <a:extLst>
              <a:ext uri="{FF2B5EF4-FFF2-40B4-BE49-F238E27FC236}">
                <a16:creationId xmlns:a16="http://schemas.microsoft.com/office/drawing/2014/main" id="{B92F3184-1F2A-908C-D4FD-5B1F5F5D12B9}"/>
              </a:ext>
            </a:extLst>
          </p:cNvPr>
          <p:cNvSpPr>
            <a:spLocks noGrp="1"/>
          </p:cNvSpPr>
          <p:nvPr>
            <p:ph idx="1"/>
          </p:nvPr>
        </p:nvSpPr>
        <p:spPr>
          <a:xfrm>
            <a:off x="6956384" y="914400"/>
            <a:ext cx="4234149" cy="5029200"/>
          </a:xfrm>
        </p:spPr>
        <p:txBody>
          <a:bodyPr/>
          <a:lstStyle/>
          <a:p>
            <a:pPr algn="l"/>
            <a:r>
              <a:rPr lang="en-US" sz="3200" dirty="0">
                <a:latin typeface="Agency FB" panose="020B0503020202020204" pitchFamily="34" charset="0"/>
              </a:rPr>
              <a:t>1. Problem Statement</a:t>
            </a:r>
          </a:p>
          <a:p>
            <a:pPr algn="l"/>
            <a:r>
              <a:rPr lang="en-US" sz="3200" dirty="0">
                <a:latin typeface="Agency FB" panose="020B0503020202020204" pitchFamily="34" charset="0"/>
              </a:rPr>
              <a:t>2. Project overview</a:t>
            </a:r>
          </a:p>
          <a:p>
            <a:pPr algn="l"/>
            <a:r>
              <a:rPr lang="en-US" sz="3200" dirty="0"/>
              <a:t>3</a:t>
            </a:r>
            <a:r>
              <a:rPr lang="en-US" sz="3200" dirty="0">
                <a:latin typeface="Agency FB" panose="020B0503020202020204" pitchFamily="34" charset="0"/>
              </a:rPr>
              <a:t>. End users </a:t>
            </a:r>
          </a:p>
          <a:p>
            <a:pPr algn="l"/>
            <a:r>
              <a:rPr lang="en-US" sz="3200" dirty="0"/>
              <a:t>4. </a:t>
            </a:r>
            <a:r>
              <a:rPr lang="en-US" sz="3200" dirty="0">
                <a:latin typeface="Agency FB" panose="020B0503020202020204" pitchFamily="34" charset="0"/>
              </a:rPr>
              <a:t>Our solution and Proposition</a:t>
            </a:r>
          </a:p>
          <a:p>
            <a:pPr algn="l"/>
            <a:r>
              <a:rPr lang="en-US" sz="3200" dirty="0">
                <a:latin typeface="Agency FB" panose="020B0503020202020204" pitchFamily="34" charset="0"/>
              </a:rPr>
              <a:t>5. Dataset Description</a:t>
            </a:r>
          </a:p>
          <a:p>
            <a:pPr algn="l"/>
            <a:r>
              <a:rPr lang="en-US" sz="3200" dirty="0">
                <a:latin typeface="Agency FB" panose="020B0503020202020204" pitchFamily="34" charset="0"/>
              </a:rPr>
              <a:t>6. Modelling Approach</a:t>
            </a:r>
          </a:p>
          <a:p>
            <a:pPr algn="l"/>
            <a:r>
              <a:rPr lang="en-US" sz="3200" dirty="0">
                <a:latin typeface="Agency FB" panose="020B0503020202020204" pitchFamily="34" charset="0"/>
              </a:rPr>
              <a:t>7. Results and discussion</a:t>
            </a:r>
          </a:p>
          <a:p>
            <a:pPr algn="l"/>
            <a:r>
              <a:rPr lang="en-US" sz="3200" dirty="0">
                <a:latin typeface="Agency FB" panose="020B0503020202020204" pitchFamily="34" charset="0"/>
              </a:rPr>
              <a:t>8. Conclusion</a:t>
            </a:r>
          </a:p>
          <a:p>
            <a:endParaRPr lang="en-IN" dirty="0"/>
          </a:p>
        </p:txBody>
      </p:sp>
    </p:spTree>
    <p:extLst>
      <p:ext uri="{BB962C8B-B14F-4D97-AF65-F5344CB8AC3E}">
        <p14:creationId xmlns:p14="http://schemas.microsoft.com/office/powerpoint/2010/main" val="586478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3942080" y="455312"/>
            <a:ext cx="7863839" cy="881599"/>
          </a:xfrm>
        </p:spPr>
        <p:txBody>
          <a:bodyPr anchor="b"/>
          <a:lstStyle/>
          <a:p>
            <a:r>
              <a:rPr lang="en-US" dirty="0">
                <a:solidFill>
                  <a:schemeClr val="bg2">
                    <a:lumMod val="10000"/>
                  </a:schemeClr>
                </a:solidFill>
                <a:latin typeface="Arial Black" panose="020B0A04020102020204" pitchFamily="34" charset="0"/>
              </a:rPr>
              <a:t>PROBLEM STATEMENT</a:t>
            </a:r>
            <a:endParaRPr lang="en-US" dirty="0"/>
          </a:p>
        </p:txBody>
      </p:sp>
      <p:sp>
        <p:nvSpPr>
          <p:cNvPr id="11" name="Content Placeholder 10">
            <a:extLst>
              <a:ext uri="{FF2B5EF4-FFF2-40B4-BE49-F238E27FC236}">
                <a16:creationId xmlns:a16="http://schemas.microsoft.com/office/drawing/2014/main" id="{000EBDF4-3413-FCF9-2E25-9A254A61F23E}"/>
              </a:ext>
            </a:extLst>
          </p:cNvPr>
          <p:cNvSpPr>
            <a:spLocks noGrp="1"/>
          </p:cNvSpPr>
          <p:nvPr>
            <p:ph idx="10"/>
          </p:nvPr>
        </p:nvSpPr>
        <p:spPr>
          <a:xfrm>
            <a:off x="5406207" y="2286727"/>
            <a:ext cx="6318431" cy="3280953"/>
          </a:xfrm>
        </p:spPr>
        <p:txBody>
          <a:bodyPr/>
          <a:lstStyle/>
          <a:p>
            <a:r>
              <a:rPr lang="en-US" sz="3200" dirty="0">
                <a:latin typeface="Agency FB" panose="020B0503020202020204" pitchFamily="34" charset="0"/>
              </a:rPr>
              <a:t>This project aims to analyze employee performance based on satisfaction levels using Excel. The goal is to identify patterns and correlations within the data to help improve employee satisfaction and performance across different demographics and business units.</a:t>
            </a:r>
          </a:p>
        </p:txBody>
      </p:sp>
      <p:grpSp>
        <p:nvGrpSpPr>
          <p:cNvPr id="9" name="object 2">
            <a:extLst>
              <a:ext uri="{FF2B5EF4-FFF2-40B4-BE49-F238E27FC236}">
                <a16:creationId xmlns:a16="http://schemas.microsoft.com/office/drawing/2014/main" id="{9AFA6A7F-B9CD-BAD0-CDB5-F29D68C1C129}"/>
              </a:ext>
            </a:extLst>
          </p:cNvPr>
          <p:cNvGrpSpPr/>
          <p:nvPr/>
        </p:nvGrpSpPr>
        <p:grpSpPr>
          <a:xfrm>
            <a:off x="174387" y="-71120"/>
            <a:ext cx="3767693" cy="6605888"/>
            <a:chOff x="9353550" y="2776939"/>
            <a:chExt cx="3517900" cy="3300011"/>
          </a:xfrm>
        </p:grpSpPr>
        <p:sp>
          <p:nvSpPr>
            <p:cNvPr id="10" name="object 3">
              <a:extLst>
                <a:ext uri="{FF2B5EF4-FFF2-40B4-BE49-F238E27FC236}">
                  <a16:creationId xmlns:a16="http://schemas.microsoft.com/office/drawing/2014/main" id="{6131E323-B021-6D9F-3FCF-EA80C6487B33}"/>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dirty="0"/>
            </a:p>
          </p:txBody>
        </p:sp>
        <p:sp>
          <p:nvSpPr>
            <p:cNvPr id="12" name="object 4">
              <a:extLst>
                <a:ext uri="{FF2B5EF4-FFF2-40B4-BE49-F238E27FC236}">
                  <a16:creationId xmlns:a16="http://schemas.microsoft.com/office/drawing/2014/main" id="{11B6FD7A-1A4F-57FC-4F35-FD005374A632}"/>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dirty="0"/>
            </a:p>
          </p:txBody>
        </p:sp>
        <p:pic>
          <p:nvPicPr>
            <p:cNvPr id="13" name="object 5">
              <a:extLst>
                <a:ext uri="{FF2B5EF4-FFF2-40B4-BE49-F238E27FC236}">
                  <a16:creationId xmlns:a16="http://schemas.microsoft.com/office/drawing/2014/main" id="{E09D4E5A-DA0F-FD0C-3858-7C689A6E2CAD}"/>
                </a:ext>
              </a:extLst>
            </p:cNvPr>
            <p:cNvPicPr/>
            <p:nvPr/>
          </p:nvPicPr>
          <p:blipFill>
            <a:blip r:embed="rId3" cstate="print"/>
            <a:stretch>
              <a:fillRect/>
            </a:stretch>
          </p:blipFill>
          <p:spPr>
            <a:xfrm>
              <a:off x="10109200" y="2776939"/>
              <a:ext cx="2762250" cy="3257550"/>
            </a:xfrm>
            <a:prstGeom prst="rect">
              <a:avLst/>
            </a:prstGeom>
          </p:spPr>
        </p:pic>
      </p:grpSp>
    </p:spTree>
    <p:extLst>
      <p:ext uri="{BB962C8B-B14F-4D97-AF65-F5344CB8AC3E}">
        <p14:creationId xmlns:p14="http://schemas.microsoft.com/office/powerpoint/2010/main" val="52000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a:xfrm>
            <a:off x="914400" y="914400"/>
            <a:ext cx="7150608" cy="741680"/>
          </a:xfrm>
        </p:spPr>
        <p:txBody>
          <a:bodyPr/>
          <a:lstStyle/>
          <a:p>
            <a:r>
              <a:rPr lang="en-US" sz="4000" dirty="0">
                <a:latin typeface="Arial Black" panose="020B0A04020102020204" pitchFamily="34" charset="0"/>
              </a:rPr>
              <a:t>PROJECT OVERVIEW</a:t>
            </a:r>
          </a:p>
        </p:txBody>
      </p:sp>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1402080" y="2262632"/>
            <a:ext cx="9784080" cy="3356576"/>
          </a:xfrm>
        </p:spPr>
        <p:txBody>
          <a:bodyPr>
            <a:noAutofit/>
          </a:bodyPr>
          <a:lstStyle/>
          <a:p>
            <a:pPr marL="457200" lvl="1" indent="0">
              <a:buNone/>
            </a:pPr>
            <a:r>
              <a:rPr lang="en-US" sz="2800" dirty="0">
                <a:latin typeface="Agency FB" panose="020B0503020202020204" pitchFamily="34" charset="0"/>
              </a:rPr>
              <a:t>The "Employee Performance Analysis Using Excel" project focuses on evaluating employee performance by analyzing key factors such as satisfaction levels, gender, and business unit. The project involves collecting and organizing employee data in Excel, followed by detailed analysis using statistical functions and data visualization tools. By identifying trends and correlations, the analysis will provide insights into how different factors impact performance across various demographics and departments. The findings will support data-driven decision-making to enhance employee satisfaction and optimize performance within the organization.</a:t>
            </a:r>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5</a:t>
            </a:fld>
            <a:endParaRPr lang="en-US" dirty="0"/>
          </a:p>
        </p:txBody>
      </p:sp>
    </p:spTree>
    <p:extLst>
      <p:ext uri="{BB962C8B-B14F-4D97-AF65-F5344CB8AC3E}">
        <p14:creationId xmlns:p14="http://schemas.microsoft.com/office/powerpoint/2010/main" val="1966913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2A3D95EF-8A67-7F71-37EF-9EB02511B163}"/>
              </a:ext>
            </a:extLst>
          </p:cNvPr>
          <p:cNvSpPr>
            <a:spLocks noGrp="1"/>
          </p:cNvSpPr>
          <p:nvPr>
            <p:ph type="title"/>
          </p:nvPr>
        </p:nvSpPr>
        <p:spPr>
          <a:xfrm>
            <a:off x="523558" y="3266676"/>
            <a:ext cx="2133600" cy="894479"/>
          </a:xfrm>
        </p:spPr>
        <p:txBody>
          <a:bodyPr anchor="b"/>
          <a:lstStyle/>
          <a:p>
            <a:r>
              <a:rPr lang="en-US" sz="4800" dirty="0">
                <a:latin typeface="Agency FB" panose="020B0503020202020204" pitchFamily="34" charset="0"/>
              </a:rPr>
              <a:t>HR </a:t>
            </a:r>
            <a:r>
              <a:rPr lang="en-US" sz="2000" dirty="0">
                <a:latin typeface="Agency FB" panose="020B0503020202020204" pitchFamily="34" charset="0"/>
              </a:rPr>
              <a:t>MANAGER</a:t>
            </a:r>
            <a:br>
              <a:rPr lang="en-US" sz="4800" dirty="0">
                <a:latin typeface="Agency FB" panose="020B0503020202020204" pitchFamily="34" charset="0"/>
              </a:rPr>
            </a:br>
            <a:endParaRPr lang="en-US" dirty="0"/>
          </a:p>
        </p:txBody>
      </p:sp>
      <p:sp>
        <p:nvSpPr>
          <p:cNvPr id="3" name="Text Placeholder 2">
            <a:extLst>
              <a:ext uri="{FF2B5EF4-FFF2-40B4-BE49-F238E27FC236}">
                <a16:creationId xmlns:a16="http://schemas.microsoft.com/office/drawing/2014/main" id="{5A7E985D-2965-3807-D440-9D11DBC11435}"/>
              </a:ext>
            </a:extLst>
          </p:cNvPr>
          <p:cNvSpPr>
            <a:spLocks noGrp="1"/>
          </p:cNvSpPr>
          <p:nvPr>
            <p:ph type="body" sz="quarter" idx="13"/>
          </p:nvPr>
        </p:nvSpPr>
        <p:spPr>
          <a:xfrm>
            <a:off x="6624161" y="4901166"/>
            <a:ext cx="2103120" cy="720090"/>
          </a:xfrm>
        </p:spPr>
        <p:txBody>
          <a:bodyPr>
            <a:normAutofit/>
          </a:bodyPr>
          <a:lstStyle/>
          <a:p>
            <a:r>
              <a:rPr lang="en-US" sz="2400" dirty="0">
                <a:latin typeface="Agency FB" panose="020B0503020202020204" pitchFamily="34" charset="0"/>
              </a:rPr>
              <a:t>DATA ANALYST</a:t>
            </a:r>
          </a:p>
          <a:p>
            <a:endParaRPr lang="en-US" sz="2400" dirty="0">
              <a:latin typeface="Agency FB" panose="020B0503020202020204" pitchFamily="34" charset="0"/>
            </a:endParaRPr>
          </a:p>
          <a:p>
            <a:endParaRPr lang="en-IN" dirty="0"/>
          </a:p>
        </p:txBody>
      </p:sp>
      <p:sp>
        <p:nvSpPr>
          <p:cNvPr id="10" name="Text Placeholder 2">
            <a:extLst>
              <a:ext uri="{FF2B5EF4-FFF2-40B4-BE49-F238E27FC236}">
                <a16:creationId xmlns:a16="http://schemas.microsoft.com/office/drawing/2014/main" id="{10B45857-E88D-036F-B499-05B4DA8B77B3}"/>
              </a:ext>
            </a:extLst>
          </p:cNvPr>
          <p:cNvSpPr txBox="1">
            <a:spLocks/>
          </p:cNvSpPr>
          <p:nvPr/>
        </p:nvSpPr>
        <p:spPr>
          <a:xfrm>
            <a:off x="8158480" y="4683760"/>
            <a:ext cx="2103120" cy="2193290"/>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0"/>
              </a:spcBef>
              <a:buFont typeface="Arial" panose="020B0604020202020204" pitchFamily="34" charset="0"/>
              <a:buNone/>
              <a:defRPr sz="2400" kern="1200" cap="all"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a:p>
        </p:txBody>
      </p:sp>
      <p:sp>
        <p:nvSpPr>
          <p:cNvPr id="12" name="Title 2">
            <a:extLst>
              <a:ext uri="{FF2B5EF4-FFF2-40B4-BE49-F238E27FC236}">
                <a16:creationId xmlns:a16="http://schemas.microsoft.com/office/drawing/2014/main" id="{AD311683-B7A3-E0C7-9EB4-36AB652F82AA}"/>
              </a:ext>
            </a:extLst>
          </p:cNvPr>
          <p:cNvSpPr txBox="1">
            <a:spLocks/>
          </p:cNvSpPr>
          <p:nvPr/>
        </p:nvSpPr>
        <p:spPr>
          <a:xfrm>
            <a:off x="3332480" y="914400"/>
            <a:ext cx="2133600" cy="2245360"/>
          </a:xfrm>
          <a:prstGeom prst="rect">
            <a:avLst/>
          </a:prstGeom>
        </p:spPr>
        <p:txBody>
          <a:bodyPr vert="horz" lIns="91440" tIns="45720" rIns="91440" bIns="45720" rtlCol="0" anchor="b" anchorCtr="0">
            <a:noAutofit/>
          </a:bodyPr>
          <a:lstStyle>
            <a:lvl1pPr algn="ctr" defTabSz="914400" rtl="0" eaLnBrk="1" latinLnBrk="0" hangingPunct="1">
              <a:lnSpc>
                <a:spcPct val="90000"/>
              </a:lnSpc>
              <a:spcBef>
                <a:spcPct val="0"/>
              </a:spcBef>
              <a:buNone/>
              <a:defRPr sz="4800" kern="1200" cap="none" baseline="0">
                <a:solidFill>
                  <a:schemeClr val="tx1"/>
                </a:solidFill>
                <a:latin typeface="+mj-lt"/>
                <a:ea typeface="+mj-ea"/>
                <a:cs typeface="+mj-cs"/>
              </a:defRPr>
            </a:lvl1pPr>
          </a:lstStyle>
          <a:p>
            <a:endParaRPr lang="en-US" dirty="0"/>
          </a:p>
        </p:txBody>
      </p:sp>
      <p:sp>
        <p:nvSpPr>
          <p:cNvPr id="13" name="Text Placeholder 2">
            <a:extLst>
              <a:ext uri="{FF2B5EF4-FFF2-40B4-BE49-F238E27FC236}">
                <a16:creationId xmlns:a16="http://schemas.microsoft.com/office/drawing/2014/main" id="{354F2FDD-7AC5-5D58-5D0D-CAC78743E492}"/>
              </a:ext>
            </a:extLst>
          </p:cNvPr>
          <p:cNvSpPr txBox="1">
            <a:spLocks/>
          </p:cNvSpPr>
          <p:nvPr/>
        </p:nvSpPr>
        <p:spPr>
          <a:xfrm>
            <a:off x="6339840" y="1870710"/>
            <a:ext cx="2103120" cy="2193290"/>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0"/>
              </a:spcBef>
              <a:buFont typeface="Arial" panose="020B0604020202020204" pitchFamily="34" charset="0"/>
              <a:buNone/>
              <a:defRPr sz="2400" kern="1200" cap="all"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a:p>
        </p:txBody>
      </p:sp>
      <p:pic>
        <p:nvPicPr>
          <p:cNvPr id="17" name="Picture 16">
            <a:extLst>
              <a:ext uri="{FF2B5EF4-FFF2-40B4-BE49-F238E27FC236}">
                <a16:creationId xmlns:a16="http://schemas.microsoft.com/office/drawing/2014/main" id="{DB1E72A5-3634-6036-C13C-C783F22DF643}"/>
              </a:ext>
            </a:extLst>
          </p:cNvPr>
          <p:cNvPicPr>
            <a:picLocks noChangeAspect="1"/>
          </p:cNvPicPr>
          <p:nvPr/>
        </p:nvPicPr>
        <p:blipFill>
          <a:blip r:embed="rId3"/>
          <a:srcRect t="5600" b="5600"/>
          <a:stretch>
            <a:fillRect/>
          </a:stretch>
        </p:blipFill>
        <p:spPr>
          <a:xfrm>
            <a:off x="3443300" y="1302058"/>
            <a:ext cx="2368061" cy="2102177"/>
          </a:xfrm>
          <a:prstGeom prst="hexagon">
            <a:avLst>
              <a:gd name="adj" fmla="val 28349"/>
              <a:gd name="vf" fmla="val 115470"/>
            </a:avLst>
          </a:prstGeom>
          <a:ln>
            <a:noFill/>
          </a:ln>
        </p:spPr>
      </p:pic>
      <p:pic>
        <p:nvPicPr>
          <p:cNvPr id="18" name="Picture 17">
            <a:extLst>
              <a:ext uri="{FF2B5EF4-FFF2-40B4-BE49-F238E27FC236}">
                <a16:creationId xmlns:a16="http://schemas.microsoft.com/office/drawing/2014/main" id="{ED2EC4A0-ECBB-4048-A5F3-4CB312815DE3}"/>
              </a:ext>
            </a:extLst>
          </p:cNvPr>
          <p:cNvPicPr>
            <a:picLocks noGrp="1" noChangeAspect="1"/>
          </p:cNvPicPr>
          <p:nvPr/>
        </p:nvPicPr>
        <p:blipFill>
          <a:blip r:embed="rId4"/>
          <a:srcRect t="5630" b="5630"/>
          <a:stretch>
            <a:fillRect/>
          </a:stretch>
        </p:blipFill>
        <p:spPr>
          <a:xfrm>
            <a:off x="393504" y="453299"/>
            <a:ext cx="2368061" cy="2102177"/>
          </a:xfrm>
          <a:prstGeom prst="hexagon">
            <a:avLst>
              <a:gd name="adj" fmla="val 28349"/>
              <a:gd name="vf" fmla="val 115470"/>
            </a:avLst>
          </a:prstGeom>
          <a:ln>
            <a:noFill/>
          </a:ln>
        </p:spPr>
      </p:pic>
      <p:pic>
        <p:nvPicPr>
          <p:cNvPr id="19" name="Picture 18">
            <a:extLst>
              <a:ext uri="{FF2B5EF4-FFF2-40B4-BE49-F238E27FC236}">
                <a16:creationId xmlns:a16="http://schemas.microsoft.com/office/drawing/2014/main" id="{F87FFFFF-B2F6-B192-1DC6-5DA63E8770EB}"/>
              </a:ext>
            </a:extLst>
          </p:cNvPr>
          <p:cNvPicPr>
            <a:picLocks noGrp="1" noChangeAspect="1"/>
          </p:cNvPicPr>
          <p:nvPr/>
        </p:nvPicPr>
        <p:blipFill>
          <a:blip r:embed="rId5"/>
          <a:srcRect t="5600" b="5600"/>
          <a:stretch>
            <a:fillRect/>
          </a:stretch>
        </p:blipFill>
        <p:spPr>
          <a:xfrm>
            <a:off x="6339840" y="2494516"/>
            <a:ext cx="2366962" cy="2101850"/>
          </a:xfrm>
          <a:prstGeom prst="hexagon">
            <a:avLst>
              <a:gd name="adj" fmla="val 28349"/>
              <a:gd name="vf" fmla="val 115470"/>
            </a:avLst>
          </a:prstGeom>
          <a:ln>
            <a:noFill/>
          </a:ln>
        </p:spPr>
      </p:pic>
      <p:pic>
        <p:nvPicPr>
          <p:cNvPr id="20" name="Picture 19">
            <a:extLst>
              <a:ext uri="{FF2B5EF4-FFF2-40B4-BE49-F238E27FC236}">
                <a16:creationId xmlns:a16="http://schemas.microsoft.com/office/drawing/2014/main" id="{38F2F86F-5811-3CAA-1B75-D0D4D3890AB8}"/>
              </a:ext>
            </a:extLst>
          </p:cNvPr>
          <p:cNvPicPr>
            <a:picLocks noGrp="1" noChangeAspect="1"/>
          </p:cNvPicPr>
          <p:nvPr/>
        </p:nvPicPr>
        <p:blipFill>
          <a:blip r:embed="rId6"/>
          <a:srcRect t="5600" b="5600"/>
          <a:stretch>
            <a:fillRect/>
          </a:stretch>
        </p:blipFill>
        <p:spPr>
          <a:xfrm>
            <a:off x="9301479" y="3404235"/>
            <a:ext cx="2366963" cy="2101850"/>
          </a:xfrm>
          <a:prstGeom prst="hexagon">
            <a:avLst>
              <a:gd name="adj" fmla="val 28349"/>
              <a:gd name="vf" fmla="val 115470"/>
            </a:avLst>
          </a:prstGeom>
          <a:ln>
            <a:noFill/>
          </a:ln>
        </p:spPr>
      </p:pic>
      <p:sp>
        <p:nvSpPr>
          <p:cNvPr id="21" name="Text Placeholder 2">
            <a:extLst>
              <a:ext uri="{FF2B5EF4-FFF2-40B4-BE49-F238E27FC236}">
                <a16:creationId xmlns:a16="http://schemas.microsoft.com/office/drawing/2014/main" id="{95FD3E17-1798-13E6-5242-8B35899D0941}"/>
              </a:ext>
            </a:extLst>
          </p:cNvPr>
          <p:cNvSpPr txBox="1">
            <a:spLocks/>
          </p:cNvSpPr>
          <p:nvPr/>
        </p:nvSpPr>
        <p:spPr>
          <a:xfrm>
            <a:off x="4917440" y="5220172"/>
            <a:ext cx="5344160" cy="1656878"/>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0"/>
              </a:spcBef>
              <a:buFont typeface="Arial" panose="020B0604020202020204" pitchFamily="34" charset="0"/>
              <a:buNone/>
              <a:defRPr sz="2400" kern="1200" cap="all"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22" name="Text Placeholder 2">
            <a:extLst>
              <a:ext uri="{FF2B5EF4-FFF2-40B4-BE49-F238E27FC236}">
                <a16:creationId xmlns:a16="http://schemas.microsoft.com/office/drawing/2014/main" id="{0D96074C-6CFF-B532-AABF-EE75826B0C96}"/>
              </a:ext>
            </a:extLst>
          </p:cNvPr>
          <p:cNvSpPr txBox="1">
            <a:spLocks/>
          </p:cNvSpPr>
          <p:nvPr/>
        </p:nvSpPr>
        <p:spPr>
          <a:xfrm>
            <a:off x="3642043" y="3667996"/>
            <a:ext cx="2103120" cy="720090"/>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0"/>
              </a:spcBef>
              <a:buFont typeface="Arial" panose="020B0604020202020204" pitchFamily="34" charset="0"/>
              <a:buNone/>
              <a:defRPr sz="2400" kern="1200" cap="all"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23" name="Text Placeholder 2">
            <a:extLst>
              <a:ext uri="{FF2B5EF4-FFF2-40B4-BE49-F238E27FC236}">
                <a16:creationId xmlns:a16="http://schemas.microsoft.com/office/drawing/2014/main" id="{4549A170-0FFB-2EA5-A95D-BBE0004EB6F4}"/>
              </a:ext>
            </a:extLst>
          </p:cNvPr>
          <p:cNvSpPr txBox="1">
            <a:spLocks/>
          </p:cNvSpPr>
          <p:nvPr/>
        </p:nvSpPr>
        <p:spPr>
          <a:xfrm>
            <a:off x="3595700" y="3784201"/>
            <a:ext cx="2103120" cy="720090"/>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100000"/>
              </a:lnSpc>
              <a:spcBef>
                <a:spcPts val="0"/>
              </a:spcBef>
              <a:buFont typeface="Arial" panose="020B0604020202020204" pitchFamily="34" charset="0"/>
              <a:buNone/>
              <a:defRPr sz="2400" kern="1200" cap="all"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Agency FB" panose="020B0503020202020204" pitchFamily="34" charset="0"/>
              </a:rPr>
              <a:t>DEPARTMENT MANAGER</a:t>
            </a:r>
          </a:p>
          <a:p>
            <a:endParaRPr lang="en-IN" dirty="0"/>
          </a:p>
        </p:txBody>
      </p:sp>
      <p:sp>
        <p:nvSpPr>
          <p:cNvPr id="24" name="Text Placeholder 2">
            <a:extLst>
              <a:ext uri="{FF2B5EF4-FFF2-40B4-BE49-F238E27FC236}">
                <a16:creationId xmlns:a16="http://schemas.microsoft.com/office/drawing/2014/main" id="{73DF4887-3097-0F77-7CC0-15434BF43B5A}"/>
              </a:ext>
            </a:extLst>
          </p:cNvPr>
          <p:cNvSpPr txBox="1">
            <a:spLocks/>
          </p:cNvSpPr>
          <p:nvPr/>
        </p:nvSpPr>
        <p:spPr>
          <a:xfrm>
            <a:off x="9433400" y="5825091"/>
            <a:ext cx="2103120" cy="720090"/>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0"/>
              </a:spcBef>
              <a:buFont typeface="Arial" panose="020B0604020202020204" pitchFamily="34" charset="0"/>
              <a:buNone/>
              <a:defRPr sz="2400" kern="1200" cap="all"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Agency FB" panose="020B0503020202020204" pitchFamily="34" charset="0"/>
            </a:endParaRPr>
          </a:p>
          <a:p>
            <a:endParaRPr lang="en-US" dirty="0">
              <a:latin typeface="Agency FB" panose="020B0503020202020204" pitchFamily="34" charset="0"/>
            </a:endParaRPr>
          </a:p>
          <a:p>
            <a:endParaRPr lang="en-IN" dirty="0"/>
          </a:p>
        </p:txBody>
      </p:sp>
      <p:sp>
        <p:nvSpPr>
          <p:cNvPr id="26" name="TextBox 25">
            <a:extLst>
              <a:ext uri="{FF2B5EF4-FFF2-40B4-BE49-F238E27FC236}">
                <a16:creationId xmlns:a16="http://schemas.microsoft.com/office/drawing/2014/main" id="{AD859654-E359-756F-3F8E-F26315E0FDAF}"/>
              </a:ext>
            </a:extLst>
          </p:cNvPr>
          <p:cNvSpPr txBox="1"/>
          <p:nvPr/>
        </p:nvSpPr>
        <p:spPr>
          <a:xfrm>
            <a:off x="9967119" y="5673165"/>
            <a:ext cx="1828800" cy="369332"/>
          </a:xfrm>
          <a:prstGeom prst="rect">
            <a:avLst/>
          </a:prstGeom>
          <a:noFill/>
        </p:spPr>
        <p:txBody>
          <a:bodyPr wrap="square">
            <a:spAutoFit/>
          </a:bodyPr>
          <a:lstStyle/>
          <a:p>
            <a:r>
              <a:rPr lang="en-US" sz="1800" dirty="0">
                <a:latin typeface="Agency FB" panose="020B0503020202020204" pitchFamily="34" charset="0"/>
              </a:rPr>
              <a:t>EXECUTIVES</a:t>
            </a:r>
          </a:p>
        </p:txBody>
      </p:sp>
    </p:spTree>
    <p:extLst>
      <p:ext uri="{BB962C8B-B14F-4D97-AF65-F5344CB8AC3E}">
        <p14:creationId xmlns:p14="http://schemas.microsoft.com/office/powerpoint/2010/main" val="1096717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E4F88F8-17E5-45E3-77B1-77FACD99FF63}"/>
              </a:ext>
            </a:extLst>
          </p:cNvPr>
          <p:cNvSpPr>
            <a:spLocks noGrp="1"/>
          </p:cNvSpPr>
          <p:nvPr>
            <p:ph type="title"/>
          </p:nvPr>
        </p:nvSpPr>
        <p:spPr>
          <a:xfrm>
            <a:off x="1324356" y="914400"/>
            <a:ext cx="10360152" cy="914400"/>
          </a:xfrm>
        </p:spPr>
        <p:txBody>
          <a:bodyPr/>
          <a:lstStyle/>
          <a:p>
            <a:r>
              <a:rPr lang="en-US" sz="3200" dirty="0">
                <a:solidFill>
                  <a:schemeClr val="tx1"/>
                </a:solidFill>
                <a:latin typeface="Arial Black" panose="020B0A04020102020204" pitchFamily="34" charset="0"/>
              </a:rPr>
              <a:t>OUR SOLUTION AND ITS PROPOSITION</a:t>
            </a:r>
            <a:endParaRPr lang="en-US" dirty="0"/>
          </a:p>
        </p:txBody>
      </p:sp>
      <p:graphicFrame>
        <p:nvGraphicFramePr>
          <p:cNvPr id="8" name="Content Placeholder 4">
            <a:extLst>
              <a:ext uri="{FF2B5EF4-FFF2-40B4-BE49-F238E27FC236}">
                <a16:creationId xmlns:a16="http://schemas.microsoft.com/office/drawing/2014/main" id="{5B6855E3-2188-20C8-4DD6-E45BC792C983}"/>
              </a:ext>
            </a:extLst>
          </p:cNvPr>
          <p:cNvGraphicFramePr>
            <a:graphicFrameLocks noGrp="1"/>
          </p:cNvGraphicFramePr>
          <p:nvPr>
            <p:ph type="tbl" sz="quarter" idx="14"/>
            <p:extLst>
              <p:ext uri="{D42A27DB-BD31-4B8C-83A1-F6EECF244321}">
                <p14:modId xmlns:p14="http://schemas.microsoft.com/office/powerpoint/2010/main" val="4230463582"/>
              </p:ext>
            </p:extLst>
          </p:nvPr>
        </p:nvGraphicFramePr>
        <p:xfrm>
          <a:off x="176784" y="2306320"/>
          <a:ext cx="11724640" cy="4145280"/>
        </p:xfrm>
        <a:graphic>
          <a:graphicData uri="http://schemas.openxmlformats.org/drawingml/2006/table">
            <a:tbl>
              <a:tblPr firstRow="1" bandRow="1">
                <a:tableStyleId>{C4B1156A-380E-4F78-BDF5-A606A8083BF9}</a:tableStyleId>
              </a:tblPr>
              <a:tblGrid>
                <a:gridCol w="2989709">
                  <a:extLst>
                    <a:ext uri="{9D8B030D-6E8A-4147-A177-3AD203B41FA5}">
                      <a16:colId xmlns:a16="http://schemas.microsoft.com/office/drawing/2014/main" val="1689330750"/>
                    </a:ext>
                  </a:extLst>
                </a:gridCol>
                <a:gridCol w="2998294">
                  <a:extLst>
                    <a:ext uri="{9D8B030D-6E8A-4147-A177-3AD203B41FA5}">
                      <a16:colId xmlns:a16="http://schemas.microsoft.com/office/drawing/2014/main" val="2660631934"/>
                    </a:ext>
                  </a:extLst>
                </a:gridCol>
                <a:gridCol w="1444774">
                  <a:extLst>
                    <a:ext uri="{9D8B030D-6E8A-4147-A177-3AD203B41FA5}">
                      <a16:colId xmlns:a16="http://schemas.microsoft.com/office/drawing/2014/main" val="3091044786"/>
                    </a:ext>
                  </a:extLst>
                </a:gridCol>
                <a:gridCol w="1444774">
                  <a:extLst>
                    <a:ext uri="{9D8B030D-6E8A-4147-A177-3AD203B41FA5}">
                      <a16:colId xmlns:a16="http://schemas.microsoft.com/office/drawing/2014/main" val="2901042512"/>
                    </a:ext>
                  </a:extLst>
                </a:gridCol>
                <a:gridCol w="1444774">
                  <a:extLst>
                    <a:ext uri="{9D8B030D-6E8A-4147-A177-3AD203B41FA5}">
                      <a16:colId xmlns:a16="http://schemas.microsoft.com/office/drawing/2014/main" val="3909717689"/>
                    </a:ext>
                  </a:extLst>
                </a:gridCol>
                <a:gridCol w="1402315">
                  <a:extLst>
                    <a:ext uri="{9D8B030D-6E8A-4147-A177-3AD203B41FA5}">
                      <a16:colId xmlns:a16="http://schemas.microsoft.com/office/drawing/2014/main" val="1603189107"/>
                    </a:ext>
                  </a:extLst>
                </a:gridCol>
              </a:tblGrid>
              <a:tr h="474499">
                <a:tc>
                  <a:txBody>
                    <a:bodyPr/>
                    <a:lstStyle/>
                    <a:p>
                      <a:r>
                        <a:rPr lang="en-US" sz="2000" b="0" dirty="0">
                          <a:solidFill>
                            <a:schemeClr val="tx1"/>
                          </a:solidFill>
                        </a:rPr>
                        <a:t>CONDITIONAL FORMATING</a:t>
                      </a:r>
                    </a:p>
                  </a:txBody>
                  <a:tcPr anchor="ctr"/>
                </a:tc>
                <a:tc>
                  <a:txBody>
                    <a:bodyPr/>
                    <a:lstStyle/>
                    <a:p>
                      <a:r>
                        <a:rPr lang="en-US" sz="2000" b="0" dirty="0">
                          <a:solidFill>
                            <a:schemeClr val="tx1"/>
                          </a:solidFill>
                        </a:rPr>
                        <a:t>FILTER </a:t>
                      </a:r>
                    </a:p>
                  </a:txBody>
                  <a:tcPr anchor="ctr"/>
                </a:tc>
                <a:tc>
                  <a:txBody>
                    <a:bodyPr/>
                    <a:lstStyle/>
                    <a:p>
                      <a:r>
                        <a:rPr lang="en-US" sz="2000" b="0" dirty="0">
                          <a:solidFill>
                            <a:schemeClr val="tx1"/>
                          </a:solidFill>
                        </a:rPr>
                        <a:t>FORMULA</a:t>
                      </a:r>
                    </a:p>
                  </a:txBody>
                  <a:tcPr anchor="ctr"/>
                </a:tc>
                <a:tc>
                  <a:txBody>
                    <a:bodyPr/>
                    <a:lstStyle/>
                    <a:p>
                      <a:r>
                        <a:rPr lang="en-US" sz="2000" b="0" dirty="0">
                          <a:solidFill>
                            <a:schemeClr val="tx1"/>
                          </a:solidFill>
                        </a:rPr>
                        <a:t>PIVOT TABLE</a:t>
                      </a:r>
                    </a:p>
                  </a:txBody>
                  <a:tcPr anchor="ctr"/>
                </a:tc>
                <a:tc>
                  <a:txBody>
                    <a:bodyPr/>
                    <a:lstStyle/>
                    <a:p>
                      <a:r>
                        <a:rPr lang="en-US" sz="2000" b="0" dirty="0">
                          <a:solidFill>
                            <a:schemeClr val="tx1"/>
                          </a:solidFill>
                        </a:rPr>
                        <a:t>SLICER</a:t>
                      </a:r>
                    </a:p>
                  </a:txBody>
                  <a:tcPr anchor="ctr"/>
                </a:tc>
                <a:tc>
                  <a:txBody>
                    <a:bodyPr/>
                    <a:lstStyle/>
                    <a:p>
                      <a:r>
                        <a:rPr lang="en-US" sz="2000" b="0" dirty="0">
                          <a:solidFill>
                            <a:schemeClr val="tx1"/>
                          </a:solidFill>
                        </a:rPr>
                        <a:t>GRAPH</a:t>
                      </a:r>
                    </a:p>
                  </a:txBody>
                  <a:tcPr anchor="ctr"/>
                </a:tc>
                <a:extLst>
                  <a:ext uri="{0D108BD9-81ED-4DB2-BD59-A6C34878D82A}">
                    <a16:rowId xmlns:a16="http://schemas.microsoft.com/office/drawing/2014/main" val="479928716"/>
                  </a:ext>
                </a:extLst>
              </a:tr>
              <a:tr h="536421">
                <a:tc>
                  <a:txBody>
                    <a:bodyPr/>
                    <a:lstStyle/>
                    <a:p>
                      <a:r>
                        <a:rPr lang="en-US" sz="2000" b="0" dirty="0">
                          <a:solidFill>
                            <a:schemeClr val="tx1"/>
                          </a:solidFill>
                        </a:rPr>
                        <a:t>HIGHLATING CELLS THAT ARE BLANKS OR HAVE NO VALUE </a:t>
                      </a:r>
                    </a:p>
                  </a:txBody>
                  <a:tcPr anchor="ctr"/>
                </a:tc>
                <a:tc>
                  <a:txBody>
                    <a:bodyPr/>
                    <a:lstStyle/>
                    <a:p>
                      <a:r>
                        <a:rPr lang="en-US" sz="2000" b="0" dirty="0">
                          <a:solidFill>
                            <a:schemeClr val="tx1"/>
                          </a:solidFill>
                        </a:rPr>
                        <a:t>FOCUSING ON BLANK CELLS AND REMOVING THEM </a:t>
                      </a:r>
                    </a:p>
                  </a:txBody>
                  <a:tcPr anchor="ctr"/>
                </a:tc>
                <a:tc>
                  <a:txBody>
                    <a:bodyPr/>
                    <a:lstStyle/>
                    <a:p>
                      <a:r>
                        <a:rPr lang="en-US" sz="2000" b="0" dirty="0">
                          <a:solidFill>
                            <a:schemeClr val="tx1"/>
                          </a:solidFill>
                        </a:rPr>
                        <a:t>FOR IDENTIFYING EMPLOYEE PERFORMANCE  </a:t>
                      </a:r>
                    </a:p>
                  </a:txBody>
                  <a:tcPr anchor="ctr"/>
                </a:tc>
                <a:tc>
                  <a:txBody>
                    <a:bodyPr/>
                    <a:lstStyle/>
                    <a:p>
                      <a:r>
                        <a:rPr lang="en-US" sz="2000" b="0" dirty="0">
                          <a:solidFill>
                            <a:schemeClr val="tx1"/>
                          </a:solidFill>
                        </a:rPr>
                        <a:t>SUMMAFRIZING DATA AND ANALYSING RELATIONSHIP AND GENERATING REPORT</a:t>
                      </a:r>
                    </a:p>
                  </a:txBody>
                  <a:tcPr anchor="ctr"/>
                </a:tc>
                <a:tc>
                  <a:txBody>
                    <a:bodyPr/>
                    <a:lstStyle/>
                    <a:p>
                      <a:r>
                        <a:rPr lang="en-US" sz="2000" b="0" dirty="0">
                          <a:solidFill>
                            <a:schemeClr val="tx1"/>
                          </a:solidFill>
                        </a:rPr>
                        <a:t>FILTERING DATA FOR ENHANCING USER EXPERIENCE AND HIGHLIGHT CLEAR VEIW OF SPECIFIC DATA</a:t>
                      </a:r>
                    </a:p>
                  </a:txBody>
                  <a:tcPr anchor="ctr"/>
                </a:tc>
                <a:tc>
                  <a:txBody>
                    <a:bodyPr/>
                    <a:lstStyle/>
                    <a:p>
                      <a:r>
                        <a:rPr lang="en-US" sz="2000" b="0" dirty="0">
                          <a:solidFill>
                            <a:schemeClr val="tx1"/>
                          </a:solidFill>
                        </a:rPr>
                        <a:t>FOR DATA VISUALIZATION </a:t>
                      </a:r>
                    </a:p>
                  </a:txBody>
                  <a:tcPr anchor="ctr"/>
                </a:tc>
                <a:extLst>
                  <a:ext uri="{0D108BD9-81ED-4DB2-BD59-A6C34878D82A}">
                    <a16:rowId xmlns:a16="http://schemas.microsoft.com/office/drawing/2014/main" val="1760208656"/>
                  </a:ext>
                </a:extLst>
              </a:tr>
            </a:tbl>
          </a:graphicData>
        </a:graphic>
      </p:graphicFrame>
      <p:sp>
        <p:nvSpPr>
          <p:cNvPr id="4" name="Slide Number Placeholder 3">
            <a:extLst>
              <a:ext uri="{FF2B5EF4-FFF2-40B4-BE49-F238E27FC236}">
                <a16:creationId xmlns:a16="http://schemas.microsoft.com/office/drawing/2014/main" id="{1D2469ED-926E-7CEE-5AF2-BF9AC726D015}"/>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7</a:t>
            </a:fld>
            <a:endParaRPr lang="en-US" dirty="0"/>
          </a:p>
        </p:txBody>
      </p:sp>
      <p:graphicFrame>
        <p:nvGraphicFramePr>
          <p:cNvPr id="2" name="Table 1">
            <a:extLst>
              <a:ext uri="{FF2B5EF4-FFF2-40B4-BE49-F238E27FC236}">
                <a16:creationId xmlns:a16="http://schemas.microsoft.com/office/drawing/2014/main" id="{CD6A6B8C-94FC-C6BD-2983-5BB7973DB6D5}"/>
              </a:ext>
            </a:extLst>
          </p:cNvPr>
          <p:cNvGraphicFramePr>
            <a:graphicFrameLocks noGrp="1"/>
          </p:cNvGraphicFramePr>
          <p:nvPr>
            <p:extLst>
              <p:ext uri="{D42A27DB-BD31-4B8C-83A1-F6EECF244321}">
                <p14:modId xmlns:p14="http://schemas.microsoft.com/office/powerpoint/2010/main" val="3748381866"/>
              </p:ext>
            </p:extLst>
          </p:nvPr>
        </p:nvGraphicFramePr>
        <p:xfrm>
          <a:off x="2030476" y="259080"/>
          <a:ext cx="8128000" cy="2225040"/>
        </p:xfrm>
        <a:graphic>
          <a:graphicData uri="http://schemas.openxmlformats.org/drawingml/2006/table">
            <a:tbl>
              <a:tblPr firstRow="1" bandRow="1">
                <a:tableStyleId>{2D5ABB26-0587-4C30-8999-92F81FD0307C}</a:tableStyleId>
              </a:tblPr>
              <a:tblGrid>
                <a:gridCol w="4064000">
                  <a:extLst>
                    <a:ext uri="{9D8B030D-6E8A-4147-A177-3AD203B41FA5}">
                      <a16:colId xmlns:a16="http://schemas.microsoft.com/office/drawing/2014/main" val="2213506129"/>
                    </a:ext>
                  </a:extLst>
                </a:gridCol>
                <a:gridCol w="4064000">
                  <a:extLst>
                    <a:ext uri="{9D8B030D-6E8A-4147-A177-3AD203B41FA5}">
                      <a16:colId xmlns:a16="http://schemas.microsoft.com/office/drawing/2014/main" val="3953843523"/>
                    </a:ext>
                  </a:extLst>
                </a:gridCol>
              </a:tblGrid>
              <a:tr h="370840">
                <a:tc>
                  <a:txBody>
                    <a:bodyPr/>
                    <a:lstStyle/>
                    <a:p>
                      <a:endParaRPr lang="en-IN"/>
                    </a:p>
                  </a:txBody>
                  <a:tcPr/>
                </a:tc>
                <a:tc>
                  <a:txBody>
                    <a:bodyPr/>
                    <a:lstStyle/>
                    <a:p>
                      <a:endParaRPr lang="en-IN"/>
                    </a:p>
                  </a:txBody>
                  <a:tcPr/>
                </a:tc>
                <a:extLst>
                  <a:ext uri="{0D108BD9-81ED-4DB2-BD59-A6C34878D82A}">
                    <a16:rowId xmlns:a16="http://schemas.microsoft.com/office/drawing/2014/main" val="838195023"/>
                  </a:ext>
                </a:extLst>
              </a:tr>
              <a:tr h="370840">
                <a:tc>
                  <a:txBody>
                    <a:bodyPr/>
                    <a:lstStyle/>
                    <a:p>
                      <a:endParaRPr lang="en-IN"/>
                    </a:p>
                  </a:txBody>
                  <a:tcPr/>
                </a:tc>
                <a:tc>
                  <a:txBody>
                    <a:bodyPr/>
                    <a:lstStyle/>
                    <a:p>
                      <a:endParaRPr lang="en-IN"/>
                    </a:p>
                  </a:txBody>
                  <a:tcPr/>
                </a:tc>
                <a:extLst>
                  <a:ext uri="{0D108BD9-81ED-4DB2-BD59-A6C34878D82A}">
                    <a16:rowId xmlns:a16="http://schemas.microsoft.com/office/drawing/2014/main" val="563283247"/>
                  </a:ext>
                </a:extLst>
              </a:tr>
              <a:tr h="370840">
                <a:tc>
                  <a:txBody>
                    <a:bodyPr/>
                    <a:lstStyle/>
                    <a:p>
                      <a:endParaRPr lang="en-IN"/>
                    </a:p>
                  </a:txBody>
                  <a:tcPr/>
                </a:tc>
                <a:tc>
                  <a:txBody>
                    <a:bodyPr/>
                    <a:lstStyle/>
                    <a:p>
                      <a:endParaRPr lang="en-IN"/>
                    </a:p>
                  </a:txBody>
                  <a:tcPr/>
                </a:tc>
                <a:extLst>
                  <a:ext uri="{0D108BD9-81ED-4DB2-BD59-A6C34878D82A}">
                    <a16:rowId xmlns:a16="http://schemas.microsoft.com/office/drawing/2014/main" val="3571688893"/>
                  </a:ext>
                </a:extLst>
              </a:tr>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079185835"/>
                  </a:ext>
                </a:extLst>
              </a:tr>
              <a:tr h="370840">
                <a:tc>
                  <a:txBody>
                    <a:bodyPr/>
                    <a:lstStyle/>
                    <a:p>
                      <a:endParaRPr lang="en-IN"/>
                    </a:p>
                  </a:txBody>
                  <a:tcPr/>
                </a:tc>
                <a:tc>
                  <a:txBody>
                    <a:bodyPr/>
                    <a:lstStyle/>
                    <a:p>
                      <a:endParaRPr lang="en-IN" dirty="0"/>
                    </a:p>
                  </a:txBody>
                  <a:tcPr/>
                </a:tc>
                <a:extLst>
                  <a:ext uri="{0D108BD9-81ED-4DB2-BD59-A6C34878D82A}">
                    <a16:rowId xmlns:a16="http://schemas.microsoft.com/office/drawing/2014/main" val="1973044134"/>
                  </a:ext>
                </a:extLst>
              </a:tr>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850155053"/>
                  </a:ext>
                </a:extLst>
              </a:tr>
            </a:tbl>
          </a:graphicData>
        </a:graphic>
      </p:graphicFrame>
    </p:spTree>
    <p:extLst>
      <p:ext uri="{BB962C8B-B14F-4D97-AF65-F5344CB8AC3E}">
        <p14:creationId xmlns:p14="http://schemas.microsoft.com/office/powerpoint/2010/main" val="3064996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49404F1-8E94-7D3D-71E2-A1A4B7CBCB4A}"/>
              </a:ext>
            </a:extLst>
          </p:cNvPr>
          <p:cNvSpPr>
            <a:spLocks noGrp="1"/>
          </p:cNvSpPr>
          <p:nvPr>
            <p:ph type="title"/>
          </p:nvPr>
        </p:nvSpPr>
        <p:spPr>
          <a:xfrm>
            <a:off x="241427" y="27433"/>
            <a:ext cx="6116320" cy="914400"/>
          </a:xfrm>
        </p:spPr>
        <p:txBody>
          <a:bodyPr/>
          <a:lstStyle/>
          <a:p>
            <a:r>
              <a:rPr lang="en-US" sz="3200" dirty="0">
                <a:solidFill>
                  <a:schemeClr val="tx1"/>
                </a:solidFill>
                <a:latin typeface="Arial Black" panose="020B0A04020102020204" pitchFamily="34" charset="0"/>
              </a:rPr>
              <a:t>DATASET DESCRIPTION</a:t>
            </a:r>
            <a:endParaRPr lang="en-US" dirty="0"/>
          </a:p>
        </p:txBody>
      </p:sp>
      <p:sp>
        <p:nvSpPr>
          <p:cNvPr id="14" name="Content Placeholder 13">
            <a:extLst>
              <a:ext uri="{FF2B5EF4-FFF2-40B4-BE49-F238E27FC236}">
                <a16:creationId xmlns:a16="http://schemas.microsoft.com/office/drawing/2014/main" id="{F4A3718F-D67C-255A-4B64-BA379609FCD0}"/>
              </a:ext>
            </a:extLst>
          </p:cNvPr>
          <p:cNvSpPr>
            <a:spLocks noGrp="1"/>
          </p:cNvSpPr>
          <p:nvPr>
            <p:ph sz="quarter" idx="11"/>
          </p:nvPr>
        </p:nvSpPr>
        <p:spPr>
          <a:xfrm>
            <a:off x="340360" y="1226313"/>
            <a:ext cx="10840720" cy="5377687"/>
          </a:xfrm>
        </p:spPr>
        <p:txBody>
          <a:bodyPr>
            <a:normAutofit fontScale="92500" lnSpcReduction="20000"/>
          </a:bodyPr>
          <a:lstStyle/>
          <a:p>
            <a:r>
              <a:rPr lang="en-US" dirty="0">
                <a:latin typeface="Arial Narrow" panose="020B0606020202030204" pitchFamily="34" charset="0"/>
              </a:rPr>
              <a:t>Dataset Name: Employee Performance Analysis Data</a:t>
            </a:r>
          </a:p>
          <a:p>
            <a:r>
              <a:rPr lang="en-US" dirty="0">
                <a:latin typeface="Arial Narrow" panose="020B0606020202030204" pitchFamily="34" charset="0"/>
              </a:rPr>
              <a:t>Description: Contains performance metrics for employees, including satisfaction scores, performance ratings, and demographic details</a:t>
            </a:r>
          </a:p>
          <a:p>
            <a:r>
              <a:rPr lang="en-US" dirty="0">
                <a:latin typeface="Arial Narrow" panose="020B0606020202030204" pitchFamily="34" charset="0"/>
              </a:rPr>
              <a:t>.Source: Kaggle.com</a:t>
            </a:r>
          </a:p>
          <a:p>
            <a:r>
              <a:rPr lang="en-US" dirty="0">
                <a:latin typeface="Arial Narrow" panose="020B0606020202030204" pitchFamily="34" charset="0"/>
              </a:rPr>
              <a:t>Variables/Columns:</a:t>
            </a:r>
          </a:p>
          <a:p>
            <a:r>
              <a:rPr lang="en-US" dirty="0">
                <a:latin typeface="Arial Narrow" panose="020B0606020202030204" pitchFamily="34" charset="0"/>
              </a:rPr>
              <a:t>Name: First name</a:t>
            </a:r>
          </a:p>
          <a:p>
            <a:r>
              <a:rPr lang="en-US" dirty="0">
                <a:latin typeface="Arial Narrow" panose="020B0606020202030204" pitchFamily="34" charset="0"/>
              </a:rPr>
              <a:t>Gender: Male and Female</a:t>
            </a:r>
          </a:p>
          <a:p>
            <a:r>
              <a:rPr lang="en-US" dirty="0">
                <a:latin typeface="Arial Narrow" panose="020B0606020202030204" pitchFamily="34" charset="0"/>
              </a:rPr>
              <a:t> Business Unit: BPC, CCDR, EW, MSC, NEL, PL, PYZ, SVG, TNS, WBL</a:t>
            </a:r>
          </a:p>
          <a:p>
            <a:r>
              <a:rPr lang="en-US" dirty="0">
                <a:latin typeface="Arial Narrow" panose="020B0606020202030204" pitchFamily="34" charset="0"/>
              </a:rPr>
              <a:t> Employee Type: contract, Full time, Part time Performance</a:t>
            </a:r>
          </a:p>
          <a:p>
            <a:r>
              <a:rPr lang="en-US" dirty="0">
                <a:latin typeface="Arial Narrow" panose="020B0606020202030204" pitchFamily="34" charset="0"/>
              </a:rPr>
              <a:t> Rating: Very high, High, Medium, Low Satisfaction </a:t>
            </a:r>
          </a:p>
          <a:p>
            <a:r>
              <a:rPr lang="en-US" dirty="0">
                <a:latin typeface="Arial Narrow" panose="020B0606020202030204" pitchFamily="34" charset="0"/>
              </a:rPr>
              <a:t>Score: 1-5 Data</a:t>
            </a:r>
          </a:p>
          <a:p>
            <a:r>
              <a:rPr lang="en-US" dirty="0">
                <a:latin typeface="Arial Narrow" panose="020B0606020202030204" pitchFamily="34" charset="0"/>
              </a:rPr>
              <a:t>Types: Numeric and Text</a:t>
            </a:r>
          </a:p>
          <a:p>
            <a:r>
              <a:rPr lang="en-US" dirty="0">
                <a:latin typeface="Arial Narrow" panose="020B0606020202030204" pitchFamily="34" charset="0"/>
              </a:rPr>
              <a:t>Units of Measurement : Satisfaction</a:t>
            </a:r>
          </a:p>
          <a:p>
            <a:r>
              <a:rPr lang="en-US" dirty="0">
                <a:latin typeface="Arial Narrow" panose="020B0606020202030204" pitchFamily="34" charset="0"/>
              </a:rPr>
              <a:t>score: Scale of 1-5</a:t>
            </a:r>
          </a:p>
          <a:p>
            <a:r>
              <a:rPr lang="en-US" dirty="0">
                <a:latin typeface="Arial Narrow" panose="020B0606020202030204" pitchFamily="34" charset="0"/>
              </a:rPr>
              <a:t>Performance rating: Very high, High, Medium, Low</a:t>
            </a:r>
          </a:p>
          <a:p>
            <a:r>
              <a:rPr lang="en-US" dirty="0">
                <a:latin typeface="Arial Narrow" panose="020B0606020202030204" pitchFamily="34" charset="0"/>
              </a:rPr>
              <a:t>Size: 26 records, 5 fields</a:t>
            </a:r>
          </a:p>
        </p:txBody>
      </p:sp>
      <p:sp>
        <p:nvSpPr>
          <p:cNvPr id="2" name="Slide Number Placeholder 1">
            <a:extLst>
              <a:ext uri="{FF2B5EF4-FFF2-40B4-BE49-F238E27FC236}">
                <a16:creationId xmlns:a16="http://schemas.microsoft.com/office/drawing/2014/main" id="{F35BAC3D-60A1-816B-5C79-2E8B6D9806E9}"/>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8</a:t>
            </a:fld>
            <a:endParaRPr lang="en-US" dirty="0"/>
          </a:p>
        </p:txBody>
      </p:sp>
    </p:spTree>
    <p:extLst>
      <p:ext uri="{BB962C8B-B14F-4D97-AF65-F5344CB8AC3E}">
        <p14:creationId xmlns:p14="http://schemas.microsoft.com/office/powerpoint/2010/main" val="4230106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A49C0DA-C8AE-5ECC-149A-D60ECFF8C1EB}"/>
              </a:ext>
            </a:extLst>
          </p:cNvPr>
          <p:cNvSpPr>
            <a:spLocks noGrp="1"/>
          </p:cNvSpPr>
          <p:nvPr>
            <p:ph type="title"/>
          </p:nvPr>
        </p:nvSpPr>
        <p:spPr>
          <a:xfrm>
            <a:off x="373626" y="176981"/>
            <a:ext cx="10900926" cy="1189703"/>
          </a:xfrm>
        </p:spPr>
        <p:txBody>
          <a:bodyPr/>
          <a:lstStyle/>
          <a:p>
            <a:r>
              <a:rPr lang="en-US" sz="4800" spc="15" dirty="0">
                <a:latin typeface="Bauhaus 93" panose="04030905020B02020C02" pitchFamily="82" charset="0"/>
              </a:rPr>
              <a:t>THE</a:t>
            </a:r>
            <a:r>
              <a:rPr lang="en-US" sz="4800" spc="20" dirty="0">
                <a:latin typeface="Bauhaus 93" panose="04030905020B02020C02" pitchFamily="82" charset="0"/>
              </a:rPr>
              <a:t> "</a:t>
            </a:r>
            <a:r>
              <a:rPr lang="en-US" sz="4800" spc="10" dirty="0">
                <a:latin typeface="Bauhaus 93" panose="04030905020B02020C02" pitchFamily="82" charset="0"/>
              </a:rPr>
              <a:t>WOW"</a:t>
            </a:r>
            <a:r>
              <a:rPr lang="en-US" sz="4800" spc="85" dirty="0">
                <a:latin typeface="Bauhaus 93" panose="04030905020B02020C02" pitchFamily="82" charset="0"/>
              </a:rPr>
              <a:t> </a:t>
            </a:r>
            <a:r>
              <a:rPr lang="en-US" sz="4800" spc="10" dirty="0">
                <a:latin typeface="Bauhaus 93" panose="04030905020B02020C02" pitchFamily="82" charset="0"/>
              </a:rPr>
              <a:t>IN</a:t>
            </a:r>
            <a:r>
              <a:rPr lang="en-US" sz="4800" spc="-5" dirty="0">
                <a:latin typeface="Bauhaus 93" panose="04030905020B02020C02" pitchFamily="82" charset="0"/>
              </a:rPr>
              <a:t> </a:t>
            </a:r>
            <a:r>
              <a:rPr lang="en-US" sz="4800" spc="15" dirty="0">
                <a:latin typeface="Bauhaus 93" panose="04030905020B02020C02" pitchFamily="82" charset="0"/>
              </a:rPr>
              <a:t>OUR</a:t>
            </a:r>
            <a:r>
              <a:rPr lang="en-US" sz="4800" spc="-10" dirty="0">
                <a:latin typeface="Bauhaus 93" panose="04030905020B02020C02" pitchFamily="82" charset="0"/>
              </a:rPr>
              <a:t> </a:t>
            </a:r>
            <a:r>
              <a:rPr lang="en-US" sz="4800" spc="20" dirty="0">
                <a:latin typeface="Bauhaus 93" panose="04030905020B02020C02" pitchFamily="82" charset="0"/>
              </a:rPr>
              <a:t>SOLUTION</a:t>
            </a:r>
            <a:endParaRPr lang="en-US" sz="4800" dirty="0">
              <a:latin typeface="Bauhaus 93" panose="04030905020B02020C02" pitchFamily="82" charset="0"/>
            </a:endParaRPr>
          </a:p>
        </p:txBody>
      </p:sp>
      <p:sp>
        <p:nvSpPr>
          <p:cNvPr id="25" name="Content Placeholder 24">
            <a:extLst>
              <a:ext uri="{FF2B5EF4-FFF2-40B4-BE49-F238E27FC236}">
                <a16:creationId xmlns:a16="http://schemas.microsoft.com/office/drawing/2014/main" id="{7798761A-B671-4825-623F-F4726F2BDF28}"/>
              </a:ext>
            </a:extLst>
          </p:cNvPr>
          <p:cNvSpPr>
            <a:spLocks noGrp="1"/>
          </p:cNvSpPr>
          <p:nvPr>
            <p:ph sz="quarter" idx="12"/>
          </p:nvPr>
        </p:nvSpPr>
        <p:spPr>
          <a:xfrm>
            <a:off x="4743451" y="2694039"/>
            <a:ext cx="7025762" cy="4081664"/>
          </a:xfrm>
        </p:spPr>
        <p:txBody>
          <a:bodyPr/>
          <a:lstStyle/>
          <a:p>
            <a:r>
              <a:rPr lang="en-US" sz="4400" dirty="0">
                <a:solidFill>
                  <a:schemeClr val="tx1"/>
                </a:solidFill>
                <a:latin typeface="Arial Rounded MT Bold" panose="020F0704030504030204" pitchFamily="34" charset="0"/>
              </a:rPr>
              <a:t>FORMULA</a:t>
            </a:r>
            <a:endParaRPr lang="en-US" sz="4400" dirty="0">
              <a:solidFill>
                <a:schemeClr val="tx1"/>
              </a:solidFill>
            </a:endParaRPr>
          </a:p>
          <a:p>
            <a:r>
              <a:rPr lang="en-US" sz="3600" dirty="0">
                <a:highlight>
                  <a:srgbClr val="FFF4ED"/>
                </a:highlight>
                <a:latin typeface="Franklin Gothic Heavy" panose="020B0903020102020204" pitchFamily="34" charset="0"/>
              </a:rPr>
              <a:t>=IFS(Z2&gt;=5,"VERY HIGH", Z2&gt;=4,"HIGH",Z2&gt;=3,"MEDIUM",Z2&lt;=2,"LOW")</a:t>
            </a:r>
          </a:p>
        </p:txBody>
      </p:sp>
      <p:sp>
        <p:nvSpPr>
          <p:cNvPr id="5" name="Slide Number Placeholder 4">
            <a:extLst>
              <a:ext uri="{FF2B5EF4-FFF2-40B4-BE49-F238E27FC236}">
                <a16:creationId xmlns:a16="http://schemas.microsoft.com/office/drawing/2014/main" id="{AF012FDC-7484-2B3B-E496-144348256B81}"/>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9</a:t>
            </a:fld>
            <a:endParaRPr lang="en-US" dirty="0"/>
          </a:p>
        </p:txBody>
      </p:sp>
      <p:pic>
        <p:nvPicPr>
          <p:cNvPr id="2" name="object 6">
            <a:extLst>
              <a:ext uri="{FF2B5EF4-FFF2-40B4-BE49-F238E27FC236}">
                <a16:creationId xmlns:a16="http://schemas.microsoft.com/office/drawing/2014/main" id="{CABB2E42-AA0E-FAD3-873A-5689846DFAE3}"/>
              </a:ext>
            </a:extLst>
          </p:cNvPr>
          <p:cNvPicPr>
            <a:picLocks noGrp="1"/>
          </p:cNvPicPr>
          <p:nvPr>
            <p:ph sz="quarter" idx="13"/>
          </p:nvPr>
        </p:nvPicPr>
        <p:blipFill>
          <a:blip r:embed="rId3" cstate="print"/>
          <a:stretch>
            <a:fillRect/>
          </a:stretch>
        </p:blipFill>
        <p:spPr>
          <a:xfrm>
            <a:off x="1227573" y="2038350"/>
            <a:ext cx="2739153" cy="3905250"/>
          </a:xfrm>
          <a:prstGeom prst="rect">
            <a:avLst/>
          </a:prstGeom>
        </p:spPr>
      </p:pic>
    </p:spTree>
    <p:extLst>
      <p:ext uri="{BB962C8B-B14F-4D97-AF65-F5344CB8AC3E}">
        <p14:creationId xmlns:p14="http://schemas.microsoft.com/office/powerpoint/2010/main" val="3748348926"/>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2.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{5ADCFB78-4AAC-436B-A971-9D2C7906FC44}tf11964407_win32</Template>
  <TotalTime>329</TotalTime>
  <Words>725</Words>
  <Application>Microsoft Office PowerPoint</Application>
  <PresentationFormat>Widescreen</PresentationFormat>
  <Paragraphs>106</Paragraphs>
  <Slides>15</Slides>
  <Notes>10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15</vt:i4>
      </vt:variant>
    </vt:vector>
  </HeadingPairs>
  <TitlesOfParts>
    <vt:vector size="32" baseType="lpstr">
      <vt:lpstr>Agency FB</vt:lpstr>
      <vt:lpstr>Algerian</vt:lpstr>
      <vt:lpstr>Arial</vt:lpstr>
      <vt:lpstr>Arial Black</vt:lpstr>
      <vt:lpstr>Arial Narrow</vt:lpstr>
      <vt:lpstr>Arial Rounded MT Bold</vt:lpstr>
      <vt:lpstr>Bahnschrift Condensed</vt:lpstr>
      <vt:lpstr>Bauhaus 93</vt:lpstr>
      <vt:lpstr>Calibri</vt:lpstr>
      <vt:lpstr>Cooper Black</vt:lpstr>
      <vt:lpstr>Courier New</vt:lpstr>
      <vt:lpstr>Franklin Gothic Heavy</vt:lpstr>
      <vt:lpstr>Gill Sans Nova Light</vt:lpstr>
      <vt:lpstr>HP Simplified Jpan</vt:lpstr>
      <vt:lpstr>Mistral</vt:lpstr>
      <vt:lpstr>Sagona Book</vt:lpstr>
      <vt:lpstr>Custom</vt:lpstr>
      <vt:lpstr>                  Employee Data Analysis Using Excel    STUDENT NAME: ASWINI S  REGISTER: 312217909  NM ID: 1248377C7B3D34A9A740B469186079C  DEPARTMENT: B.COM ACCOUNTING AND FINANCE  COLLEGE: St. Anne’s Arts And Science College, Chennai </vt:lpstr>
      <vt:lpstr>EMPLOYEE DATA ANALYSIS USING EXCEL</vt:lpstr>
      <vt:lpstr>agenda</vt:lpstr>
      <vt:lpstr>PROBLEM STATEMENT</vt:lpstr>
      <vt:lpstr>PROJECT OVERVIEW</vt:lpstr>
      <vt:lpstr>HR MANAGER </vt:lpstr>
      <vt:lpstr>OUR SOLUTION AND ITS PROPOSITION</vt:lpstr>
      <vt:lpstr>DATASET DESCRIPTION</vt:lpstr>
      <vt:lpstr>THE "WOW" IN OUR SOLUTION</vt:lpstr>
      <vt:lpstr>MODELLING AND APPROACH</vt:lpstr>
      <vt:lpstr>PowerPoint Presentation</vt:lpstr>
      <vt:lpstr>MODELLING AND APPROACH</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STUDENT NAME: KIRTHIKA B  REGISTER: 312217935  NM ID: 4CC64838EBD7B75BB20430FA6C88C24A  DEPARTMENT: B.COM ACCOUNTING AND FINANCE  COLLEGE: St. Anne’s Arts And Science College, Chennai</dc:title>
  <dc:creator>ASWINI</dc:creator>
  <cp:lastModifiedBy>A Yasmeen</cp:lastModifiedBy>
  <cp:revision>5</cp:revision>
  <dcterms:created xsi:type="dcterms:W3CDTF">2024-08-29T17:22:28Z</dcterms:created>
  <dcterms:modified xsi:type="dcterms:W3CDTF">2024-09-30T13:12:48Z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