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lear Sans Regula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87758" autoAdjust="0"/>
  </p:normalViewPr>
  <p:slideViewPr>
    <p:cSldViewPr>
      <p:cViewPr>
        <p:scale>
          <a:sx n="50" d="100"/>
          <a:sy n="50" d="100"/>
        </p:scale>
        <p:origin x="974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288166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82;p22">
            <a:extLst>
              <a:ext uri="{FF2B5EF4-FFF2-40B4-BE49-F238E27FC236}">
                <a16:creationId xmlns:a16="http://schemas.microsoft.com/office/drawing/2014/main" id="{9B778674-DECD-098C-A93E-9E68E8A2320C}"/>
              </a:ext>
            </a:extLst>
          </p:cNvPr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" name="Google Shape;383;p22">
              <a:extLst>
                <a:ext uri="{FF2B5EF4-FFF2-40B4-BE49-F238E27FC236}">
                  <a16:creationId xmlns:a16="http://schemas.microsoft.com/office/drawing/2014/main" id="{4DBBFA49-70B4-382C-F4EA-3701408E2D9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384;p22">
              <a:extLst>
                <a:ext uri="{FF2B5EF4-FFF2-40B4-BE49-F238E27FC236}">
                  <a16:creationId xmlns:a16="http://schemas.microsoft.com/office/drawing/2014/main" id="{2C6B0BC0-7D1A-E3C0-0925-F57F996C880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385;p22">
              <a:extLst>
                <a:ext uri="{FF2B5EF4-FFF2-40B4-BE49-F238E27FC236}">
                  <a16:creationId xmlns:a16="http://schemas.microsoft.com/office/drawing/2014/main" id="{3DDF5A24-CB8C-7D79-B727-2E3DBDEF6C0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386;p22">
              <a:extLst>
                <a:ext uri="{FF2B5EF4-FFF2-40B4-BE49-F238E27FC236}">
                  <a16:creationId xmlns:a16="http://schemas.microsoft.com/office/drawing/2014/main" id="{CA383F63-095D-5E3C-D5F2-67348A9623B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87;p22">
              <a:extLst>
                <a:ext uri="{FF2B5EF4-FFF2-40B4-BE49-F238E27FC236}">
                  <a16:creationId xmlns:a16="http://schemas.microsoft.com/office/drawing/2014/main" id="{B6782684-7C79-7A6B-6960-2B7B4C3CCF2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388;p22">
              <a:extLst>
                <a:ext uri="{FF2B5EF4-FFF2-40B4-BE49-F238E27FC236}">
                  <a16:creationId xmlns:a16="http://schemas.microsoft.com/office/drawing/2014/main" id="{4944C884-7FBA-96AA-4CBA-BD3D790982F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389;p22">
              <a:extLst>
                <a:ext uri="{FF2B5EF4-FFF2-40B4-BE49-F238E27FC236}">
                  <a16:creationId xmlns:a16="http://schemas.microsoft.com/office/drawing/2014/main" id="{431D619E-F79C-0573-5739-5E04AC17095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oogle Shape;390;p22">
            <a:extLst>
              <a:ext uri="{FF2B5EF4-FFF2-40B4-BE49-F238E27FC236}">
                <a16:creationId xmlns:a16="http://schemas.microsoft.com/office/drawing/2014/main" id="{60C814EE-AD90-A15E-31A1-0BA6B4D97997}"/>
              </a:ext>
            </a:extLst>
          </p:cNvPr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11" name="Google Shape;391;p22">
              <a:extLst>
                <a:ext uri="{FF2B5EF4-FFF2-40B4-BE49-F238E27FC236}">
                  <a16:creationId xmlns:a16="http://schemas.microsoft.com/office/drawing/2014/main" id="{C38EAC6B-9B57-9751-F925-D860CF7E9682}"/>
                </a:ext>
              </a:extLst>
            </p:cNvPr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2" name="Google Shape;392;p22">
              <a:extLst>
                <a:ext uri="{FF2B5EF4-FFF2-40B4-BE49-F238E27FC236}">
                  <a16:creationId xmlns:a16="http://schemas.microsoft.com/office/drawing/2014/main" id="{72F5DFC0-D4D2-6D98-FF09-FF33CAF6087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393;p22">
            <a:extLst>
              <a:ext uri="{FF2B5EF4-FFF2-40B4-BE49-F238E27FC236}">
                <a16:creationId xmlns:a16="http://schemas.microsoft.com/office/drawing/2014/main" id="{E654E8A7-B7E5-7E89-C28D-33144EFD06B0}"/>
              </a:ext>
            </a:extLst>
          </p:cNvPr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14" name="Google Shape;394;p22">
              <a:extLst>
                <a:ext uri="{FF2B5EF4-FFF2-40B4-BE49-F238E27FC236}">
                  <a16:creationId xmlns:a16="http://schemas.microsoft.com/office/drawing/2014/main" id="{4B4D454E-7A2B-EBAA-65FC-7A7A88F9682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395;p22">
              <a:extLst>
                <a:ext uri="{FF2B5EF4-FFF2-40B4-BE49-F238E27FC236}">
                  <a16:creationId xmlns:a16="http://schemas.microsoft.com/office/drawing/2014/main" id="{8BF37197-5904-3F90-2EC0-D9D96E89A0B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396;p22">
              <a:extLst>
                <a:ext uri="{FF2B5EF4-FFF2-40B4-BE49-F238E27FC236}">
                  <a16:creationId xmlns:a16="http://schemas.microsoft.com/office/drawing/2014/main" id="{31E0051A-F1D7-4FA5-DB5D-9BD95B34772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397;p22">
              <a:extLst>
                <a:ext uri="{FF2B5EF4-FFF2-40B4-BE49-F238E27FC236}">
                  <a16:creationId xmlns:a16="http://schemas.microsoft.com/office/drawing/2014/main" id="{E4DDE225-D8C7-6EC9-58BE-9A02A8D0B9C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398;p22">
              <a:extLst>
                <a:ext uri="{FF2B5EF4-FFF2-40B4-BE49-F238E27FC236}">
                  <a16:creationId xmlns:a16="http://schemas.microsoft.com/office/drawing/2014/main" id="{9248F7D2-5EB9-718F-7F2F-37F192F2588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99;p22">
              <a:extLst>
                <a:ext uri="{FF2B5EF4-FFF2-40B4-BE49-F238E27FC236}">
                  <a16:creationId xmlns:a16="http://schemas.microsoft.com/office/drawing/2014/main" id="{DC176E80-E643-8600-838C-48204F118B9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0;p22">
              <a:extLst>
                <a:ext uri="{FF2B5EF4-FFF2-40B4-BE49-F238E27FC236}">
                  <a16:creationId xmlns:a16="http://schemas.microsoft.com/office/drawing/2014/main" id="{DC7A033B-0B1B-DF8E-F6F8-8D1D0BAE5CE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401;p22">
            <a:extLst>
              <a:ext uri="{FF2B5EF4-FFF2-40B4-BE49-F238E27FC236}">
                <a16:creationId xmlns:a16="http://schemas.microsoft.com/office/drawing/2014/main" id="{A06315C5-C417-AAE1-48D2-FDCFE369963A}"/>
              </a:ext>
            </a:extLst>
          </p:cNvPr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" name="Google Shape;402;p22">
            <a:extLst>
              <a:ext uri="{FF2B5EF4-FFF2-40B4-BE49-F238E27FC236}">
                <a16:creationId xmlns:a16="http://schemas.microsoft.com/office/drawing/2014/main" id="{59D18116-BD9B-A67D-E4BF-5C28F29CE986}"/>
              </a:ext>
            </a:extLst>
          </p:cNvPr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23" name="Google Shape;403;p22">
              <a:extLst>
                <a:ext uri="{FF2B5EF4-FFF2-40B4-BE49-F238E27FC236}">
                  <a16:creationId xmlns:a16="http://schemas.microsoft.com/office/drawing/2014/main" id="{0A966A93-1427-B93D-BDC5-125DA7E5416A}"/>
                </a:ext>
              </a:extLst>
            </p:cNvPr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4" name="Google Shape;404;p22">
              <a:extLst>
                <a:ext uri="{FF2B5EF4-FFF2-40B4-BE49-F238E27FC236}">
                  <a16:creationId xmlns:a16="http://schemas.microsoft.com/office/drawing/2014/main" id="{071C87CD-7017-A413-1D74-D7E458A1862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C39D974-2F1E-4845-B802-A280C525E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022" y="1029885"/>
            <a:ext cx="13670278" cy="85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8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Google Shape;435;p23">
            <a:extLst>
              <a:ext uri="{FF2B5EF4-FFF2-40B4-BE49-F238E27FC236}">
                <a16:creationId xmlns:a16="http://schemas.microsoft.com/office/drawing/2014/main" id="{D04CA0F3-2EB7-1163-6182-3E0F5B113933}"/>
              </a:ext>
            </a:extLst>
          </p:cNvPr>
          <p:cNvSpPr txBox="1"/>
          <p:nvPr/>
        </p:nvSpPr>
        <p:spPr>
          <a:xfrm>
            <a:off x="10972800" y="2279919"/>
            <a:ext cx="5791305" cy="634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ANALYSIS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000" kern="0" dirty="0">
                <a:solidFill>
                  <a:srgbClr val="000000"/>
                </a:solidFill>
                <a:cs typeface="Arial"/>
                <a:sym typeface="Arial"/>
              </a:rPr>
              <a:t>The most popular content categories are Animals and Science, indicating that audiences are drawn to ‘real-life’ and ‘factual’ topics. This highlights a preference for authentic and informative content over more entertainment-focused or fictional topics..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000" b="1" kern="0" dirty="0">
                <a:solidFill>
                  <a:srgbClr val="000000"/>
                </a:solidFill>
                <a:cs typeface="Arial"/>
                <a:sym typeface="Arial"/>
              </a:rPr>
              <a:t>INSIGHT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Within the top 5 categories, "Healthy Eating" stands out as the most popular food-related topic. This shows a growing interest in health-conscious content among your audience. You can use this insight to create a targeted campaign that focuses on healthy eating, potentially collaborating with health-focused brands to increase user engagement.</a:t>
            </a:r>
            <a:r>
              <a:rPr lang="en-IN" sz="20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lang="en-IN" sz="2000" b="1" kern="0" dirty="0">
                <a:solidFill>
                  <a:srgbClr val="000000"/>
                </a:solidFill>
                <a:cs typeface="Arial"/>
                <a:sym typeface="Arial"/>
              </a:rPr>
              <a:t>NEXT STEPS</a:t>
            </a:r>
          </a:p>
          <a:p>
            <a:pPr marL="381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This ad-hoc 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rPr>
              <a:t>analysi</a:t>
            </a:r>
            <a:r>
              <a:rPr lang="en-IN" sz="2000" kern="0" dirty="0">
                <a:solidFill>
                  <a:srgbClr val="000000"/>
                </a:solidFill>
                <a:cs typeface="Arial"/>
                <a:sym typeface="Arial"/>
              </a:rPr>
              <a:t>s is </a:t>
            </a:r>
            <a:r>
              <a:rPr lang="en-IN" sz="2000" kern="0" dirty="0" err="1">
                <a:solidFill>
                  <a:srgbClr val="000000"/>
                </a:solidFill>
                <a:cs typeface="Arial"/>
                <a:sym typeface="Arial"/>
              </a:rPr>
              <a:t>insightful,but</a:t>
            </a:r>
            <a:r>
              <a:rPr lang="en-IN" sz="2000" kern="0" dirty="0">
                <a:solidFill>
                  <a:srgbClr val="000000"/>
                </a:solidFill>
                <a:cs typeface="Arial"/>
                <a:sym typeface="Arial"/>
              </a:rPr>
              <a:t> it’s time to take this analysis into large scale production for real-time understanding your business. 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49316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B2575-559B-12E7-EB18-BD87EC8DB2CA}"/>
              </a:ext>
            </a:extLst>
          </p:cNvPr>
          <p:cNvSpPr txBox="1"/>
          <p:nvPr/>
        </p:nvSpPr>
        <p:spPr>
          <a:xfrm>
            <a:off x="8499198" y="3242065"/>
            <a:ext cx="78522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Client overview: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Social Buzz, a social media platform focused on content over user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Over 500M monthly active users, posting 100,000+ pieces of content daily.</a:t>
            </a:r>
          </a:p>
          <a:p>
            <a:r>
              <a:rPr lang="en-IN" sz="2000" b="1" dirty="0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Audit big data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Identify the top 5 content categories with the largest aggregate popularity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Provide IPO readiness recommendations.</a:t>
            </a:r>
          </a:p>
          <a:p>
            <a:r>
              <a:rPr lang="en-IN" sz="2000" b="1" dirty="0"/>
              <a:t>Key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Managing rapid growth and scaling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Handling massive amounts of unstructured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00902-9B33-858B-5595-25B17C0A8807}"/>
              </a:ext>
            </a:extLst>
          </p:cNvPr>
          <p:cNvSpPr txBox="1"/>
          <p:nvPr/>
        </p:nvSpPr>
        <p:spPr>
          <a:xfrm>
            <a:off x="2397632" y="5943682"/>
            <a:ext cx="6458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Social Buzz’s rapid growth has outpaced its infrastructure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platform generates enormous amounts of unstructured data daily (text, images, videos, GIFs).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company lacks prior experience with third-party firms for scaling and IPO preparation.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4297E6-2D93-C6EA-368B-1D04AA9E7B1B}"/>
              </a:ext>
            </a:extLst>
          </p:cNvPr>
          <p:cNvSpPr txBox="1"/>
          <p:nvPr/>
        </p:nvSpPr>
        <p:spPr>
          <a:xfrm>
            <a:off x="14173200" y="1990133"/>
            <a:ext cx="36080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Andrew Fleming: </a:t>
            </a:r>
            <a:r>
              <a:rPr lang="en-US" dirty="0"/>
              <a:t>Chief Technical </a:t>
            </a:r>
            <a:r>
              <a:rPr lang="en-US" sz="2000" dirty="0"/>
              <a:t>Architect</a:t>
            </a:r>
            <a:endParaRPr lang="en-IN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DE5F0E-666F-6F39-038C-8E5B02D84588}"/>
              </a:ext>
            </a:extLst>
          </p:cNvPr>
          <p:cNvSpPr txBox="1"/>
          <p:nvPr/>
        </p:nvSpPr>
        <p:spPr>
          <a:xfrm>
            <a:off x="14074774" y="5100097"/>
            <a:ext cx="3608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Marcus </a:t>
            </a:r>
            <a:r>
              <a:rPr lang="en-US" sz="2000" b="1" dirty="0" err="1"/>
              <a:t>Romption</a:t>
            </a:r>
            <a:r>
              <a:rPr lang="en-US" sz="2000" b="1" dirty="0"/>
              <a:t>: </a:t>
            </a:r>
            <a:r>
              <a:rPr lang="en-US" sz="2000" dirty="0"/>
              <a:t>Senior Principal</a:t>
            </a:r>
          </a:p>
          <a:p>
            <a:endParaRPr lang="en-IN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CC8DF7-2A88-A882-7D2A-53174317D69E}"/>
              </a:ext>
            </a:extLst>
          </p:cNvPr>
          <p:cNvSpPr txBox="1"/>
          <p:nvPr/>
        </p:nvSpPr>
        <p:spPr>
          <a:xfrm>
            <a:off x="14173200" y="8092140"/>
            <a:ext cx="3509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Aswin P : </a:t>
            </a:r>
            <a:r>
              <a:rPr lang="en-US" sz="2000" dirty="0"/>
              <a:t>Data Analyst</a:t>
            </a:r>
          </a:p>
        </p:txBody>
      </p:sp>
      <p:grpSp>
        <p:nvGrpSpPr>
          <p:cNvPr id="18" name="Google Shape;234;p17">
            <a:extLst>
              <a:ext uri="{FF2B5EF4-FFF2-40B4-BE49-F238E27FC236}">
                <a16:creationId xmlns:a16="http://schemas.microsoft.com/office/drawing/2014/main" id="{6409D3B8-E619-70FB-183E-365AAED74D6B}"/>
              </a:ext>
            </a:extLst>
          </p:cNvPr>
          <p:cNvGrpSpPr/>
          <p:nvPr/>
        </p:nvGrpSpPr>
        <p:grpSpPr>
          <a:xfrm>
            <a:off x="11563531" y="1110969"/>
            <a:ext cx="2187044" cy="2122801"/>
            <a:chOff x="-23042" y="66269"/>
            <a:chExt cx="6542159" cy="6349987"/>
          </a:xfrm>
        </p:grpSpPr>
        <p:sp>
          <p:nvSpPr>
            <p:cNvPr id="19" name="Google Shape;235;p17">
              <a:extLst>
                <a:ext uri="{FF2B5EF4-FFF2-40B4-BE49-F238E27FC236}">
                  <a16:creationId xmlns:a16="http://schemas.microsoft.com/office/drawing/2014/main" id="{876BC770-0E81-521B-55CD-11B1A1EB79F8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164249" t="1916" r="-22900" b="-93991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6;p17">
              <a:extLst>
                <a:ext uri="{FF2B5EF4-FFF2-40B4-BE49-F238E27FC236}">
                  <a16:creationId xmlns:a16="http://schemas.microsoft.com/office/drawing/2014/main" id="{F712D071-D774-1177-6780-4ED90C804724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0;p17">
            <a:extLst>
              <a:ext uri="{FF2B5EF4-FFF2-40B4-BE49-F238E27FC236}">
                <a16:creationId xmlns:a16="http://schemas.microsoft.com/office/drawing/2014/main" id="{548F2D1E-432C-FCD2-E81D-76D1EA63196C}"/>
              </a:ext>
            </a:extLst>
          </p:cNvPr>
          <p:cNvGrpSpPr/>
          <p:nvPr/>
        </p:nvGrpSpPr>
        <p:grpSpPr>
          <a:xfrm>
            <a:off x="11527984" y="4082188"/>
            <a:ext cx="2187043" cy="2122801"/>
            <a:chOff x="-23042" y="66269"/>
            <a:chExt cx="6542158" cy="6349987"/>
          </a:xfrm>
        </p:grpSpPr>
        <p:sp>
          <p:nvSpPr>
            <p:cNvPr id="24" name="Google Shape;231;p17">
              <a:extLst>
                <a:ext uri="{FF2B5EF4-FFF2-40B4-BE49-F238E27FC236}">
                  <a16:creationId xmlns:a16="http://schemas.microsoft.com/office/drawing/2014/main" id="{FF6A0A87-48E1-7196-0A41-2861CE814314}"/>
                </a:ext>
              </a:extLst>
            </p:cNvPr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162887" t="-16677" r="-160680" b="-166616"/>
              </a:stretch>
            </a:blipFill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32;p17">
              <a:extLst>
                <a:ext uri="{FF2B5EF4-FFF2-40B4-BE49-F238E27FC236}">
                  <a16:creationId xmlns:a16="http://schemas.microsoft.com/office/drawing/2014/main" id="{70B1FDFF-F58D-75C1-C9EB-463C25361D9C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86185AA-0DEC-F70A-7059-6FBEB4B39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0104" y="6995542"/>
            <a:ext cx="2061262" cy="2121592"/>
          </a:xfrm>
          <a:prstGeom prst="ellipse">
            <a:avLst/>
          </a:prstGeom>
          <a:solidFill>
            <a:schemeClr val="bg2"/>
          </a:solidFill>
          <a:ln w="63500" cap="rnd">
            <a:solidFill>
              <a:srgbClr val="2E44D8"/>
            </a:solidFill>
          </a:ln>
          <a:effectLst>
            <a:outerShdw blurRad="381000" dist="330200" dir="5400000" sx="-80000" sy="-18000" rotWithShape="0">
              <a:schemeClr val="bg1">
                <a:alpha val="22000"/>
              </a:schemeClr>
            </a:outerShdw>
            <a:reflection blurRad="38100" stA="45000" endPos="650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chemeClr val="bg2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439AFC-9583-56D8-5543-B3E897C0B687}"/>
              </a:ext>
            </a:extLst>
          </p:cNvPr>
          <p:cNvSpPr txBox="1"/>
          <p:nvPr/>
        </p:nvSpPr>
        <p:spPr>
          <a:xfrm>
            <a:off x="3767973" y="1594286"/>
            <a:ext cx="5993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understanding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CF5D90-23F4-8CAE-C45D-5EB6C7C8B713}"/>
              </a:ext>
            </a:extLst>
          </p:cNvPr>
          <p:cNvSpPr txBox="1"/>
          <p:nvPr/>
        </p:nvSpPr>
        <p:spPr>
          <a:xfrm>
            <a:off x="5738321" y="3105978"/>
            <a:ext cx="414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</a:t>
            </a:r>
            <a:r>
              <a:rPr lang="en-IN" sz="2000" dirty="0">
                <a:solidFill>
                  <a:schemeClr val="bg1"/>
                </a:solidFill>
              </a:rPr>
              <a:t>Cleaning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E6AED9-8AA4-50E3-0BEB-FB64B72A055E}"/>
              </a:ext>
            </a:extLst>
          </p:cNvPr>
          <p:cNvSpPr txBox="1"/>
          <p:nvPr/>
        </p:nvSpPr>
        <p:spPr>
          <a:xfrm>
            <a:off x="7469080" y="4605252"/>
            <a:ext cx="350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Modeling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7B6ED7-3596-807A-742C-70A86F3CFE3F}"/>
              </a:ext>
            </a:extLst>
          </p:cNvPr>
          <p:cNvSpPr txBox="1"/>
          <p:nvPr/>
        </p:nvSpPr>
        <p:spPr>
          <a:xfrm>
            <a:off x="9423367" y="6373276"/>
            <a:ext cx="4597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Analysis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3A74D7-C208-4A04-3D25-AF2F588A8AEF}"/>
              </a:ext>
            </a:extLst>
          </p:cNvPr>
          <p:cNvSpPr txBox="1"/>
          <p:nvPr/>
        </p:nvSpPr>
        <p:spPr>
          <a:xfrm>
            <a:off x="11272096" y="7993577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Uncover</a:t>
            </a:r>
            <a:r>
              <a:rPr lang="en-US" dirty="0">
                <a:solidFill>
                  <a:schemeClr val="bg1"/>
                </a:solidFill>
              </a:rPr>
              <a:t>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A9AC4D-A45D-E8EA-5699-41C83F2B6BCC}"/>
              </a:ext>
            </a:extLst>
          </p:cNvPr>
          <p:cNvSpPr txBox="1"/>
          <p:nvPr/>
        </p:nvSpPr>
        <p:spPr>
          <a:xfrm>
            <a:off x="7272183" y="3645990"/>
            <a:ext cx="29722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000" dirty="0"/>
          </a:p>
          <a:p>
            <a:pPr algn="ctr"/>
            <a:r>
              <a:rPr lang="en-IN" sz="4000" b="1" dirty="0">
                <a:solidFill>
                  <a:srgbClr val="A100FF"/>
                </a:solidFill>
              </a:rPr>
              <a:t>Animals</a:t>
            </a:r>
          </a:p>
          <a:p>
            <a:pPr algn="ctr"/>
            <a:r>
              <a:rPr lang="en-IN" sz="2400" b="1" dirty="0"/>
              <a:t>1,897 posts</a:t>
            </a:r>
          </a:p>
          <a:p>
            <a:pPr algn="just"/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26DC66-B7ED-496D-8A85-813EC31A2FCF}"/>
              </a:ext>
            </a:extLst>
          </p:cNvPr>
          <p:cNvSpPr txBox="1"/>
          <p:nvPr/>
        </p:nvSpPr>
        <p:spPr>
          <a:xfrm>
            <a:off x="1752601" y="3953767"/>
            <a:ext cx="444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A100FF"/>
                </a:solidFill>
              </a:rPr>
              <a:t>Unique </a:t>
            </a:r>
            <a:r>
              <a:rPr lang="fr-FR" sz="4000" b="1" dirty="0" err="1">
                <a:solidFill>
                  <a:srgbClr val="A100FF"/>
                </a:solidFill>
              </a:rPr>
              <a:t>Categories</a:t>
            </a:r>
            <a:endParaRPr lang="fr-FR" sz="4000" dirty="0">
              <a:solidFill>
                <a:srgbClr val="A100FF"/>
              </a:solidFill>
            </a:endParaRPr>
          </a:p>
          <a:p>
            <a:pPr algn="ctr"/>
            <a:r>
              <a:rPr lang="fr-FR" sz="2400" b="1" dirty="0"/>
              <a:t>16 unique </a:t>
            </a:r>
            <a:r>
              <a:rPr lang="fr-FR" sz="2400" b="1" dirty="0" err="1"/>
              <a:t>categories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34F052-7DD5-3DF7-49A8-3EA702AFB060}"/>
              </a:ext>
            </a:extLst>
          </p:cNvPr>
          <p:cNvSpPr txBox="1"/>
          <p:nvPr/>
        </p:nvSpPr>
        <p:spPr>
          <a:xfrm>
            <a:off x="11658145" y="3953767"/>
            <a:ext cx="5541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A100FF"/>
                </a:solidFill>
              </a:rPr>
              <a:t>Month with Most Posts</a:t>
            </a:r>
            <a:endParaRPr lang="en-IN" sz="4000" dirty="0">
              <a:solidFill>
                <a:srgbClr val="A100FF"/>
              </a:solidFill>
            </a:endParaRPr>
          </a:p>
          <a:p>
            <a:pPr algn="ctr"/>
            <a:r>
              <a:rPr lang="en-IN" sz="2400" b="1" dirty="0"/>
              <a:t>January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18;p20">
            <a:extLst>
              <a:ext uri="{FF2B5EF4-FFF2-40B4-BE49-F238E27FC236}">
                <a16:creationId xmlns:a16="http://schemas.microsoft.com/office/drawing/2014/main" id="{664B987D-D81A-5BD0-7DB9-DCBCC66821BF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Google Shape;319;p20">
              <a:extLst>
                <a:ext uri="{FF2B5EF4-FFF2-40B4-BE49-F238E27FC236}">
                  <a16:creationId xmlns:a16="http://schemas.microsoft.com/office/drawing/2014/main" id="{55054EDB-5B78-2CA5-93E4-242D1E6D2D8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320;p20">
              <a:extLst>
                <a:ext uri="{FF2B5EF4-FFF2-40B4-BE49-F238E27FC236}">
                  <a16:creationId xmlns:a16="http://schemas.microsoft.com/office/drawing/2014/main" id="{3C224DB2-6ED5-121B-B40E-835ECC16037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321;p20">
              <a:extLst>
                <a:ext uri="{FF2B5EF4-FFF2-40B4-BE49-F238E27FC236}">
                  <a16:creationId xmlns:a16="http://schemas.microsoft.com/office/drawing/2014/main" id="{F3C431F9-4447-6581-AC06-650BB2E4015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322;p20">
              <a:extLst>
                <a:ext uri="{FF2B5EF4-FFF2-40B4-BE49-F238E27FC236}">
                  <a16:creationId xmlns:a16="http://schemas.microsoft.com/office/drawing/2014/main" id="{FF572298-7A30-D1E4-0C33-E39C8CD25D0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23;p20">
              <a:extLst>
                <a:ext uri="{FF2B5EF4-FFF2-40B4-BE49-F238E27FC236}">
                  <a16:creationId xmlns:a16="http://schemas.microsoft.com/office/drawing/2014/main" id="{AB6B6ECC-AA01-AA14-CA6C-1C41122E9CD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324;p20">
              <a:extLst>
                <a:ext uri="{FF2B5EF4-FFF2-40B4-BE49-F238E27FC236}">
                  <a16:creationId xmlns:a16="http://schemas.microsoft.com/office/drawing/2014/main" id="{A29F903B-9390-86DC-5A1D-763ABC47C0C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325;p20">
              <a:extLst>
                <a:ext uri="{FF2B5EF4-FFF2-40B4-BE49-F238E27FC236}">
                  <a16:creationId xmlns:a16="http://schemas.microsoft.com/office/drawing/2014/main" id="{C798A2C4-98A8-71B7-CC4F-8638AF25FBA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oogle Shape;326;p20">
            <a:extLst>
              <a:ext uri="{FF2B5EF4-FFF2-40B4-BE49-F238E27FC236}">
                <a16:creationId xmlns:a16="http://schemas.microsoft.com/office/drawing/2014/main" id="{82C67AFC-1632-6B45-756D-B74F69D5EE9D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11" name="Google Shape;327;p20">
              <a:extLst>
                <a:ext uri="{FF2B5EF4-FFF2-40B4-BE49-F238E27FC236}">
                  <a16:creationId xmlns:a16="http://schemas.microsoft.com/office/drawing/2014/main" id="{F32DC4B2-3A05-0BF3-A6F8-416508AD629B}"/>
                </a:ext>
              </a:extLst>
            </p:cNvPr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2" name="Google Shape;328;p20">
              <a:extLst>
                <a:ext uri="{FF2B5EF4-FFF2-40B4-BE49-F238E27FC236}">
                  <a16:creationId xmlns:a16="http://schemas.microsoft.com/office/drawing/2014/main" id="{F081230A-0C54-11A8-040F-761B8CA805E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329;p20">
            <a:extLst>
              <a:ext uri="{FF2B5EF4-FFF2-40B4-BE49-F238E27FC236}">
                <a16:creationId xmlns:a16="http://schemas.microsoft.com/office/drawing/2014/main" id="{F7CA6391-CD1F-FDE1-0A92-210CC13EEF60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4" name="Google Shape;330;p20">
              <a:extLst>
                <a:ext uri="{FF2B5EF4-FFF2-40B4-BE49-F238E27FC236}">
                  <a16:creationId xmlns:a16="http://schemas.microsoft.com/office/drawing/2014/main" id="{4E8D121D-1454-D989-6DC1-8EDCDCE168D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331;p20">
              <a:extLst>
                <a:ext uri="{FF2B5EF4-FFF2-40B4-BE49-F238E27FC236}">
                  <a16:creationId xmlns:a16="http://schemas.microsoft.com/office/drawing/2014/main" id="{0583AEC9-72BE-5DA0-6668-4AE77102D69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332;p20">
              <a:extLst>
                <a:ext uri="{FF2B5EF4-FFF2-40B4-BE49-F238E27FC236}">
                  <a16:creationId xmlns:a16="http://schemas.microsoft.com/office/drawing/2014/main" id="{D1D41742-009E-3A90-3C5E-D6E80065A2C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333;p20">
              <a:extLst>
                <a:ext uri="{FF2B5EF4-FFF2-40B4-BE49-F238E27FC236}">
                  <a16:creationId xmlns:a16="http://schemas.microsoft.com/office/drawing/2014/main" id="{BDBAE0F2-A59F-07A0-F3D9-2B3E2891A17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334;p20">
              <a:extLst>
                <a:ext uri="{FF2B5EF4-FFF2-40B4-BE49-F238E27FC236}">
                  <a16:creationId xmlns:a16="http://schemas.microsoft.com/office/drawing/2014/main" id="{BB89D1E8-ACF2-F91E-1D10-29F40243E03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35;p20">
              <a:extLst>
                <a:ext uri="{FF2B5EF4-FFF2-40B4-BE49-F238E27FC236}">
                  <a16:creationId xmlns:a16="http://schemas.microsoft.com/office/drawing/2014/main" id="{31A8A711-E726-F04F-1BE0-406DBB435AD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336;p20">
              <a:extLst>
                <a:ext uri="{FF2B5EF4-FFF2-40B4-BE49-F238E27FC236}">
                  <a16:creationId xmlns:a16="http://schemas.microsoft.com/office/drawing/2014/main" id="{FE6CA463-9DAE-9DA7-E12C-36EC9F3B9B8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337;p20">
            <a:extLst>
              <a:ext uri="{FF2B5EF4-FFF2-40B4-BE49-F238E27FC236}">
                <a16:creationId xmlns:a16="http://schemas.microsoft.com/office/drawing/2014/main" id="{11266488-7FFA-AE99-3AC6-2386C7E45B05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" name="Google Shape;338;p20">
            <a:extLst>
              <a:ext uri="{FF2B5EF4-FFF2-40B4-BE49-F238E27FC236}">
                <a16:creationId xmlns:a16="http://schemas.microsoft.com/office/drawing/2014/main" id="{B24E19BF-0E02-5EA3-325F-E3A07E0C018A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23" name="Google Shape;339;p20">
              <a:extLst>
                <a:ext uri="{FF2B5EF4-FFF2-40B4-BE49-F238E27FC236}">
                  <a16:creationId xmlns:a16="http://schemas.microsoft.com/office/drawing/2014/main" id="{955136D9-92D9-37AA-294C-9A90BE5DFD9B}"/>
                </a:ext>
              </a:extLst>
            </p:cNvPr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4" name="Google Shape;340;p20">
              <a:extLst>
                <a:ext uri="{FF2B5EF4-FFF2-40B4-BE49-F238E27FC236}">
                  <a16:creationId xmlns:a16="http://schemas.microsoft.com/office/drawing/2014/main" id="{25007B6F-F9AE-D6C4-B37A-52DF8445B29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D5483580-79FE-8521-53E9-C2967F0A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950" y="1685151"/>
            <a:ext cx="13433771" cy="72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0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;p21">
            <a:extLst>
              <a:ext uri="{FF2B5EF4-FFF2-40B4-BE49-F238E27FC236}">
                <a16:creationId xmlns:a16="http://schemas.microsoft.com/office/drawing/2014/main" id="{467EC8B9-C053-46C0-ED43-460D7E314A49}"/>
              </a:ext>
            </a:extLst>
          </p:cNvPr>
          <p:cNvGrpSpPr/>
          <p:nvPr/>
        </p:nvGrpSpPr>
        <p:grpSpPr>
          <a:xfrm>
            <a:off x="555213" y="9490985"/>
            <a:ext cx="17253775" cy="2017080"/>
            <a:chOff x="0" y="0"/>
            <a:chExt cx="23005033" cy="2689440"/>
          </a:xfrm>
        </p:grpSpPr>
        <p:pic>
          <p:nvPicPr>
            <p:cNvPr id="3" name="Google Shape;351;p21">
              <a:extLst>
                <a:ext uri="{FF2B5EF4-FFF2-40B4-BE49-F238E27FC236}">
                  <a16:creationId xmlns:a16="http://schemas.microsoft.com/office/drawing/2014/main" id="{732D3B1A-1DCC-76D0-20E4-17ECB0A451F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352;p21">
              <a:extLst>
                <a:ext uri="{FF2B5EF4-FFF2-40B4-BE49-F238E27FC236}">
                  <a16:creationId xmlns:a16="http://schemas.microsoft.com/office/drawing/2014/main" id="{D2EB2CE8-1B64-ACB8-E4ED-199F0728B5A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353;p21">
              <a:extLst>
                <a:ext uri="{FF2B5EF4-FFF2-40B4-BE49-F238E27FC236}">
                  <a16:creationId xmlns:a16="http://schemas.microsoft.com/office/drawing/2014/main" id="{8BC55997-DA6D-B1F2-F85B-A81C963C603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354;p21">
              <a:extLst>
                <a:ext uri="{FF2B5EF4-FFF2-40B4-BE49-F238E27FC236}">
                  <a16:creationId xmlns:a16="http://schemas.microsoft.com/office/drawing/2014/main" id="{327F0243-0BF5-3DE6-C585-7639BDA0692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55;p21">
              <a:extLst>
                <a:ext uri="{FF2B5EF4-FFF2-40B4-BE49-F238E27FC236}">
                  <a16:creationId xmlns:a16="http://schemas.microsoft.com/office/drawing/2014/main" id="{F3337408-D70B-B48D-3D67-A2998578F5A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356;p21">
              <a:extLst>
                <a:ext uri="{FF2B5EF4-FFF2-40B4-BE49-F238E27FC236}">
                  <a16:creationId xmlns:a16="http://schemas.microsoft.com/office/drawing/2014/main" id="{0DF3460F-3594-BAEA-C3DF-59113C5D3C6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357;p21">
              <a:extLst>
                <a:ext uri="{FF2B5EF4-FFF2-40B4-BE49-F238E27FC236}">
                  <a16:creationId xmlns:a16="http://schemas.microsoft.com/office/drawing/2014/main" id="{D0184655-4696-6EC2-60AA-0AF8B65F14D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oogle Shape;358;p21">
            <a:extLst>
              <a:ext uri="{FF2B5EF4-FFF2-40B4-BE49-F238E27FC236}">
                <a16:creationId xmlns:a16="http://schemas.microsoft.com/office/drawing/2014/main" id="{2CF40EC5-183D-19A4-0E3B-B1C6A7906B97}"/>
              </a:ext>
            </a:extLst>
          </p:cNvPr>
          <p:cNvGrpSpPr/>
          <p:nvPr/>
        </p:nvGrpSpPr>
        <p:grpSpPr>
          <a:xfrm rot="1153639">
            <a:off x="979915" y="8814048"/>
            <a:ext cx="3543137" cy="3367923"/>
            <a:chOff x="0" y="0"/>
            <a:chExt cx="4723947" cy="4490339"/>
          </a:xfrm>
        </p:grpSpPr>
        <p:sp>
          <p:nvSpPr>
            <p:cNvPr id="11" name="Google Shape;359;p21">
              <a:extLst>
                <a:ext uri="{FF2B5EF4-FFF2-40B4-BE49-F238E27FC236}">
                  <a16:creationId xmlns:a16="http://schemas.microsoft.com/office/drawing/2014/main" id="{7C60B1BA-037C-2795-72E7-B6BEE2B8122E}"/>
                </a:ext>
              </a:extLst>
            </p:cNvPr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2" name="Google Shape;360;p21">
              <a:extLst>
                <a:ext uri="{FF2B5EF4-FFF2-40B4-BE49-F238E27FC236}">
                  <a16:creationId xmlns:a16="http://schemas.microsoft.com/office/drawing/2014/main" id="{B35BC022-AD62-592A-C3BA-5A2E80CD87F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361;p21">
            <a:extLst>
              <a:ext uri="{FF2B5EF4-FFF2-40B4-BE49-F238E27FC236}">
                <a16:creationId xmlns:a16="http://schemas.microsoft.com/office/drawing/2014/main" id="{F74567B0-57B0-DB34-EC6A-913A35D93A53}"/>
              </a:ext>
            </a:extLst>
          </p:cNvPr>
          <p:cNvGrpSpPr/>
          <p:nvPr/>
        </p:nvGrpSpPr>
        <p:grpSpPr>
          <a:xfrm>
            <a:off x="655752" y="-1235382"/>
            <a:ext cx="17253775" cy="2017080"/>
            <a:chOff x="0" y="0"/>
            <a:chExt cx="23005033" cy="2689440"/>
          </a:xfrm>
        </p:grpSpPr>
        <p:pic>
          <p:nvPicPr>
            <p:cNvPr id="14" name="Google Shape;362;p21">
              <a:extLst>
                <a:ext uri="{FF2B5EF4-FFF2-40B4-BE49-F238E27FC236}">
                  <a16:creationId xmlns:a16="http://schemas.microsoft.com/office/drawing/2014/main" id="{9E9D82EF-1374-F237-3449-F5E697F4D2A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363;p21">
              <a:extLst>
                <a:ext uri="{FF2B5EF4-FFF2-40B4-BE49-F238E27FC236}">
                  <a16:creationId xmlns:a16="http://schemas.microsoft.com/office/drawing/2014/main" id="{4DDAFE40-A22B-D7C8-52F0-B74DA548B44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364;p21">
              <a:extLst>
                <a:ext uri="{FF2B5EF4-FFF2-40B4-BE49-F238E27FC236}">
                  <a16:creationId xmlns:a16="http://schemas.microsoft.com/office/drawing/2014/main" id="{99DF4460-C6C9-71E6-09E0-A6ADBFF71BC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365;p21">
              <a:extLst>
                <a:ext uri="{FF2B5EF4-FFF2-40B4-BE49-F238E27FC236}">
                  <a16:creationId xmlns:a16="http://schemas.microsoft.com/office/drawing/2014/main" id="{F7224F9E-03CF-959A-8966-CE0AC598364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366;p21">
              <a:extLst>
                <a:ext uri="{FF2B5EF4-FFF2-40B4-BE49-F238E27FC236}">
                  <a16:creationId xmlns:a16="http://schemas.microsoft.com/office/drawing/2014/main" id="{5FEE0529-DCD9-9140-B320-81CF382A5BD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67;p21">
              <a:extLst>
                <a:ext uri="{FF2B5EF4-FFF2-40B4-BE49-F238E27FC236}">
                  <a16:creationId xmlns:a16="http://schemas.microsoft.com/office/drawing/2014/main" id="{F9390FF2-DEC6-CA3C-A4D3-E5F99F9BD4C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368;p21">
              <a:extLst>
                <a:ext uri="{FF2B5EF4-FFF2-40B4-BE49-F238E27FC236}">
                  <a16:creationId xmlns:a16="http://schemas.microsoft.com/office/drawing/2014/main" id="{760D9630-22F4-943D-E073-350CBA266A5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369;p21">
            <a:extLst>
              <a:ext uri="{FF2B5EF4-FFF2-40B4-BE49-F238E27FC236}">
                <a16:creationId xmlns:a16="http://schemas.microsoft.com/office/drawing/2014/main" id="{C20246B8-6E2B-54D2-94A3-B62011347887}"/>
              </a:ext>
            </a:extLst>
          </p:cNvPr>
          <p:cNvSpPr/>
          <p:nvPr/>
        </p:nvSpPr>
        <p:spPr>
          <a:xfrm>
            <a:off x="0" y="0"/>
            <a:ext cx="2386500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" name="Google Shape;370;p21">
            <a:extLst>
              <a:ext uri="{FF2B5EF4-FFF2-40B4-BE49-F238E27FC236}">
                <a16:creationId xmlns:a16="http://schemas.microsoft.com/office/drawing/2014/main" id="{AC8F7B2E-4857-999F-F543-031E28F284DB}"/>
              </a:ext>
            </a:extLst>
          </p:cNvPr>
          <p:cNvGrpSpPr/>
          <p:nvPr/>
        </p:nvGrpSpPr>
        <p:grpSpPr>
          <a:xfrm>
            <a:off x="16515246" y="-1685151"/>
            <a:ext cx="3542960" cy="3367754"/>
            <a:chOff x="0" y="0"/>
            <a:chExt cx="4723947" cy="4490339"/>
          </a:xfrm>
        </p:grpSpPr>
        <p:sp>
          <p:nvSpPr>
            <p:cNvPr id="23" name="Google Shape;371;p21">
              <a:extLst>
                <a:ext uri="{FF2B5EF4-FFF2-40B4-BE49-F238E27FC236}">
                  <a16:creationId xmlns:a16="http://schemas.microsoft.com/office/drawing/2014/main" id="{64E4FEDC-ABA8-710A-3FCD-915DD4286DE9}"/>
                </a:ext>
              </a:extLst>
            </p:cNvPr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24" name="Google Shape;372;p21">
              <a:extLst>
                <a:ext uri="{FF2B5EF4-FFF2-40B4-BE49-F238E27FC236}">
                  <a16:creationId xmlns:a16="http://schemas.microsoft.com/office/drawing/2014/main" id="{DE226A5A-3223-D780-B0C5-16F8B7A8F0A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3D47B23-E386-E551-58A5-FFF3064C7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60" y="1030677"/>
            <a:ext cx="8660340" cy="77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0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327</Words>
  <Application>Microsoft Office PowerPoint</Application>
  <PresentationFormat>Custom</PresentationFormat>
  <Paragraphs>75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Aswin P</cp:lastModifiedBy>
  <cp:revision>14</cp:revision>
  <dcterms:created xsi:type="dcterms:W3CDTF">2006-08-16T00:00:00Z</dcterms:created>
  <dcterms:modified xsi:type="dcterms:W3CDTF">2025-01-01T10:37:28Z</dcterms:modified>
  <dc:identifier>DAEhDyfaYKE</dc:identifier>
</cp:coreProperties>
</file>